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5" r:id="rId2"/>
    <p:sldId id="294" r:id="rId3"/>
    <p:sldId id="305" r:id="rId4"/>
    <p:sldId id="296" r:id="rId5"/>
    <p:sldId id="302" r:id="rId6"/>
    <p:sldId id="298" r:id="rId7"/>
    <p:sldId id="304" r:id="rId8"/>
    <p:sldId id="303" r:id="rId9"/>
    <p:sldId id="301"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EB6"/>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0"/>
    </p:ext>
    <p:ext uri="{1BD7E111-0CB8-44D6-8891-C1BB2F81B7CC}">
      <p1710:readonlyRecommended xmlns=""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4010C6-E186-4BDF-B10E-F5EC703B2358}" v="789" dt="2026-03-03T12:59:39.3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74"/>
  </p:normalViewPr>
  <p:slideViewPr>
    <p:cSldViewPr snapToGrid="0" snapToObjects="1">
      <p:cViewPr varScale="1">
        <p:scale>
          <a:sx n="111" d="100"/>
          <a:sy n="111" d="100"/>
        </p:scale>
        <p:origin x="1650"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0B1FC72-73A9-8A48-A994-5A5FCDC427F1}"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1889167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0B1FC72-73A9-8A48-A994-5A5FCDC427F1}"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3922432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0B1FC72-73A9-8A48-A994-5A5FCDC427F1}"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805743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0B1FC72-73A9-8A48-A994-5A5FCDC427F1}" type="datetimeFigureOut">
              <a:rPr lang="en-US" smtClean="0"/>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3455243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0B1FC72-73A9-8A48-A994-5A5FCDC427F1}" type="datetimeFigureOut">
              <a:rPr lang="en-US" smtClean="0"/>
              <a:t>3/3/2026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3775274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0B1FC72-73A9-8A48-A994-5A5FCDC427F1}" type="datetimeFigureOut">
              <a:rPr lang="en-US" smtClean="0"/>
              <a:t>3/3/2026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941699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B1FC72-73A9-8A48-A994-5A5FCDC427F1}" type="datetimeFigureOut">
              <a:rPr lang="en-US" smtClean="0"/>
              <a:t>3/3/2026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2460454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0B1FC72-73A9-8A48-A994-5A5FCDC427F1}" type="datetimeFigureOut">
              <a:rPr lang="en-US" smtClean="0"/>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4160935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0B1FC72-73A9-8A48-A994-5A5FCDC427F1}" type="datetimeFigureOut">
              <a:rPr lang="en-US" smtClean="0"/>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393079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0B1FC72-73A9-8A48-A994-5A5FCDC427F1}"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3661199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0B1FC72-73A9-8A48-A994-5A5FCDC427F1}"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t>‹#›</a:t>
            </a:fld>
            <a:endParaRPr lang="en-US"/>
          </a:p>
        </p:txBody>
      </p:sp>
    </p:spTree>
    <p:extLst>
      <p:ext uri="{BB962C8B-B14F-4D97-AF65-F5344CB8AC3E}">
        <p14:creationId xmlns:p14="http://schemas.microsoft.com/office/powerpoint/2010/main" val="355899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alpha val="34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B1FC72-73A9-8A48-A994-5A5FCDC427F1}" type="datetimeFigureOut">
              <a:rPr lang="en-US" smtClean="0"/>
              <a:t>3/3/2026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A8636F-12F2-D743-9BCA-98B2BDFED1B5}" type="slidenum">
              <a:rPr lang="en-US" smtClean="0"/>
              <a:t>‹#›</a:t>
            </a:fld>
            <a:endParaRPr lang="en-US"/>
          </a:p>
        </p:txBody>
      </p:sp>
    </p:spTree>
    <p:extLst>
      <p:ext uri="{BB962C8B-B14F-4D97-AF65-F5344CB8AC3E}">
        <p14:creationId xmlns:p14="http://schemas.microsoft.com/office/powerpoint/2010/main" val="3587275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lR1aEo3nq5Y" TargetMode="External"/><Relationship Id="rId2" Type="http://schemas.openxmlformats.org/officeDocument/2006/relationships/slideLayout" Target="../slideLayouts/slideLayout2.xml"/><Relationship Id="rId1" Type="http://schemas.openxmlformats.org/officeDocument/2006/relationships/video" Target="https://www.youtube.com/embed/lR1aEo3nq5Y?feature=oembed" TargetMode="Externa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dls_xzZnW14"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64853"/>
            <a:ext cx="7772400" cy="3226377"/>
          </a:xfrm>
        </p:spPr>
        <p:txBody>
          <a:bodyPr>
            <a:normAutofit fontScale="90000"/>
          </a:bodyPr>
          <a:lstStyle/>
          <a:p>
            <a:r>
              <a:rPr lang="en-GB" sz="7200" dirty="0">
                <a:latin typeface="Comic Sans MS"/>
              </a:rPr>
              <a:t>Loving our neighbour is loving Jesus</a:t>
            </a:r>
            <a:endParaRPr lang="en-GB" sz="7200" dirty="0">
              <a:latin typeface="Comic Sans MS" panose="030F0702030302020204" pitchFamily="66" charset="0"/>
            </a:endParaRPr>
          </a:p>
        </p:txBody>
      </p:sp>
    </p:spTree>
    <p:extLst>
      <p:ext uri="{BB962C8B-B14F-4D97-AF65-F5344CB8AC3E}">
        <p14:creationId xmlns:p14="http://schemas.microsoft.com/office/powerpoint/2010/main" val="4270954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Comic Sans MS" panose="030F0702030302020204" pitchFamily="66" charset="0"/>
              </a:rPr>
              <a:t>Gather</a:t>
            </a:r>
          </a:p>
        </p:txBody>
      </p:sp>
      <p:sp>
        <p:nvSpPr>
          <p:cNvPr id="3" name="Content Placeholder 2"/>
          <p:cNvSpPr>
            <a:spLocks noGrp="1"/>
          </p:cNvSpPr>
          <p:nvPr>
            <p:ph idx="1"/>
          </p:nvPr>
        </p:nvSpPr>
        <p:spPr/>
        <p:txBody>
          <a:bodyPr vert="horz" lIns="91440" tIns="45720" rIns="91440" bIns="45720" rtlCol="0" anchor="t">
            <a:normAutofit/>
          </a:bodyPr>
          <a:lstStyle/>
          <a:p>
            <a:pPr marL="0" indent="0" algn="just">
              <a:buNone/>
            </a:pPr>
            <a:r>
              <a:rPr lang="en-GB" sz="2700" dirty="0">
                <a:latin typeface="Comic Sans MS" panose="030F0702030302020204" pitchFamily="66" charset="0"/>
              </a:rPr>
              <a:t>Make the sign of the cross, be still, be present</a:t>
            </a:r>
          </a:p>
          <a:p>
            <a:pPr marL="0" indent="0" algn="just">
              <a:buNone/>
            </a:pPr>
            <a:r>
              <a:rPr lang="en-GB" sz="2800" dirty="0">
                <a:hlinkClick r:id="rId3"/>
              </a:rPr>
              <a:t>Gather Together</a:t>
            </a:r>
            <a:endParaRPr lang="en-GB" sz="2700" dirty="0">
              <a:latin typeface="Comic Sans MS" panose="030F0702030302020204" pitchFamily="66" charset="0"/>
            </a:endParaRPr>
          </a:p>
          <a:p>
            <a:pPr marL="0" indent="0" algn="just">
              <a:buNone/>
            </a:pPr>
            <a:endParaRPr lang="en-GB" sz="2700" dirty="0">
              <a:latin typeface="Comic Sans MS" panose="030F0702030302020204" pitchFamily="66" charset="0"/>
            </a:endParaRPr>
          </a:p>
          <a:p>
            <a:pPr marL="0" indent="0" algn="just">
              <a:buNone/>
            </a:pPr>
            <a:r>
              <a:rPr lang="en-GB" sz="2700" dirty="0">
                <a:latin typeface="Comic Sans MS" panose="030F0702030302020204" pitchFamily="66" charset="0"/>
              </a:rPr>
              <a:t> </a:t>
            </a:r>
          </a:p>
          <a:p>
            <a:pPr marL="0" indent="0" algn="just">
              <a:buNone/>
            </a:pPr>
            <a:endParaRPr lang="en-GB" sz="2700" dirty="0">
              <a:latin typeface="Comic Sans MS" panose="030F0702030302020204" pitchFamily="66" charset="0"/>
            </a:endParaRPr>
          </a:p>
        </p:txBody>
      </p:sp>
      <p:pic>
        <p:nvPicPr>
          <p:cNvPr id="4" name="Online Media 3" title="Gather Together">
            <a:hlinkClick r:id="" action="ppaction://noaction"/>
            <a:extLst>
              <a:ext uri="{FF2B5EF4-FFF2-40B4-BE49-F238E27FC236}">
                <a16:creationId xmlns:a16="http://schemas.microsoft.com/office/drawing/2014/main" id="{BD358D0F-FA0E-60EF-66B1-953B56840C43}"/>
              </a:ext>
            </a:extLst>
          </p:cNvPr>
          <p:cNvPicPr>
            <a:picLocks noRot="1" noChangeAspect="1"/>
          </p:cNvPicPr>
          <p:nvPr>
            <a:videoFile r:link="rId1"/>
          </p:nvPr>
        </p:nvPicPr>
        <p:blipFill>
          <a:blip r:embed="rId4"/>
          <a:stretch>
            <a:fillRect/>
          </a:stretch>
        </p:blipFill>
        <p:spPr>
          <a:xfrm>
            <a:off x="457200" y="2156159"/>
            <a:ext cx="8566484" cy="4843713"/>
          </a:xfrm>
          <a:prstGeom prst="rect">
            <a:avLst/>
          </a:prstGeom>
        </p:spPr>
      </p:pic>
    </p:spTree>
    <p:extLst>
      <p:ext uri="{BB962C8B-B14F-4D97-AF65-F5344CB8AC3E}">
        <p14:creationId xmlns:p14="http://schemas.microsoft.com/office/powerpoint/2010/main" val="3416411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6B104-6A7E-ABDB-2D8A-27F4B47C11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7E76DF-8E4A-2223-4B3F-E1E5C0722D31}"/>
              </a:ext>
            </a:extLst>
          </p:cNvPr>
          <p:cNvSpPr>
            <a:spLocks noGrp="1"/>
          </p:cNvSpPr>
          <p:nvPr>
            <p:ph type="title"/>
          </p:nvPr>
        </p:nvSpPr>
        <p:spPr/>
        <p:txBody>
          <a:bodyPr>
            <a:normAutofit/>
          </a:bodyPr>
          <a:lstStyle/>
          <a:p>
            <a:r>
              <a:rPr lang="en-GB" sz="5400" dirty="0">
                <a:latin typeface="Comic Sans MS" panose="030F0702030302020204" pitchFamily="66" charset="0"/>
              </a:rPr>
              <a:t>Gather</a:t>
            </a:r>
          </a:p>
        </p:txBody>
      </p:sp>
      <p:sp>
        <p:nvSpPr>
          <p:cNvPr id="3" name="Content Placeholder 2">
            <a:extLst>
              <a:ext uri="{FF2B5EF4-FFF2-40B4-BE49-F238E27FC236}">
                <a16:creationId xmlns:a16="http://schemas.microsoft.com/office/drawing/2014/main" id="{27E7695B-4480-E93C-94FC-52CC6B1790C7}"/>
              </a:ext>
            </a:extLst>
          </p:cNvPr>
          <p:cNvSpPr>
            <a:spLocks noGrp="1"/>
          </p:cNvSpPr>
          <p:nvPr>
            <p:ph idx="1"/>
          </p:nvPr>
        </p:nvSpPr>
        <p:spPr>
          <a:xfrm>
            <a:off x="457200" y="1672389"/>
            <a:ext cx="8229600" cy="4935037"/>
          </a:xfrm>
        </p:spPr>
        <p:txBody>
          <a:bodyPr vert="horz" lIns="91440" tIns="45720" rIns="91440" bIns="45720" rtlCol="0" anchor="t">
            <a:normAutofit lnSpcReduction="10000"/>
          </a:bodyPr>
          <a:lstStyle/>
          <a:p>
            <a:pPr marL="0" indent="0" algn="just">
              <a:buNone/>
            </a:pPr>
            <a:r>
              <a:rPr lang="en-GB" sz="2700" dirty="0">
                <a:latin typeface="Comic Sans MS" panose="030F0702030302020204" pitchFamily="66" charset="0"/>
              </a:rPr>
              <a:t> </a:t>
            </a:r>
            <a:endParaRPr lang="en-US"/>
          </a:p>
          <a:p>
            <a:pPr marL="0" indent="0" algn="ctr">
              <a:buNone/>
            </a:pPr>
            <a:r>
              <a:rPr lang="en-GB" dirty="0">
                <a:latin typeface="Comic Sans MS"/>
              </a:rPr>
              <a:t>Jesus Christ, light of the world</a:t>
            </a:r>
          </a:p>
          <a:p>
            <a:pPr marL="0" indent="0" algn="ctr">
              <a:buNone/>
            </a:pPr>
            <a:r>
              <a:rPr lang="en-GB" dirty="0">
                <a:solidFill>
                  <a:srgbClr val="FFFF00"/>
                </a:solidFill>
                <a:latin typeface="Comic Sans MS"/>
              </a:rPr>
              <a:t>All: Shine brightly in our hearts</a:t>
            </a:r>
          </a:p>
          <a:p>
            <a:pPr marL="0" indent="0" algn="ctr">
              <a:buNone/>
            </a:pPr>
            <a:endParaRPr lang="en-GB" dirty="0">
              <a:latin typeface="Comic Sans MS"/>
            </a:endParaRPr>
          </a:p>
          <a:p>
            <a:pPr marL="0" indent="0" algn="ctr">
              <a:buNone/>
            </a:pPr>
            <a:r>
              <a:rPr lang="en-GB" dirty="0">
                <a:latin typeface="Comic Sans MS"/>
              </a:rPr>
              <a:t>Jesus Christ, God’s loving word</a:t>
            </a:r>
            <a:endParaRPr lang="en-GB" dirty="0"/>
          </a:p>
          <a:p>
            <a:pPr marL="0" indent="0" algn="ctr">
              <a:buNone/>
            </a:pPr>
            <a:r>
              <a:rPr lang="en-GB" dirty="0">
                <a:solidFill>
                  <a:srgbClr val="FFFF00"/>
                </a:solidFill>
                <a:latin typeface="Comic Sans MS"/>
              </a:rPr>
              <a:t>All: Help us to listen to your voice</a:t>
            </a:r>
          </a:p>
          <a:p>
            <a:pPr marL="0" indent="0" algn="ctr">
              <a:buNone/>
            </a:pPr>
            <a:endParaRPr lang="en-GB" dirty="0">
              <a:latin typeface="Comic Sans MS"/>
            </a:endParaRPr>
          </a:p>
          <a:p>
            <a:pPr marL="0" indent="0" algn="ctr">
              <a:buNone/>
            </a:pPr>
            <a:r>
              <a:rPr lang="en-GB" dirty="0">
                <a:latin typeface="Comic Sans MS"/>
              </a:rPr>
              <a:t>Jesus Christ, saviour of the world</a:t>
            </a:r>
            <a:endParaRPr lang="en-GB" dirty="0"/>
          </a:p>
          <a:p>
            <a:pPr marL="0" indent="0" algn="ctr">
              <a:buNone/>
            </a:pPr>
            <a:r>
              <a:rPr lang="en-GB" dirty="0">
                <a:solidFill>
                  <a:srgbClr val="FFFF00"/>
                </a:solidFill>
                <a:latin typeface="Comic Sans MS"/>
              </a:rPr>
              <a:t>All: Thank you for your love.</a:t>
            </a:r>
          </a:p>
          <a:p>
            <a:pPr marL="0" indent="0" algn="just">
              <a:buNone/>
            </a:pPr>
            <a:endParaRPr lang="en-GB" sz="2700" dirty="0">
              <a:latin typeface="Comic Sans MS" panose="030F0702030302020204" pitchFamily="66" charset="0"/>
            </a:endParaRPr>
          </a:p>
        </p:txBody>
      </p:sp>
    </p:spTree>
    <p:extLst>
      <p:ext uri="{BB962C8B-B14F-4D97-AF65-F5344CB8AC3E}">
        <p14:creationId xmlns:p14="http://schemas.microsoft.com/office/powerpoint/2010/main" val="23819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Comic Sans MS" panose="030F0702030302020204" pitchFamily="66" charset="0"/>
              </a:rPr>
              <a:t>Word</a:t>
            </a:r>
          </a:p>
        </p:txBody>
      </p:sp>
      <p:sp>
        <p:nvSpPr>
          <p:cNvPr id="3" name="Content Placeholder 2"/>
          <p:cNvSpPr>
            <a:spLocks noGrp="1"/>
          </p:cNvSpPr>
          <p:nvPr>
            <p:ph idx="1"/>
          </p:nvPr>
        </p:nvSpPr>
        <p:spPr>
          <a:xfrm>
            <a:off x="383474" y="635178"/>
            <a:ext cx="8377051" cy="5181600"/>
          </a:xfrm>
        </p:spPr>
        <p:txBody>
          <a:bodyPr vert="horz" lIns="91440" tIns="45720" rIns="91440" bIns="45720" rtlCol="0" anchor="t">
            <a:noAutofit/>
          </a:bodyPr>
          <a:lstStyle/>
          <a:p>
            <a:pPr marL="0" indent="0">
              <a:buNone/>
            </a:pPr>
            <a:endParaRPr lang="en-GB" sz="2800" dirty="0">
              <a:latin typeface="Comic Sans MS" panose="030F0702030302020204" pitchFamily="66" charset="0"/>
            </a:endParaRPr>
          </a:p>
          <a:p>
            <a:pPr marL="0" indent="0">
              <a:buNone/>
            </a:pPr>
            <a:r>
              <a:rPr lang="en-US" sz="2400" dirty="0">
                <a:latin typeface="Comic Sans MS" panose="030F0702030302020204" pitchFamily="66" charset="0"/>
              </a:rPr>
              <a:t>Be attentive – Wisdom has spoken</a:t>
            </a:r>
            <a:endParaRPr lang="en-GB" sz="2400" dirty="0">
              <a:latin typeface="Comic Sans MS" panose="030F0702030302020204" pitchFamily="66" charset="0"/>
            </a:endParaRPr>
          </a:p>
          <a:p>
            <a:pPr marL="0" indent="0">
              <a:buNone/>
            </a:pPr>
            <a:endParaRPr lang="en-US" sz="2400" dirty="0">
              <a:latin typeface="Comic Sans MS" panose="030F0702030302020204" pitchFamily="66" charset="0"/>
            </a:endParaRPr>
          </a:p>
          <a:p>
            <a:pPr marL="0" indent="0">
              <a:buNone/>
            </a:pPr>
            <a:r>
              <a:rPr lang="en-US" sz="2400" dirty="0">
                <a:latin typeface="Comic Sans MS" panose="030F0702030302020204" pitchFamily="66" charset="0"/>
              </a:rPr>
              <a:t>The Lord be with you</a:t>
            </a:r>
          </a:p>
          <a:p>
            <a:pPr marL="0" indent="0">
              <a:buNone/>
            </a:pPr>
            <a:r>
              <a:rPr lang="en-US" sz="2400" dirty="0">
                <a:solidFill>
                  <a:srgbClr val="FFFF00"/>
                </a:solidFill>
                <a:latin typeface="Comic Sans MS" panose="030F0702030302020204" pitchFamily="66" charset="0"/>
              </a:rPr>
              <a:t>All – And with your spirit</a:t>
            </a:r>
          </a:p>
          <a:p>
            <a:pPr marL="0" indent="0">
              <a:buNone/>
            </a:pPr>
            <a:endParaRPr lang="en-US" sz="2400" dirty="0">
              <a:latin typeface="Comic Sans MS" panose="030F0702030302020204" pitchFamily="66" charset="0"/>
            </a:endParaRPr>
          </a:p>
          <a:p>
            <a:pPr marL="0" indent="0">
              <a:buNone/>
            </a:pPr>
            <a:r>
              <a:rPr lang="en-US" sz="2400" dirty="0">
                <a:latin typeface="Comic Sans MS" panose="030F0702030302020204" pitchFamily="66" charset="0"/>
              </a:rPr>
              <a:t>A reading from the holy Gospel according to:</a:t>
            </a:r>
            <a:endParaRPr lang="en-GB" sz="2400" dirty="0">
              <a:latin typeface="Comic Sans MS" panose="030F0702030302020204" pitchFamily="66" charset="0"/>
            </a:endParaRPr>
          </a:p>
          <a:p>
            <a:pPr marL="0" indent="0">
              <a:buNone/>
            </a:pPr>
            <a:r>
              <a:rPr lang="en-GB" sz="2400" dirty="0">
                <a:latin typeface="Comic Sans MS"/>
              </a:rPr>
              <a:t>John (13:1-17)</a:t>
            </a:r>
          </a:p>
          <a:p>
            <a:pPr marL="0" indent="0">
              <a:buNone/>
            </a:pPr>
            <a:r>
              <a:rPr lang="en-GB" sz="2400" dirty="0">
                <a:solidFill>
                  <a:srgbClr val="FFFF00"/>
                </a:solidFill>
                <a:latin typeface="Comic Sans MS"/>
              </a:rPr>
              <a:t>All </a:t>
            </a:r>
            <a:r>
              <a:rPr lang="en-GB" sz="2400">
                <a:solidFill>
                  <a:srgbClr val="FFFF00"/>
                </a:solidFill>
                <a:latin typeface="Comic Sans MS"/>
              </a:rPr>
              <a:t>– </a:t>
            </a:r>
            <a:r>
              <a:rPr lang="en-GB" sz="2400" smtClean="0">
                <a:solidFill>
                  <a:srgbClr val="FFFF00"/>
                </a:solidFill>
                <a:latin typeface="Comic Sans MS"/>
              </a:rPr>
              <a:t>Glory </a:t>
            </a:r>
            <a:r>
              <a:rPr lang="en-GB" sz="2400" dirty="0">
                <a:solidFill>
                  <a:srgbClr val="FFFF00"/>
                </a:solidFill>
                <a:latin typeface="Comic Sans MS"/>
              </a:rPr>
              <a:t>to you O Lord</a:t>
            </a:r>
          </a:p>
          <a:p>
            <a:pPr marL="0" indent="0">
              <a:buNone/>
            </a:pPr>
            <a:r>
              <a:rPr lang="en-GB" sz="2400" dirty="0">
                <a:latin typeface="Comic Sans MS"/>
              </a:rPr>
              <a:t>(Forehead, lips and heart)</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The Gospel of the Lord</a:t>
            </a:r>
          </a:p>
          <a:p>
            <a:pPr marL="0" indent="0">
              <a:buNone/>
            </a:pPr>
            <a:r>
              <a:rPr lang="en-GB" sz="2400" dirty="0">
                <a:solidFill>
                  <a:srgbClr val="FFFF00"/>
                </a:solidFill>
                <a:latin typeface="Comic Sans MS" panose="030F0702030302020204" pitchFamily="66" charset="0"/>
              </a:rPr>
              <a:t>All – Praise to you Lord Jesus Christ.</a:t>
            </a:r>
          </a:p>
          <a:p>
            <a:pPr marL="0" indent="0">
              <a:buNone/>
            </a:pPr>
            <a:endParaRPr lang="en-GB" sz="2400" dirty="0">
              <a:latin typeface="Comic Sans MS" panose="030F0702030302020204" pitchFamily="66" charset="0"/>
            </a:endParaRPr>
          </a:p>
          <a:p>
            <a:pPr marL="0" indent="0">
              <a:buNone/>
            </a:pPr>
            <a:endParaRPr lang="en-GB" sz="2400" dirty="0"/>
          </a:p>
          <a:p>
            <a:pPr marL="0" indent="0">
              <a:buNone/>
            </a:pPr>
            <a:endParaRPr lang="en-GB" dirty="0"/>
          </a:p>
        </p:txBody>
      </p:sp>
    </p:spTree>
    <p:extLst>
      <p:ext uri="{BB962C8B-B14F-4D97-AF65-F5344CB8AC3E}">
        <p14:creationId xmlns:p14="http://schemas.microsoft.com/office/powerpoint/2010/main" val="1615763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Comic Sans MS" panose="030F0702030302020204" pitchFamily="66" charset="0"/>
              </a:rPr>
              <a:t>Response</a:t>
            </a:r>
          </a:p>
        </p:txBody>
      </p:sp>
      <p:sp>
        <p:nvSpPr>
          <p:cNvPr id="3" name="Content Placeholder 2"/>
          <p:cNvSpPr>
            <a:spLocks noGrp="1"/>
          </p:cNvSpPr>
          <p:nvPr>
            <p:ph idx="1"/>
          </p:nvPr>
        </p:nvSpPr>
        <p:spPr>
          <a:xfrm>
            <a:off x="221673" y="1823894"/>
            <a:ext cx="8756071" cy="5024726"/>
          </a:xfrm>
        </p:spPr>
        <p:txBody>
          <a:bodyPr>
            <a:normAutofit/>
          </a:bodyPr>
          <a:lstStyle/>
          <a:p>
            <a:pPr marL="0" indent="0">
              <a:buNone/>
            </a:pPr>
            <a:endParaRPr lang="en-GB" sz="2400" dirty="0">
              <a:latin typeface="Comic Sans MS" panose="030F0702030302020204" pitchFamily="66" charset="0"/>
            </a:endParaRPr>
          </a:p>
          <a:p>
            <a:endParaRPr lang="en-GB" sz="2400"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sp>
        <p:nvSpPr>
          <p:cNvPr id="4" name="Rectangle 3"/>
          <p:cNvSpPr/>
          <p:nvPr/>
        </p:nvSpPr>
        <p:spPr>
          <a:xfrm>
            <a:off x="457200" y="1134623"/>
            <a:ext cx="8118764" cy="369332"/>
          </a:xfrm>
          <a:prstGeom prst="rect">
            <a:avLst/>
          </a:prstGeom>
        </p:spPr>
        <p:txBody>
          <a:bodyPr wrap="square">
            <a:spAutoFit/>
          </a:bodyPr>
          <a:lstStyle/>
          <a:p>
            <a:endParaRPr lang="en-GB" dirty="0">
              <a:latin typeface="Comic Sans MS" panose="030F0702030302020204" pitchFamily="66" charset="0"/>
            </a:endParaRPr>
          </a:p>
        </p:txBody>
      </p:sp>
      <p:sp>
        <p:nvSpPr>
          <p:cNvPr id="5" name="Rectangle 4"/>
          <p:cNvSpPr/>
          <p:nvPr/>
        </p:nvSpPr>
        <p:spPr>
          <a:xfrm>
            <a:off x="0" y="1419779"/>
            <a:ext cx="8940921" cy="5386090"/>
          </a:xfrm>
          <a:prstGeom prst="rect">
            <a:avLst/>
          </a:prstGeom>
        </p:spPr>
        <p:txBody>
          <a:bodyPr wrap="square" lIns="91440" tIns="45720" rIns="91440" bIns="45720" anchor="t">
            <a:spAutoFit/>
          </a:bodyPr>
          <a:lstStyle/>
          <a:p>
            <a:r>
              <a:rPr lang="en-GB" sz="2400" i="1" dirty="0">
                <a:solidFill>
                  <a:srgbClr val="C00000"/>
                </a:solidFill>
                <a:latin typeface="Comic Sans MS"/>
              </a:rPr>
              <a:t>The response is: Loving my neighbour is loving you, Lord. </a:t>
            </a:r>
          </a:p>
          <a:p>
            <a:endParaRPr lang="en-GB" sz="2000" dirty="0">
              <a:latin typeface="Comic Sans MS" panose="030F0702030302020204" pitchFamily="66" charset="0"/>
            </a:endParaRPr>
          </a:p>
          <a:p>
            <a:r>
              <a:rPr lang="en-GB" sz="2000" dirty="0">
                <a:latin typeface="Comic Sans MS"/>
              </a:rPr>
              <a:t>Lord, you created each one of us in your image and likeness.  You love us all equally; help us to recognise that we are your cherished and beloved children and that each one of us is deserving of your love.</a:t>
            </a:r>
            <a:endParaRPr lang="en-GB" sz="2000" dirty="0">
              <a:latin typeface="Comic Sans MS" panose="030F0702030302020204" pitchFamily="66" charset="0"/>
            </a:endParaRPr>
          </a:p>
          <a:p>
            <a:r>
              <a:rPr lang="en-GB" sz="2000" dirty="0">
                <a:solidFill>
                  <a:srgbClr val="C00000"/>
                </a:solidFill>
                <a:latin typeface="Comic Sans MS" panose="030F0702030302020204" pitchFamily="66" charset="0"/>
              </a:rPr>
              <a:t>Response</a:t>
            </a:r>
          </a:p>
          <a:p>
            <a:endParaRPr lang="en-GB" sz="2000" dirty="0">
              <a:latin typeface="Comic Sans MS" panose="030F0702030302020204" pitchFamily="66" charset="0"/>
            </a:endParaRPr>
          </a:p>
          <a:p>
            <a:r>
              <a:rPr lang="en-GB" sz="2000" dirty="0">
                <a:latin typeface="Comic Sans MS"/>
              </a:rPr>
              <a:t>Lord, you teach us that loving our neighbour goes beyond the boundaries of loving those nearest to us.  Help us to see our neighbour in those who are far away, in the stranger, the marginalised, the disadvantaged, the poor and vulnerable.</a:t>
            </a:r>
          </a:p>
          <a:p>
            <a:r>
              <a:rPr lang="en-GB" sz="2000" dirty="0">
                <a:solidFill>
                  <a:srgbClr val="C00000"/>
                </a:solidFill>
                <a:latin typeface="Comic Sans MS" panose="030F0702030302020204" pitchFamily="66" charset="0"/>
              </a:rPr>
              <a:t>Response</a:t>
            </a:r>
          </a:p>
          <a:p>
            <a:endParaRPr lang="en-GB" sz="2000" dirty="0">
              <a:latin typeface="Comic Sans MS" panose="030F0702030302020204" pitchFamily="66" charset="0"/>
            </a:endParaRPr>
          </a:p>
          <a:p>
            <a:r>
              <a:rPr lang="en-GB" sz="2000" dirty="0">
                <a:latin typeface="Comic Sans MS"/>
              </a:rPr>
              <a:t>We are stewards of the earth, the builders of your kingdom.  We are called to love, care and take responsibility for all of your creation.</a:t>
            </a:r>
            <a:endParaRPr lang="en-GB" sz="2000" dirty="0">
              <a:latin typeface="Comic Sans MS" panose="030F0702030302020204" pitchFamily="66" charset="0"/>
            </a:endParaRPr>
          </a:p>
          <a:p>
            <a:r>
              <a:rPr lang="en-GB" sz="2000" dirty="0">
                <a:solidFill>
                  <a:srgbClr val="C00000"/>
                </a:solidFill>
                <a:latin typeface="Comic Sans MS" panose="030F0702030302020204" pitchFamily="66" charset="0"/>
              </a:rPr>
              <a:t>Response</a:t>
            </a:r>
          </a:p>
          <a:p>
            <a:endParaRPr lang="en-GB" sz="2000" u="sng" dirty="0">
              <a:latin typeface="Comic Sans MS" panose="030F0702030302020204" pitchFamily="66" charset="0"/>
            </a:endParaRPr>
          </a:p>
        </p:txBody>
      </p:sp>
    </p:spTree>
    <p:extLst>
      <p:ext uri="{BB962C8B-B14F-4D97-AF65-F5344CB8AC3E}">
        <p14:creationId xmlns:p14="http://schemas.microsoft.com/office/powerpoint/2010/main" val="1434106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Comic Sans MS" panose="030F0702030302020204" pitchFamily="66" charset="0"/>
              </a:rPr>
              <a:t>Go forth</a:t>
            </a:r>
          </a:p>
        </p:txBody>
      </p:sp>
      <p:sp>
        <p:nvSpPr>
          <p:cNvPr id="3" name="Content Placeholder 2"/>
          <p:cNvSpPr>
            <a:spLocks noGrp="1"/>
          </p:cNvSpPr>
          <p:nvPr>
            <p:ph idx="1"/>
          </p:nvPr>
        </p:nvSpPr>
        <p:spPr>
          <a:xfrm>
            <a:off x="457200" y="1417637"/>
            <a:ext cx="7886700" cy="4803053"/>
          </a:xfrm>
        </p:spPr>
        <p:txBody>
          <a:bodyPr vert="horz" lIns="91440" tIns="45720" rIns="91440" bIns="45720" rtlCol="0" anchor="t">
            <a:noAutofit/>
          </a:bodyPr>
          <a:lstStyle/>
          <a:p>
            <a:pPr marL="0" indent="0">
              <a:buNone/>
            </a:pPr>
            <a:r>
              <a:rPr lang="en-GB" sz="2500" dirty="0">
                <a:latin typeface="Comic Sans MS"/>
              </a:rPr>
              <a:t>Let’s say the concluding prayer together:</a:t>
            </a:r>
          </a:p>
          <a:p>
            <a:pPr marL="0" indent="0">
              <a:buNone/>
            </a:pPr>
            <a:endParaRPr lang="en-GB" sz="2500" dirty="0">
              <a:latin typeface="Comic Sans MS" panose="030F0702030302020204" pitchFamily="66" charset="0"/>
            </a:endParaRPr>
          </a:p>
          <a:p>
            <a:pPr marL="0" indent="0">
              <a:buNone/>
            </a:pPr>
            <a:r>
              <a:rPr lang="en-GB" sz="2500" dirty="0">
                <a:latin typeface="Comic Sans MS"/>
              </a:rPr>
              <a:t>Jesus, You taught us that love is far more than an emotion or feeling.</a:t>
            </a:r>
            <a:endParaRPr lang="en-GB" dirty="0"/>
          </a:p>
          <a:p>
            <a:pPr marL="0" indent="0">
              <a:buNone/>
            </a:pPr>
            <a:r>
              <a:rPr lang="en-GB" sz="2500" dirty="0">
                <a:latin typeface="Comic Sans MS"/>
              </a:rPr>
              <a:t>Love is an action.</a:t>
            </a:r>
          </a:p>
          <a:p>
            <a:pPr marL="0" indent="0">
              <a:buNone/>
            </a:pPr>
            <a:r>
              <a:rPr lang="en-GB" sz="2500" dirty="0">
                <a:latin typeface="Comic Sans MS"/>
              </a:rPr>
              <a:t>Help us to be humble instruments of your love in all that we do.</a:t>
            </a:r>
          </a:p>
          <a:p>
            <a:pPr marL="0" indent="0">
              <a:buNone/>
            </a:pPr>
            <a:r>
              <a:rPr lang="en-GB" sz="2500" dirty="0">
                <a:latin typeface="Comic Sans MS"/>
              </a:rPr>
              <a:t>Let others experience your love in the world through our service.</a:t>
            </a:r>
          </a:p>
          <a:p>
            <a:pPr marL="0" indent="0">
              <a:buNone/>
            </a:pPr>
            <a:r>
              <a:rPr lang="en-GB" sz="2500" dirty="0">
                <a:latin typeface="Comic Sans MS" panose="030F0702030302020204" pitchFamily="66" charset="0"/>
              </a:rPr>
              <a:t>Amen</a:t>
            </a:r>
          </a:p>
        </p:txBody>
      </p:sp>
    </p:spTree>
    <p:extLst>
      <p:ext uri="{BB962C8B-B14F-4D97-AF65-F5344CB8AC3E}">
        <p14:creationId xmlns:p14="http://schemas.microsoft.com/office/powerpoint/2010/main" val="2652732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Comic Sans MS" panose="030F0702030302020204" pitchFamily="66" charset="0"/>
              </a:rPr>
              <a:t>Go forth</a:t>
            </a:r>
          </a:p>
        </p:txBody>
      </p:sp>
      <p:sp>
        <p:nvSpPr>
          <p:cNvPr id="3" name="Content Placeholder 2"/>
          <p:cNvSpPr>
            <a:spLocks noGrp="1"/>
          </p:cNvSpPr>
          <p:nvPr>
            <p:ph idx="1"/>
          </p:nvPr>
        </p:nvSpPr>
        <p:spPr>
          <a:xfrm>
            <a:off x="457200" y="1417637"/>
            <a:ext cx="7886700" cy="4803053"/>
          </a:xfrm>
        </p:spPr>
        <p:txBody>
          <a:bodyPr>
            <a:noAutofit/>
          </a:bodyPr>
          <a:lstStyle/>
          <a:p>
            <a:pPr marL="0" indent="0">
              <a:buNone/>
            </a:pPr>
            <a:endParaRPr lang="en-GB" sz="2400" dirty="0">
              <a:hlinkClick r:id="rId2"/>
            </a:endParaRPr>
          </a:p>
          <a:p>
            <a:pPr marL="0" indent="0">
              <a:buNone/>
            </a:pPr>
            <a:r>
              <a:rPr lang="en-GB" sz="2400" dirty="0">
                <a:hlinkClick r:id="rId2"/>
              </a:rPr>
              <a:t>John Burland - Jesus Light of the World (Official Lyric Video)</a:t>
            </a:r>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p:txBody>
      </p:sp>
    </p:spTree>
    <p:extLst>
      <p:ext uri="{BB962C8B-B14F-4D97-AF65-F5344CB8AC3E}">
        <p14:creationId xmlns:p14="http://schemas.microsoft.com/office/powerpoint/2010/main" val="3558165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3794" y="244971"/>
            <a:ext cx="8180438" cy="5078313"/>
          </a:xfrm>
          <a:prstGeom prst="rect">
            <a:avLst/>
          </a:prstGeom>
        </p:spPr>
        <p:txBody>
          <a:bodyPr wrap="square">
            <a:spAutoFit/>
          </a:bodyPr>
          <a:lstStyle/>
          <a:p>
            <a:pPr algn="ctr"/>
            <a:r>
              <a:rPr lang="en-GB" sz="3600" dirty="0">
                <a:solidFill>
                  <a:srgbClr val="112D32"/>
                </a:solidFill>
                <a:latin typeface="Comic Sans MS" panose="030F0702030302020204" pitchFamily="66" charset="0"/>
              </a:rPr>
              <a:t>Dismissal</a:t>
            </a:r>
          </a:p>
          <a:p>
            <a:pPr algn="ctr"/>
            <a:endParaRPr lang="en-GB" sz="3200" dirty="0">
              <a:solidFill>
                <a:srgbClr val="112D32"/>
              </a:solidFill>
              <a:latin typeface="Comic Sans MS" panose="030F0702030302020204" pitchFamily="66" charset="0"/>
            </a:endParaRPr>
          </a:p>
          <a:p>
            <a:pPr algn="ctr"/>
            <a:endParaRPr lang="en-GB" sz="3200" dirty="0">
              <a:solidFill>
                <a:srgbClr val="FFFF00"/>
              </a:solidFill>
              <a:latin typeface="Comic Sans MS" panose="030F0702030302020204" pitchFamily="66" charset="0"/>
            </a:endParaRPr>
          </a:p>
          <a:p>
            <a:pPr algn="ctr"/>
            <a:r>
              <a:rPr lang="en-GB" sz="3200" dirty="0">
                <a:latin typeface="Comic Sans MS" panose="030F0702030302020204" pitchFamily="66" charset="0"/>
              </a:rPr>
              <a:t>We will finish with our Mission statement</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St. Ignatius</a:t>
            </a:r>
          </a:p>
          <a:p>
            <a:pPr algn="ctr"/>
            <a:r>
              <a:rPr lang="en-GB" sz="3200" dirty="0">
                <a:solidFill>
                  <a:srgbClr val="FFFF00"/>
                </a:solidFill>
                <a:latin typeface="Comic Sans MS" panose="030F0702030302020204" pitchFamily="66" charset="0"/>
              </a:rPr>
              <a:t>All – pray for us</a:t>
            </a:r>
          </a:p>
          <a:p>
            <a:pPr algn="ctr"/>
            <a:endParaRPr lang="en-GB" sz="3200" dirty="0">
              <a:solidFill>
                <a:srgbClr val="FFFF00"/>
              </a:solidFill>
              <a:latin typeface="Comic Sans MS" panose="030F0702030302020204" pitchFamily="66" charset="0"/>
            </a:endParaRPr>
          </a:p>
          <a:p>
            <a:pPr algn="ctr"/>
            <a:r>
              <a:rPr lang="en-GB" sz="3200" dirty="0">
                <a:latin typeface="Comic Sans MS" panose="030F0702030302020204" pitchFamily="66" charset="0"/>
              </a:rPr>
              <a:t>St. Teresa</a:t>
            </a:r>
          </a:p>
          <a:p>
            <a:pPr algn="ctr"/>
            <a:r>
              <a:rPr lang="en-GB" sz="3200" dirty="0">
                <a:solidFill>
                  <a:srgbClr val="FFFF00"/>
                </a:solidFill>
                <a:latin typeface="Comic Sans MS" panose="030F0702030302020204" pitchFamily="66" charset="0"/>
              </a:rPr>
              <a:t>All – pray for us</a:t>
            </a:r>
          </a:p>
        </p:txBody>
      </p:sp>
    </p:spTree>
    <p:extLst>
      <p:ext uri="{BB962C8B-B14F-4D97-AF65-F5344CB8AC3E}">
        <p14:creationId xmlns:p14="http://schemas.microsoft.com/office/powerpoint/2010/main" val="2274899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Comic Sans MS" panose="030F0702030302020204" pitchFamily="66" charset="0"/>
              </a:rPr>
              <a:t>Take away</a:t>
            </a:r>
          </a:p>
        </p:txBody>
      </p:sp>
      <p:sp>
        <p:nvSpPr>
          <p:cNvPr id="3" name="Content Placeholder 2"/>
          <p:cNvSpPr>
            <a:spLocks noGrp="1"/>
          </p:cNvSpPr>
          <p:nvPr>
            <p:ph idx="1"/>
          </p:nvPr>
        </p:nvSpPr>
        <p:spPr>
          <a:xfrm>
            <a:off x="245806" y="1417638"/>
            <a:ext cx="7826478" cy="4403058"/>
          </a:xfrm>
        </p:spPr>
        <p:txBody>
          <a:bodyPr vert="horz" lIns="91440" tIns="45720" rIns="91440" bIns="45720" rtlCol="0" anchor="t">
            <a:noAutofit/>
          </a:bodyPr>
          <a:lstStyle/>
          <a:p>
            <a:pPr marL="0" indent="0">
              <a:buNone/>
            </a:pPr>
            <a:endParaRPr lang="en-GB" sz="2800" dirty="0">
              <a:latin typeface="Comic Sans MS" panose="030F0702030302020204" pitchFamily="66" charset="0"/>
            </a:endParaRPr>
          </a:p>
          <a:p>
            <a:pPr marL="0" indent="0">
              <a:buNone/>
            </a:pPr>
            <a:endParaRPr lang="en-GB" sz="3600" dirty="0">
              <a:solidFill>
                <a:srgbClr val="FFFF00"/>
              </a:solidFill>
              <a:latin typeface="Comic Sans MS" panose="030F0702030302020204" pitchFamily="66" charset="0"/>
            </a:endParaRPr>
          </a:p>
          <a:p>
            <a:pPr marL="0" indent="0">
              <a:buNone/>
            </a:pPr>
            <a:r>
              <a:rPr lang="en-GB" sz="3600" dirty="0">
                <a:latin typeface="Comic Sans MS"/>
              </a:rPr>
              <a:t>Write a prayer inside the foot template.</a:t>
            </a:r>
          </a:p>
          <a:p>
            <a:pPr marL="0" indent="0">
              <a:buNone/>
            </a:pPr>
            <a:endParaRPr lang="en-GB" sz="3600" dirty="0">
              <a:solidFill>
                <a:srgbClr val="000000"/>
              </a:solidFill>
              <a:latin typeface="Comic Sans MS"/>
              <a:ea typeface="Calibri"/>
              <a:cs typeface="Calibri"/>
            </a:endParaRPr>
          </a:p>
          <a:p>
            <a:pPr marL="0" indent="0">
              <a:buNone/>
            </a:pPr>
            <a:r>
              <a:rPr lang="en-GB" sz="3600" dirty="0">
                <a:solidFill>
                  <a:srgbClr val="000000"/>
                </a:solidFill>
                <a:latin typeface="Comic Sans MS"/>
                <a:ea typeface="Calibri"/>
                <a:cs typeface="Calibri"/>
              </a:rPr>
              <a:t>Add it to our prayer wall.</a:t>
            </a:r>
          </a:p>
          <a:p>
            <a:pPr marL="0" indent="0">
              <a:buNone/>
            </a:pPr>
            <a:endParaRPr lang="en-GB" dirty="0">
              <a:solidFill>
                <a:srgbClr val="000000"/>
              </a:solidFill>
              <a:latin typeface="Calibri"/>
              <a:ea typeface="Calibri"/>
              <a:cs typeface="Calibri"/>
            </a:endParaRPr>
          </a:p>
        </p:txBody>
      </p:sp>
    </p:spTree>
    <p:extLst>
      <p:ext uri="{BB962C8B-B14F-4D97-AF65-F5344CB8AC3E}">
        <p14:creationId xmlns:p14="http://schemas.microsoft.com/office/powerpoint/2010/main" val="1562943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274</TotalTime>
  <Words>269</Words>
  <Application>Microsoft Office PowerPoint</Application>
  <PresentationFormat>On-screen Show (4:3)</PresentationFormat>
  <Paragraphs>77</Paragraphs>
  <Slides>9</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Comic Sans MS</vt:lpstr>
      <vt:lpstr>Office Theme</vt:lpstr>
      <vt:lpstr>Loving our neighbour is loving Jesus</vt:lpstr>
      <vt:lpstr>Gather</vt:lpstr>
      <vt:lpstr>Gather</vt:lpstr>
      <vt:lpstr>Word</vt:lpstr>
      <vt:lpstr>Response</vt:lpstr>
      <vt:lpstr>Go forth</vt:lpstr>
      <vt:lpstr>Go forth</vt:lpstr>
      <vt:lpstr>PowerPoint Presentation</vt:lpstr>
      <vt:lpstr>Take away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 England</dc:creator>
  <cp:lastModifiedBy>J Hawitt</cp:lastModifiedBy>
  <cp:revision>324</cp:revision>
  <dcterms:created xsi:type="dcterms:W3CDTF">2016-10-31T10:22:49Z</dcterms:created>
  <dcterms:modified xsi:type="dcterms:W3CDTF">2026-03-03T16:17:11Z</dcterms:modified>
  <cp:contentStatus/>
</cp:coreProperties>
</file>