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297" r:id="rId5"/>
    <p:sldId id="302" r:id="rId6"/>
    <p:sldId id="322" r:id="rId7"/>
    <p:sldId id="325" r:id="rId8"/>
    <p:sldId id="303" r:id="rId9"/>
    <p:sldId id="304" r:id="rId10"/>
    <p:sldId id="321" r:id="rId11"/>
    <p:sldId id="332" r:id="rId12"/>
    <p:sldId id="333" r:id="rId13"/>
    <p:sldId id="331" r:id="rId14"/>
    <p:sldId id="329" r:id="rId15"/>
    <p:sldId id="330" r:id="rId16"/>
    <p:sldId id="323" r:id="rId17"/>
    <p:sldId id="328" r:id="rId18"/>
    <p:sldId id="324" r:id="rId19"/>
    <p:sldId id="326" r:id="rId20"/>
    <p:sldId id="327" r:id="rId21"/>
    <p:sldId id="31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2368C"/>
    <a:srgbClr val="FFF8AA"/>
    <a:srgbClr val="3E3F3E"/>
    <a:srgbClr val="191C51"/>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DB8345-751C-A899-CED9-25FADE8747B7}" v="48" dt="2021-11-30T11:13:31.708"/>
    <p1510:client id="{C7F40200-324A-4E1F-8437-326F21AED966}" v="6" dt="2021-11-29T17:34:03.0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213"/>
    <p:restoredTop sz="73537" autoAdjust="0"/>
  </p:normalViewPr>
  <p:slideViewPr>
    <p:cSldViewPr>
      <p:cViewPr varScale="1">
        <p:scale>
          <a:sx n="64" d="100"/>
          <a:sy n="64" d="100"/>
        </p:scale>
        <p:origin x="1445" y="101"/>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28/09/2022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a:t>
            </a:fld>
            <a:endParaRPr lang="en-GB"/>
          </a:p>
        </p:txBody>
      </p:sp>
    </p:spTree>
    <p:extLst>
      <p:ext uri="{BB962C8B-B14F-4D97-AF65-F5344CB8AC3E}">
        <p14:creationId xmlns:p14="http://schemas.microsoft.com/office/powerpoint/2010/main" val="953360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305572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Begin by explaining what Phonics is. Explain that learning to read the English language is complex and that this information session will give parents &amp; </a:t>
            </a:r>
            <a:r>
              <a:rPr lang="en-US" dirty="0" err="1">
                <a:cs typeface="Calibri"/>
              </a:rPr>
              <a:t>carers</a:t>
            </a:r>
            <a:r>
              <a:rPr lang="en-US" dirty="0">
                <a:cs typeface="Calibri"/>
              </a:rPr>
              <a:t> the understanding of what Phonics is, the </a:t>
            </a:r>
            <a:r>
              <a:rPr lang="en-US" dirty="0" err="1">
                <a:cs typeface="Calibri"/>
              </a:rPr>
              <a:t>terminolgy</a:t>
            </a:r>
            <a:r>
              <a:rPr lang="en-US" dirty="0">
                <a:cs typeface="Calibri"/>
              </a:rPr>
              <a:t> used in Phonics and how ELS gives children the skills and knowledge to read well, quickly. </a:t>
            </a:r>
            <a:endParaRPr lang="en-US" dirty="0"/>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Use flashcards to put this into context. Show parents examples of graphemes, digraphs, trigraphs and split digraphs. Where possible, make the link between same sound, different spelling. </a:t>
            </a:r>
            <a:endParaRPr lang="en-US" dirty="0"/>
          </a:p>
          <a:p>
            <a:r>
              <a:rPr lang="en-US">
                <a:cs typeface="Calibri"/>
              </a:rPr>
              <a:t>Example: </a:t>
            </a:r>
            <a:endParaRPr lang="en-US" dirty="0">
              <a:cs typeface="Calibri"/>
            </a:endParaRPr>
          </a:p>
          <a:p>
            <a:endParaRPr lang="en-US" b="1" dirty="0">
              <a:cs typeface="Calibri"/>
            </a:endParaRPr>
          </a:p>
          <a:p>
            <a:r>
              <a:rPr lang="en-US"/>
              <a:t>&lt;a&gt;</a:t>
            </a:r>
          </a:p>
          <a:p>
            <a:r>
              <a:rPr lang="en-US" b="1"/>
              <a:t>a</a:t>
            </a:r>
            <a:r>
              <a:rPr lang="en-US"/>
              <a:t>corn</a:t>
            </a:r>
          </a:p>
          <a:p>
            <a:r>
              <a:rPr lang="en-US"/>
              <a:t>&lt;ai&gt;</a:t>
            </a:r>
          </a:p>
          <a:p>
            <a:r>
              <a:rPr lang="en-US"/>
              <a:t>r</a:t>
            </a:r>
            <a:r>
              <a:rPr lang="en-US" b="1"/>
              <a:t>ai</a:t>
            </a:r>
            <a:r>
              <a:rPr lang="en-US"/>
              <a:t>n</a:t>
            </a:r>
          </a:p>
          <a:p>
            <a:r>
              <a:rPr lang="en-US"/>
              <a:t>&lt;ay&gt;</a:t>
            </a:r>
          </a:p>
          <a:p>
            <a:r>
              <a:rPr lang="en-US"/>
              <a:t>pl</a:t>
            </a:r>
            <a:r>
              <a:rPr lang="en-US" b="1"/>
              <a:t>ay</a:t>
            </a:r>
            <a:endParaRPr lang="en-US"/>
          </a:p>
          <a:p>
            <a:r>
              <a:rPr lang="en-US"/>
              <a:t>&lt;a-e&gt;</a:t>
            </a:r>
          </a:p>
          <a:p>
            <a:r>
              <a:rPr lang="en-US"/>
              <a:t>n</a:t>
            </a:r>
            <a:r>
              <a:rPr lang="en-US" b="1"/>
              <a:t>a</a:t>
            </a:r>
            <a:r>
              <a:rPr lang="en-US"/>
              <a:t>m</a:t>
            </a:r>
            <a:r>
              <a:rPr lang="en-US" b="1"/>
              <a:t>e</a:t>
            </a:r>
            <a:endParaRPr lang="en-US"/>
          </a:p>
          <a:p>
            <a:r>
              <a:rPr lang="en-US"/>
              <a:t>&lt;eigh&gt;</a:t>
            </a:r>
          </a:p>
          <a:p>
            <a:r>
              <a:rPr lang="en-US" b="1"/>
              <a:t>eigh</a:t>
            </a:r>
            <a:r>
              <a:rPr lang="en-US"/>
              <a:t>t</a:t>
            </a:r>
          </a:p>
          <a:p>
            <a:r>
              <a:rPr lang="en-US"/>
              <a:t>&lt;ey&gt;</a:t>
            </a:r>
          </a:p>
          <a:p>
            <a:r>
              <a:rPr lang="en-US"/>
              <a:t>th</a:t>
            </a:r>
            <a:r>
              <a:rPr lang="en-US" b="1"/>
              <a:t>ey</a:t>
            </a:r>
            <a:endParaRPr lang="en-US"/>
          </a:p>
          <a:p>
            <a:r>
              <a:rPr lang="en-US"/>
              <a:t>&lt;ea&gt;</a:t>
            </a:r>
          </a:p>
          <a:p>
            <a:r>
              <a:rPr lang="en-US"/>
              <a:t>gr</a:t>
            </a:r>
            <a:r>
              <a:rPr lang="en-US" b="1"/>
              <a:t>ea</a:t>
            </a:r>
            <a:r>
              <a:rPr lang="en-US"/>
              <a:t>t</a:t>
            </a:r>
          </a:p>
          <a:p>
            <a:r>
              <a:rPr lang="en-US"/>
              <a:t>&lt;aigh&gt;</a:t>
            </a:r>
          </a:p>
          <a:p>
            <a:r>
              <a:rPr lang="en-US"/>
              <a:t>str</a:t>
            </a:r>
            <a:r>
              <a:rPr lang="en-US" b="1"/>
              <a:t>aigh</a:t>
            </a:r>
            <a:r>
              <a:rPr lang="en-US"/>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295656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use phonemes and graphemes to teach children the code of our language.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English is one of the most challenging languages to learn as there are so many ways to spell the sounds of our language.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defRPr/>
            </a:pPr>
            <a:r>
              <a:rPr lang="en-US"/>
              <a:t>We teach children to decode words – by identifying each of the written sounds within the word before blending them together to read the word. This is a challenging process for children to learn and takes time to master. When they are able to decode and blend to.... </a:t>
            </a:r>
            <a:endParaRPr lang="en-US">
              <a:cs typeface="Calibri"/>
            </a:endParaRP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1332258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57200" indent="-457200">
              <a:buFont typeface="Arial" panose="020B0604020202020204" pitchFamily="34" charset="0"/>
              <a:buChar char="•"/>
            </a:pPr>
            <a:r>
              <a:rPr lang="en-US" sz="1200" dirty="0"/>
              <a:t>We use a simple, consistent approach to  teaching phonics.</a:t>
            </a:r>
          </a:p>
          <a:p>
            <a:pPr marL="457200" indent="-457200">
              <a:buFont typeface="Arial" panose="020B0604020202020204" pitchFamily="34" charset="0"/>
              <a:buChar char="•"/>
            </a:pPr>
            <a:r>
              <a:rPr lang="en-US" sz="1200" dirty="0"/>
              <a:t>Your child will experience the same classroom routines within each lesson which reduces cognitive load and </a:t>
            </a:r>
            <a:r>
              <a:rPr lang="en-US" sz="1200" dirty="0" err="1"/>
              <a:t>maximises</a:t>
            </a:r>
            <a:r>
              <a:rPr lang="en-US" sz="1200" dirty="0"/>
              <a:t> the chances of success.</a:t>
            </a:r>
          </a:p>
          <a:p>
            <a:pPr marL="457200" indent="-457200">
              <a:buFont typeface="Arial" panose="020B0604020202020204" pitchFamily="34" charset="0"/>
              <a:buChar char="•"/>
            </a:pPr>
            <a:r>
              <a:rPr lang="en-US" sz="1200" dirty="0"/>
              <a:t>All children are supported within the lesson to use their new phonic knowledge independently.</a:t>
            </a:r>
          </a:p>
          <a:p>
            <a:pPr marL="457200" indent="-457200">
              <a:buFont typeface="Arial" panose="020B0604020202020204" pitchFamily="34" charset="0"/>
              <a:buChar char="•"/>
            </a:pPr>
            <a:r>
              <a:rPr lang="en-US" sz="12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2268431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r>
              <a:rPr lang="en-US" dirty="0"/>
              <a:t>The new teaching is always highlighted so that it is easy for all children to see where the new  GPC they have been taught is located. First we say the new sound, then we find it in the word. Finally, we decode and blend. Children have as much or as little support as needed. We want every child to feel confident and successful at each step. </a:t>
            </a:r>
          </a:p>
        </p:txBody>
      </p:sp>
      <p:sp>
        <p:nvSpPr>
          <p:cNvPr id="4" name="Slide Number Placeholder 3"/>
          <p:cNvSpPr>
            <a:spLocks noGrp="1"/>
          </p:cNvSpPr>
          <p:nvPr>
            <p:ph type="sldNum" sz="quarter" idx="5"/>
          </p:nvPr>
        </p:nvSpPr>
        <p:spPr/>
        <p:txBody>
          <a:bodyPr/>
          <a:lstStyle/>
          <a:p>
            <a:fld id="{70D71329-A199-4908-BD08-4D20F961A9E6}" type="slidenum">
              <a:rPr lang="en-GB" smtClean="0"/>
              <a:t>9</a:t>
            </a:fld>
            <a:endParaRPr lang="en-GB"/>
          </a:p>
        </p:txBody>
      </p:sp>
    </p:spTree>
    <p:extLst>
      <p:ext uri="{BB962C8B-B14F-4D97-AF65-F5344CB8AC3E}">
        <p14:creationId xmlns:p14="http://schemas.microsoft.com/office/powerpoint/2010/main" val="3151826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10</a:t>
            </a:fld>
            <a:endParaRPr lang="en-GB"/>
          </a:p>
        </p:txBody>
      </p:sp>
    </p:spTree>
    <p:extLst>
      <p:ext uri="{BB962C8B-B14F-4D97-AF65-F5344CB8AC3E}">
        <p14:creationId xmlns:p14="http://schemas.microsoft.com/office/powerpoint/2010/main" val="24754361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Reception your children will learn all the single letter sounds and begin to learn diagraphs and trigraphs. </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11</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12</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Reading until they are 3 improves outcomes in YR, reading until they are 5 improves outcomes in Y6 and reading until they are 8 improves outcomes aged 16!</a:t>
            </a:r>
          </a:p>
          <a:p>
            <a:endParaRPr lang="en-US" dirty="0"/>
          </a:p>
          <a:p>
            <a:r>
              <a:rPr lang="en-US" dirty="0"/>
              <a:t>Children who achieved the Early Learning goals for literacy are 11 times more likely to achieve the expected outcomes in </a:t>
            </a:r>
            <a:r>
              <a:rPr lang="en-US" dirty="0" err="1"/>
              <a:t>Maths</a:t>
            </a:r>
            <a:r>
              <a:rPr lang="en-US" dirty="0"/>
              <a:t> at the end of KS2. Reading underpins everything. </a:t>
            </a:r>
          </a:p>
          <a:p>
            <a:endParaRPr lang="en-US" dirty="0"/>
          </a:p>
          <a:p>
            <a:r>
              <a:rPr lang="en-US" dirty="0"/>
              <a:t>We want all our children to leave primary school able to read well and confidently – you can support us in this journey. </a:t>
            </a:r>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13422901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14</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15</a:t>
            </a:fld>
            <a:endParaRPr lang="en-GB"/>
          </a:p>
        </p:txBody>
      </p:sp>
    </p:spTree>
    <p:extLst>
      <p:ext uri="{BB962C8B-B14F-4D97-AF65-F5344CB8AC3E}">
        <p14:creationId xmlns:p14="http://schemas.microsoft.com/office/powerpoint/2010/main" val="23601470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16</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spelling sequence to model rain</a:t>
            </a:r>
          </a:p>
          <a:p>
            <a:endParaRPr lang="en-US" dirty="0"/>
          </a:p>
          <a:p>
            <a:r>
              <a:rPr lang="en-US" dirty="0"/>
              <a:t>Say the word – warm it up – stretch the word – robot talk the word – blend the word – count the sounds within the word – say the word</a:t>
            </a:r>
          </a:p>
          <a:p>
            <a:endParaRPr lang="en-US" dirty="0"/>
          </a:p>
          <a:p>
            <a:r>
              <a:rPr lang="en-US" dirty="0"/>
              <a:t>You can talk about how you support your children with their writing in school.</a:t>
            </a:r>
          </a:p>
        </p:txBody>
      </p:sp>
      <p:sp>
        <p:nvSpPr>
          <p:cNvPr id="4" name="Slide Number Placeholder 3"/>
          <p:cNvSpPr>
            <a:spLocks noGrp="1"/>
          </p:cNvSpPr>
          <p:nvPr>
            <p:ph type="sldNum" sz="quarter" idx="5"/>
          </p:nvPr>
        </p:nvSpPr>
        <p:spPr/>
        <p:txBody>
          <a:bodyPr/>
          <a:lstStyle/>
          <a:p>
            <a:fld id="{70D71329-A199-4908-BD08-4D20F961A9E6}" type="slidenum">
              <a:rPr lang="en-GB" smtClean="0"/>
              <a:t>17</a:t>
            </a:fld>
            <a:endParaRPr lang="en-GB"/>
          </a:p>
        </p:txBody>
      </p:sp>
    </p:spTree>
    <p:extLst>
      <p:ext uri="{BB962C8B-B14F-4D97-AF65-F5344CB8AC3E}">
        <p14:creationId xmlns:p14="http://schemas.microsoft.com/office/powerpoint/2010/main" val="279883589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D71329-A199-4908-BD08-4D20F961A9E6}" type="slidenum">
              <a:rPr lang="en-GB" smtClean="0"/>
              <a:t>18</a:t>
            </a:fld>
            <a:endParaRPr lang="en-GB"/>
          </a:p>
        </p:txBody>
      </p:sp>
    </p:spTree>
    <p:extLst>
      <p:ext uri="{BB962C8B-B14F-4D97-AF65-F5344CB8AC3E}">
        <p14:creationId xmlns:p14="http://schemas.microsoft.com/office/powerpoint/2010/main" val="14911929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28/09/2022</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28/09/2022</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28/09/2022</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28/09/2022</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28/09/2022</a:t>
            </a:fld>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28/09/2022</a:t>
            </a:fld>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28/09/2022</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28/09/2022</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28/09/2022</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28/09/2022</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28/09/2022</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2368C"/>
        </a:solid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FB7E3B1E-BF01-B442-83AB-F184E435CA52}"/>
              </a:ext>
            </a:extLst>
          </p:cNvPr>
          <p:cNvSpPr txBox="1">
            <a:spLocks/>
          </p:cNvSpPr>
          <p:nvPr/>
        </p:nvSpPr>
        <p:spPr>
          <a:xfrm>
            <a:off x="683568" y="1887241"/>
            <a:ext cx="7632848" cy="3557984"/>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defRPr/>
            </a:pPr>
            <a:endParaRPr lang="en-US" sz="4400" dirty="0">
              <a:solidFill>
                <a:schemeClr val="bg1"/>
              </a:solidFill>
            </a:endParaRPr>
          </a:p>
        </p:txBody>
      </p:sp>
      <p:pic>
        <p:nvPicPr>
          <p:cNvPr id="20" name="Picture 19">
            <a:extLst>
              <a:ext uri="{FF2B5EF4-FFF2-40B4-BE49-F238E27FC236}">
                <a16:creationId xmlns:a16="http://schemas.microsoft.com/office/drawing/2014/main" id="{7D1ED7E2-C2AB-EC48-8F6E-AE7C483AAD21}"/>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pic>
        <p:nvPicPr>
          <p:cNvPr id="22" name="Picture 21" descr="A picture containing shape&#10;&#10;Description automatically generated">
            <a:extLst>
              <a:ext uri="{FF2B5EF4-FFF2-40B4-BE49-F238E27FC236}">
                <a16:creationId xmlns:a16="http://schemas.microsoft.com/office/drawing/2014/main" id="{C341119B-30BA-AE47-91D6-3F015F4F8F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4650" t="90599"/>
          <a:stretch/>
        </p:blipFill>
        <p:spPr>
          <a:xfrm>
            <a:off x="7740352" y="6381328"/>
            <a:ext cx="1403648" cy="483518"/>
          </a:xfrm>
          <a:prstGeom prst="rect">
            <a:avLst/>
          </a:prstGeom>
        </p:spPr>
      </p:pic>
      <p:sp>
        <p:nvSpPr>
          <p:cNvPr id="24" name="TextBox 23">
            <a:extLst>
              <a:ext uri="{FF2B5EF4-FFF2-40B4-BE49-F238E27FC236}">
                <a16:creationId xmlns:a16="http://schemas.microsoft.com/office/drawing/2014/main" id="{2698B27E-7B5A-D847-AAD1-AC067B827982}"/>
              </a:ext>
            </a:extLst>
          </p:cNvPr>
          <p:cNvSpPr txBox="1"/>
          <p:nvPr/>
        </p:nvSpPr>
        <p:spPr>
          <a:xfrm>
            <a:off x="431032" y="2625481"/>
            <a:ext cx="8712968" cy="1077218"/>
          </a:xfrm>
          <a:prstGeom prst="rect">
            <a:avLst/>
          </a:prstGeom>
          <a:noFill/>
        </p:spPr>
        <p:txBody>
          <a:bodyPr wrap="square" rtlCol="0">
            <a:spAutoFit/>
          </a:bodyPr>
          <a:lstStyle/>
          <a:p>
            <a:r>
              <a:rPr lang="en-US" sz="3200" b="1" dirty="0">
                <a:solidFill>
                  <a:srgbClr val="FFF8AA"/>
                </a:solidFill>
              </a:rPr>
              <a:t>Getting all children to </a:t>
            </a:r>
            <a:br>
              <a:rPr lang="en-US" sz="3200" b="1" dirty="0">
                <a:solidFill>
                  <a:srgbClr val="FFF8AA"/>
                </a:solidFill>
              </a:rPr>
            </a:br>
            <a:r>
              <a:rPr lang="en-US" sz="3200" b="1" dirty="0">
                <a:solidFill>
                  <a:srgbClr val="FFF8AA"/>
                </a:solidFill>
              </a:rPr>
              <a:t>read well, quickly.</a:t>
            </a:r>
          </a:p>
        </p:txBody>
      </p:sp>
      <p:pic>
        <p:nvPicPr>
          <p:cNvPr id="25" name="Picture 24">
            <a:extLst>
              <a:ext uri="{FF2B5EF4-FFF2-40B4-BE49-F238E27FC236}">
                <a16:creationId xmlns:a16="http://schemas.microsoft.com/office/drawing/2014/main" id="{160D4848-8238-3C43-BFFE-200E77C003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851920" y="4037401"/>
            <a:ext cx="2448316" cy="2092816"/>
          </a:xfrm>
          <a:prstGeom prst="rect">
            <a:avLst/>
          </a:prstGeom>
        </p:spPr>
      </p:pic>
      <p:pic>
        <p:nvPicPr>
          <p:cNvPr id="3" name="Picture 2" descr="A picture containing logo&#10;&#10;Description automatically generated">
            <a:extLst>
              <a:ext uri="{FF2B5EF4-FFF2-40B4-BE49-F238E27FC236}">
                <a16:creationId xmlns:a16="http://schemas.microsoft.com/office/drawing/2014/main" id="{6271DEA8-0745-F441-BF8B-AC81614387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904" y="692696"/>
            <a:ext cx="5730264" cy="1734158"/>
          </a:xfrm>
          <a:prstGeom prst="rect">
            <a:avLst/>
          </a:prstGeom>
        </p:spPr>
      </p:pic>
    </p:spTree>
    <p:extLst>
      <p:ext uri="{BB962C8B-B14F-4D97-AF65-F5344CB8AC3E}">
        <p14:creationId xmlns:p14="http://schemas.microsoft.com/office/powerpoint/2010/main" val="1993869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are we going to cover?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5576" y="1747361"/>
            <a:ext cx="6006058" cy="3046988"/>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sz="2400" dirty="0">
                <a:cs typeface="Calibri"/>
              </a:rPr>
              <a:t>What is Phonics? </a:t>
            </a:r>
            <a:endParaRPr lang="en-GB" sz="2400" dirty="0"/>
          </a:p>
          <a:p>
            <a:pPr marL="342900" indent="-342900">
              <a:buFont typeface="Arial" panose="020B0604020202020204" pitchFamily="34" charset="0"/>
              <a:buChar char="•"/>
            </a:pPr>
            <a:r>
              <a:rPr lang="en-GB" sz="2400" dirty="0"/>
              <a:t>What is Essential Letters and Sounds?</a:t>
            </a:r>
            <a:endParaRPr lang="en-GB" dirty="0"/>
          </a:p>
          <a:p>
            <a:pPr marL="342900" indent="-342900">
              <a:buFont typeface="Arial" panose="020B0604020202020204" pitchFamily="34" charset="0"/>
              <a:buChar char="•"/>
            </a:pPr>
            <a:r>
              <a:rPr lang="en-GB" sz="2400" dirty="0"/>
              <a:t>How we teach phonics</a:t>
            </a:r>
          </a:p>
          <a:p>
            <a:pPr marL="342900" indent="-342900">
              <a:buFont typeface="Arial" panose="020B0604020202020204" pitchFamily="34" charset="0"/>
              <a:buChar char="•"/>
            </a:pPr>
            <a:r>
              <a:rPr lang="en-GB" sz="2400" dirty="0"/>
              <a:t>Getting children ready to read</a:t>
            </a:r>
          </a:p>
          <a:p>
            <a:pPr marL="342900" indent="-342900">
              <a:buFont typeface="Arial" panose="020B0604020202020204" pitchFamily="34" charset="0"/>
              <a:buChar char="•"/>
            </a:pPr>
            <a:r>
              <a:rPr lang="en-GB" sz="2400" dirty="0"/>
              <a:t>Supporting your child with reading at home</a:t>
            </a:r>
          </a:p>
          <a:p>
            <a:pPr marL="342900" indent="-342900">
              <a:buFont typeface="Arial" panose="020B0604020202020204" pitchFamily="34" charset="0"/>
              <a:buChar char="•"/>
            </a:pPr>
            <a:r>
              <a:rPr lang="en-GB" sz="2400" dirty="0"/>
              <a:t>Pronouncing pure sounds</a:t>
            </a:r>
          </a:p>
          <a:p>
            <a:pPr marL="342900" indent="-342900">
              <a:buFont typeface="Arial" panose="020B0604020202020204" pitchFamily="34" charset="0"/>
              <a:buChar char="•"/>
            </a:pPr>
            <a:r>
              <a:rPr lang="en-GB" sz="2400" dirty="0"/>
              <a:t>Using the letter formations and spelling sequence to support writing at home</a:t>
            </a:r>
            <a:endParaRPr lang="en-US" sz="2400" dirty="0"/>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3088215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2542" y="1592892"/>
            <a:ext cx="7638915" cy="3046988"/>
          </a:xfrm>
          <a:prstGeom prst="rect">
            <a:avLst/>
          </a:prstGeom>
        </p:spPr>
        <p:txBody>
          <a:bodyPr wrap="square" lIns="91440" tIns="45720" rIns="91440" bIns="45720" anchor="t">
            <a:spAutoFit/>
          </a:bodyPr>
          <a:lstStyle/>
          <a:p>
            <a:r>
              <a:rPr lang="en-GB" sz="2400" dirty="0">
                <a:cs typeface="Calibri"/>
              </a:rPr>
              <a:t>A method of teaching beginners to read and pronounce words by learning to associate letters or letter groups with the sounds they represent. </a:t>
            </a:r>
          </a:p>
          <a:p>
            <a:endParaRPr lang="en-GB" sz="2400" dirty="0">
              <a:cs typeface="Calibri"/>
            </a:endParaRPr>
          </a:p>
          <a:p>
            <a:r>
              <a:rPr lang="en-GB" sz="2400" dirty="0">
                <a:cs typeface="Calibri"/>
              </a:rPr>
              <a:t>There are 44 main sounds in the English Language. Each sound is represented by a grapheme (the written representation of a sound).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483405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582149"/>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416883" y="1389135"/>
            <a:ext cx="8464489" cy="5170646"/>
          </a:xfrm>
          <a:prstGeom prst="rect">
            <a:avLst/>
          </a:prstGeom>
        </p:spPr>
        <p:txBody>
          <a:bodyPr wrap="square" lIns="91440" tIns="45720" rIns="91440" bIns="45720" anchor="t">
            <a:spAutoFit/>
          </a:bodyPr>
          <a:lstStyle/>
          <a:p>
            <a:r>
              <a:rPr lang="en-GB" sz="2400" b="1" dirty="0">
                <a:cs typeface="Calibri"/>
              </a:rPr>
              <a:t>Phoneme</a:t>
            </a:r>
            <a:r>
              <a:rPr lang="en-GB" sz="2400" dirty="0">
                <a:cs typeface="Calibri"/>
              </a:rPr>
              <a:t>: </a:t>
            </a:r>
            <a:r>
              <a:rPr lang="en-GB" sz="2400" dirty="0">
                <a:ea typeface="+mn-lt"/>
                <a:cs typeface="+mn-lt"/>
              </a:rPr>
              <a:t>the smallest single identifiable sound in a word. </a:t>
            </a:r>
            <a:endParaRPr lang="en-GB" sz="2400" dirty="0">
              <a:cs typeface="Calibri"/>
            </a:endParaRPr>
          </a:p>
          <a:p>
            <a:r>
              <a:rPr lang="en-GB" sz="2400" dirty="0">
                <a:cs typeface="Calibri"/>
              </a:rPr>
              <a:t>For example, in the word 'cat' there are three phonemes c/a/t.</a:t>
            </a:r>
          </a:p>
          <a:p>
            <a:endParaRPr lang="en-GB" dirty="0"/>
          </a:p>
          <a:p>
            <a:r>
              <a:rPr lang="en-GB" sz="2400" b="1" dirty="0">
                <a:cs typeface="Calibri"/>
              </a:rPr>
              <a:t>Grapheme: </a:t>
            </a:r>
            <a:r>
              <a:rPr lang="en-GB" sz="2400" dirty="0">
                <a:cs typeface="Calibri"/>
              </a:rPr>
              <a:t>the written representation of a sound. </a:t>
            </a:r>
          </a:p>
          <a:p>
            <a:endParaRPr lang="en-GB" sz="2400" dirty="0">
              <a:cs typeface="Calibri"/>
            </a:endParaRPr>
          </a:p>
          <a:p>
            <a:r>
              <a:rPr lang="en-GB" sz="2400" b="1" dirty="0">
                <a:cs typeface="Calibri"/>
              </a:rPr>
              <a:t>Digraph:</a:t>
            </a:r>
            <a:r>
              <a:rPr lang="en-GB" sz="2400" dirty="0">
                <a:cs typeface="Calibri"/>
              </a:rPr>
              <a:t> two letters making one sound. For example, /sh/ in the word '</a:t>
            </a:r>
            <a:r>
              <a:rPr lang="en-GB" sz="2400" b="1" dirty="0">
                <a:solidFill>
                  <a:srgbClr val="82368C"/>
                </a:solidFill>
                <a:cs typeface="Calibri"/>
              </a:rPr>
              <a:t>sh</a:t>
            </a:r>
            <a:r>
              <a:rPr lang="en-GB" sz="2400" dirty="0">
                <a:cs typeface="Calibri"/>
              </a:rPr>
              <a:t>op'. </a:t>
            </a:r>
          </a:p>
          <a:p>
            <a:endParaRPr lang="en-GB" sz="2400" dirty="0">
              <a:cs typeface="Calibri"/>
            </a:endParaRPr>
          </a:p>
          <a:p>
            <a:r>
              <a:rPr lang="en-GB" sz="2400" b="1" dirty="0">
                <a:cs typeface="Calibri"/>
              </a:rPr>
              <a:t>Trigraph:</a:t>
            </a:r>
            <a:r>
              <a:rPr lang="en-GB" sz="2400" dirty="0">
                <a:cs typeface="Calibri"/>
              </a:rPr>
              <a:t> three letters making one sound. For example, /igh/ in the word 'n</a:t>
            </a:r>
            <a:r>
              <a:rPr lang="en-GB" sz="2400" b="1" dirty="0">
                <a:solidFill>
                  <a:srgbClr val="82368C"/>
                </a:solidFill>
                <a:cs typeface="Calibri"/>
              </a:rPr>
              <a:t>igh</a:t>
            </a:r>
            <a:r>
              <a:rPr lang="en-GB" sz="2400" dirty="0">
                <a:cs typeface="Calibri"/>
              </a:rPr>
              <a:t>t'. </a:t>
            </a:r>
          </a:p>
          <a:p>
            <a:endParaRPr lang="en-GB" sz="2400" dirty="0">
              <a:cs typeface="Calibri"/>
            </a:endParaRPr>
          </a:p>
          <a:p>
            <a:r>
              <a:rPr lang="en-GB" sz="2400" b="1" dirty="0">
                <a:cs typeface="Calibri"/>
              </a:rPr>
              <a:t>Split digraph</a:t>
            </a:r>
            <a:r>
              <a:rPr lang="en-GB" sz="2400" dirty="0">
                <a:cs typeface="Calibri"/>
              </a:rPr>
              <a:t>: two vowel letters split but are split by one or more consonants. For example, /a-e/ in the word 'c</a:t>
            </a:r>
            <a:r>
              <a:rPr lang="en-GB" sz="2400" b="1" dirty="0">
                <a:solidFill>
                  <a:srgbClr val="82368C"/>
                </a:solidFill>
                <a:cs typeface="Calibri"/>
              </a:rPr>
              <a:t>a</a:t>
            </a:r>
            <a:r>
              <a:rPr lang="en-GB" sz="2400" dirty="0">
                <a:cs typeface="Calibri"/>
              </a:rPr>
              <a:t>k</a:t>
            </a:r>
            <a:r>
              <a:rPr lang="en-GB" sz="2400" b="1" dirty="0">
                <a:solidFill>
                  <a:srgbClr val="82368C"/>
                </a:solidFill>
                <a:cs typeface="Calibri"/>
              </a:rPr>
              <a:t>e</a:t>
            </a:r>
            <a:r>
              <a:rPr lang="en-GB" sz="2400" dirty="0">
                <a:cs typeface="Calibri"/>
              </a:rPr>
              <a:t>'.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4"/>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1919347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is ELS?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681828"/>
            <a:ext cx="8192988" cy="2954655"/>
          </a:xfrm>
          <a:prstGeom prst="rect">
            <a:avLst/>
          </a:prstGeom>
        </p:spPr>
        <p:txBody>
          <a:bodyPr wrap="square">
            <a:spAutoFit/>
          </a:bodyPr>
          <a:lstStyle/>
          <a:p>
            <a:r>
              <a:rPr lang="en-US" sz="2800" dirty="0"/>
              <a:t>Essential Letters and Sounds (ELS) is our chosen phonics programme</a:t>
            </a:r>
          </a:p>
          <a:p>
            <a:endParaRPr lang="en-US" sz="2800" dirty="0"/>
          </a:p>
          <a:p>
            <a:r>
              <a:rPr lang="en-US" sz="2800" dirty="0"/>
              <a:t>Children will experience the joy of books and language whilst rapidly acquiring the skills they need to become fluent independent readers and writers. </a:t>
            </a:r>
          </a:p>
          <a:p>
            <a:pPr lvl="0"/>
            <a:endParaRPr lang="en-GB" dirty="0">
              <a:solidFill>
                <a:srgbClr val="3E3F3E"/>
              </a:solidFill>
            </a:endParaRPr>
          </a:p>
        </p:txBody>
      </p:sp>
      <p:pic>
        <p:nvPicPr>
          <p:cNvPr id="2" name="Picture 8" descr="A picture containing logo&#10;&#10;Description automatically generated">
            <a:extLst>
              <a:ext uri="{FF2B5EF4-FFF2-40B4-BE49-F238E27FC236}">
                <a16:creationId xmlns:a16="http://schemas.microsoft.com/office/drawing/2014/main" id="{75198651-AAA1-4E81-883A-CFA08CB51621}"/>
              </a:ext>
            </a:extLst>
          </p:cNvPr>
          <p:cNvPicPr>
            <a:picLocks noChangeAspect="1"/>
          </p:cNvPicPr>
          <p:nvPr/>
        </p:nvPicPr>
        <p:blipFill>
          <a:blip r:embed="rId6"/>
          <a:stretch>
            <a:fillRect/>
          </a:stretch>
        </p:blipFill>
        <p:spPr>
          <a:xfrm>
            <a:off x="7032497" y="383928"/>
            <a:ext cx="1724025" cy="581025"/>
          </a:xfrm>
          <a:prstGeom prst="rect">
            <a:avLst/>
          </a:prstGeom>
        </p:spPr>
      </p:pic>
    </p:spTree>
    <p:extLst>
      <p:ext uri="{BB962C8B-B14F-4D97-AF65-F5344CB8AC3E}">
        <p14:creationId xmlns:p14="http://schemas.microsoft.com/office/powerpoint/2010/main" val="3810125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474801" y="1786700"/>
            <a:ext cx="8275800"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t>We use a simple, consistent approach to  teaching phonics.</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have mnemonics and rhymes to support learning and recall</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teach phonics every single day from the first days of Reception</a:t>
            </a: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51150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74532" y="1899408"/>
            <a:ext cx="8126712"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cs typeface="Calibri"/>
              </a:rPr>
              <a:t>Phonics throughout the day to review new sounds &amp; graphemes taught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Lots of opportunities for oral blending- /c/ /oa/ /t/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We teach the ‘code’ for reading, alongside teaching vocabulary.</a:t>
            </a: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065600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5"/>
          <a:stretch>
            <a:fillRect/>
          </a:stretch>
        </p:blipFill>
        <p:spPr>
          <a:xfrm>
            <a:off x="6947305" y="426525"/>
            <a:ext cx="1724025" cy="581025"/>
          </a:xfrm>
          <a:prstGeom prst="rect">
            <a:avLst/>
          </a:prstGeom>
        </p:spPr>
      </p:pic>
      <p:pic>
        <p:nvPicPr>
          <p:cNvPr id="14" name="Picture 13">
            <a:extLst>
              <a:ext uri="{FF2B5EF4-FFF2-40B4-BE49-F238E27FC236}">
                <a16:creationId xmlns:a16="http://schemas.microsoft.com/office/drawing/2014/main" id="{7C37B911-2461-D43B-972A-F6391F2367BD}"/>
              </a:ext>
            </a:extLst>
          </p:cNvPr>
          <p:cNvPicPr>
            <a:picLocks noChangeAspect="1"/>
          </p:cNvPicPr>
          <p:nvPr/>
        </p:nvPicPr>
        <p:blipFill>
          <a:blip r:embed="rId6"/>
          <a:stretch>
            <a:fillRect/>
          </a:stretch>
        </p:blipFill>
        <p:spPr>
          <a:xfrm>
            <a:off x="1492775" y="1306708"/>
            <a:ext cx="6158450" cy="4472455"/>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Tree>
    <p:extLst>
      <p:ext uri="{BB962C8B-B14F-4D97-AF65-F5344CB8AC3E}">
        <p14:creationId xmlns:p14="http://schemas.microsoft.com/office/powerpoint/2010/main" val="268519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8">
            <a:extLst>
              <a:ext uri="{FF2B5EF4-FFF2-40B4-BE49-F238E27FC236}">
                <a16:creationId xmlns:a16="http://schemas.microsoft.com/office/drawing/2014/main" id="{43B9D468-9C4F-0327-413E-7022FA220DA2}"/>
              </a:ext>
            </a:extLst>
          </p:cNvPr>
          <p:cNvPicPr>
            <a:picLocks noChangeAspect="1"/>
          </p:cNvPicPr>
          <p:nvPr/>
        </p:nvPicPr>
        <p:blipFill>
          <a:blip r:embed="rId7"/>
          <a:stretch>
            <a:fillRect/>
          </a:stretch>
        </p:blipFill>
        <p:spPr>
          <a:xfrm>
            <a:off x="544672" y="2182677"/>
            <a:ext cx="3995936" cy="2097715"/>
          </a:xfrm>
          <a:prstGeom prst="rect">
            <a:avLst/>
          </a:prstGeom>
        </p:spPr>
      </p:pic>
      <p:pic>
        <p:nvPicPr>
          <p:cNvPr id="11" name="Picture 10">
            <a:extLst>
              <a:ext uri="{FF2B5EF4-FFF2-40B4-BE49-F238E27FC236}">
                <a16:creationId xmlns:a16="http://schemas.microsoft.com/office/drawing/2014/main" id="{1728CDB1-7A88-EAAA-CCDC-12ABA8A34381}"/>
              </a:ext>
            </a:extLst>
          </p:cNvPr>
          <p:cNvPicPr>
            <a:picLocks noChangeAspect="1"/>
          </p:cNvPicPr>
          <p:nvPr/>
        </p:nvPicPr>
        <p:blipFill>
          <a:blip r:embed="rId8"/>
          <a:stretch>
            <a:fillRect/>
          </a:stretch>
        </p:blipFill>
        <p:spPr>
          <a:xfrm>
            <a:off x="4709634" y="2182677"/>
            <a:ext cx="3995936" cy="2261813"/>
          </a:xfrm>
          <a:prstGeom prst="rect">
            <a:avLst/>
          </a:prstGeom>
        </p:spPr>
      </p:pic>
      <p:sp>
        <p:nvSpPr>
          <p:cNvPr id="6" name="Text Placeholder 2">
            <a:extLst>
              <a:ext uri="{FF2B5EF4-FFF2-40B4-BE49-F238E27FC236}">
                <a16:creationId xmlns:a16="http://schemas.microsoft.com/office/drawing/2014/main" id="{C22239B4-484E-C090-1603-0DFCBB82F6F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2311054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16" name="Picture 15">
            <a:extLst>
              <a:ext uri="{FF2B5EF4-FFF2-40B4-BE49-F238E27FC236}">
                <a16:creationId xmlns:a16="http://schemas.microsoft.com/office/drawing/2014/main" id="{25E98EC4-DF05-9C6A-1FB7-4B3ECF1005B9}"/>
              </a:ext>
            </a:extLst>
          </p:cNvPr>
          <p:cNvPicPr>
            <a:picLocks noChangeAspect="1"/>
          </p:cNvPicPr>
          <p:nvPr/>
        </p:nvPicPr>
        <p:blipFill>
          <a:blip r:embed="rId7"/>
          <a:stretch>
            <a:fillRect/>
          </a:stretch>
        </p:blipFill>
        <p:spPr>
          <a:xfrm>
            <a:off x="1745940" y="1773778"/>
            <a:ext cx="5724128" cy="3310444"/>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32839933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7"/>
          <a:stretch>
            <a:fillRect/>
          </a:stretch>
        </p:blipFill>
        <p:spPr>
          <a:xfrm>
            <a:off x="914400" y="1708227"/>
            <a:ext cx="7130616" cy="2745807"/>
          </a:xfrm>
          <a:prstGeom prst="rect">
            <a:avLst/>
          </a:prstGeom>
        </p:spPr>
      </p:pic>
    </p:spTree>
    <p:extLst>
      <p:ext uri="{BB962C8B-B14F-4D97-AF65-F5344CB8AC3E}">
        <p14:creationId xmlns:p14="http://schemas.microsoft.com/office/powerpoint/2010/main" val="2333178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7"/>
          <a:stretch>
            <a:fillRect/>
          </a:stretch>
        </p:blipFill>
        <p:spPr>
          <a:xfrm>
            <a:off x="1837319" y="1718270"/>
            <a:ext cx="5440963" cy="3733833"/>
          </a:xfrm>
          <a:prstGeom prst="rect">
            <a:avLst/>
          </a:prstGeom>
        </p:spPr>
      </p:pic>
    </p:spTree>
    <p:extLst>
      <p:ext uri="{BB962C8B-B14F-4D97-AF65-F5344CB8AC3E}">
        <p14:creationId xmlns:p14="http://schemas.microsoft.com/office/powerpoint/2010/main" val="2146265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988840"/>
            <a:ext cx="8208912" cy="3416320"/>
          </a:xfrm>
          <a:prstGeom prst="rect">
            <a:avLst/>
          </a:prstGeom>
          <a:noFill/>
        </p:spPr>
        <p:txBody>
          <a:bodyPr wrap="square" rtlCol="0">
            <a:spAutoFit/>
          </a:bodyPr>
          <a:lstStyle/>
          <a:p>
            <a:pPr marL="285750" indent="-285750">
              <a:buFont typeface="Arial" panose="020B0604020202020204" pitchFamily="34" charset="0"/>
              <a:buChar char="•"/>
            </a:pPr>
            <a:r>
              <a:rPr lang="en-GB" sz="2400" dirty="0"/>
              <a:t>Only 1 in 3 children are read a bedtime story night</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Reading a bedtime story every night to your child improves their outcomes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If your child views themselves as a ‘good reader’ when they leave Primary School they are more likely to earn a higher salary in their 40s.</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660830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866304"/>
            <a:ext cx="8208912" cy="4154984"/>
          </a:xfrm>
          <a:prstGeom prst="rect">
            <a:avLst/>
          </a:prstGeom>
          <a:noFill/>
        </p:spPr>
        <p:txBody>
          <a:bodyPr wrap="square" rtlCol="0">
            <a:spAutoFit/>
          </a:bodyPr>
          <a:lstStyle/>
          <a:p>
            <a:pPr marL="285750" indent="-285750">
              <a:buFont typeface="Arial" panose="020B0604020202020204" pitchFamily="34" charset="0"/>
              <a:buChar char="•"/>
            </a:pPr>
            <a:r>
              <a:rPr lang="en-GB" sz="2400" dirty="0"/>
              <a:t>Children are only reading from books that are entirely decodable</a:t>
            </a:r>
          </a:p>
          <a:p>
            <a:pPr marL="285750" indent="-285750">
              <a:buFont typeface="Arial" panose="020B0604020202020204" pitchFamily="34" charset="0"/>
              <a:buChar char="•"/>
            </a:pPr>
            <a:r>
              <a:rPr lang="en-GB" sz="2400" dirty="0"/>
              <a:t>Your child should be able to read their book confidently</a:t>
            </a:r>
          </a:p>
          <a:p>
            <a:pPr marL="285750" indent="-285750">
              <a:buFont typeface="Arial" panose="020B0604020202020204" pitchFamily="34" charset="0"/>
              <a:buChar char="•"/>
            </a:pPr>
            <a:r>
              <a:rPr lang="en-GB" sz="2400" dirty="0"/>
              <a:t>We only use pure sounds when decoding words (no ‘uh’ after the sound)</a:t>
            </a:r>
          </a:p>
          <a:p>
            <a:pPr marL="285750" indent="-285750">
              <a:buFont typeface="Arial" panose="020B0604020202020204" pitchFamily="34" charset="0"/>
              <a:buChar char="•"/>
            </a:pPr>
            <a:r>
              <a:rPr lang="en-GB" sz="2400" dirty="0"/>
              <a:t>We want them to practise reading their book 4 times across the week working on these skills:</a:t>
            </a:r>
          </a:p>
          <a:p>
            <a:r>
              <a:rPr lang="en-GB" sz="2400" dirty="0"/>
              <a:t>	decode</a:t>
            </a:r>
          </a:p>
          <a:p>
            <a:r>
              <a:rPr lang="en-GB" sz="2400" dirty="0"/>
              <a:t>	fluency</a:t>
            </a:r>
          </a:p>
          <a:p>
            <a:r>
              <a:rPr lang="en-GB" sz="2400" dirty="0"/>
              <a:t>	expression</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01BD4056-82A9-4356-B3BB-82DA5FF6A713}"/>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50419715-4F25-4AB4-840D-BB85AEDD2465}"/>
              </a:ext>
            </a:extLst>
          </p:cNvPr>
          <p:cNvSpPr txBox="1"/>
          <p:nvPr/>
        </p:nvSpPr>
        <p:spPr>
          <a:xfrm>
            <a:off x="611560" y="2060848"/>
            <a:ext cx="8072961" cy="3046988"/>
          </a:xfrm>
          <a:prstGeom prst="rect">
            <a:avLst/>
          </a:prstGeom>
          <a:noFill/>
        </p:spPr>
        <p:txBody>
          <a:bodyPr wrap="square" rtlCol="0">
            <a:spAutoFit/>
          </a:bodyPr>
          <a:lstStyle/>
          <a:p>
            <a:r>
              <a:rPr lang="en-GB" sz="2400" dirty="0"/>
              <a:t>We want children to create a strong orthographic map. This means that they learn sounds spelt by the letters or groups of letters in each word. </a:t>
            </a:r>
          </a:p>
          <a:p>
            <a:r>
              <a:rPr lang="en-GB" sz="2400" dirty="0"/>
              <a:t>To read fluently, or well, we need a strong orthographic map.</a:t>
            </a:r>
          </a:p>
          <a:p>
            <a:endParaRPr lang="en-GB" sz="2400" dirty="0"/>
          </a:p>
          <a:p>
            <a:r>
              <a:rPr lang="en-GB" sz="2400" dirty="0"/>
              <a:t>To consistently recognise that the &lt;</a:t>
            </a:r>
            <a:r>
              <a:rPr lang="en-GB" sz="2400" dirty="0" err="1"/>
              <a:t>ea</a:t>
            </a:r>
            <a:r>
              <a:rPr lang="en-GB" sz="2400" dirty="0"/>
              <a:t>&gt; in bread spells /e/ we need to read it at least 4 times. This means we need to read the word many times to build fluency for reading. </a:t>
            </a:r>
          </a:p>
        </p:txBody>
      </p:sp>
    </p:spTree>
    <p:extLst>
      <p:ext uri="{BB962C8B-B14F-4D97-AF65-F5344CB8AC3E}">
        <p14:creationId xmlns:p14="http://schemas.microsoft.com/office/powerpoint/2010/main" val="30929221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604296"/>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4622EF57-EDEE-4FBF-A2F9-FEAD42E07937}"/>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683568" y="1556792"/>
            <a:ext cx="7929067" cy="3477875"/>
          </a:xfrm>
          <a:prstGeom prst="rect">
            <a:avLst/>
          </a:prstGeom>
          <a:noFill/>
        </p:spPr>
        <p:txBody>
          <a:bodyPr wrap="square" rtlCol="0">
            <a:spAutoFit/>
          </a:bodyPr>
          <a:lstStyle/>
          <a:p>
            <a:r>
              <a:rPr lang="en-GB" sz="2400" dirty="0"/>
              <a:t>We must use pure sounds when we are pronouncing the sounds and supporting children in reading words.</a:t>
            </a:r>
          </a:p>
          <a:p>
            <a:pPr algn="ctr"/>
            <a:r>
              <a:rPr lang="en-GB" sz="2800" b="1" dirty="0">
                <a:solidFill>
                  <a:srgbClr val="7030A0"/>
                </a:solidFill>
              </a:rPr>
              <a:t>c  a  t		    </a:t>
            </a:r>
            <a:r>
              <a:rPr lang="en-GB" sz="2800" b="1" dirty="0"/>
              <a:t>not		</a:t>
            </a:r>
            <a:r>
              <a:rPr lang="en-GB" sz="2800" b="1" dirty="0" err="1">
                <a:solidFill>
                  <a:srgbClr val="0070C0"/>
                </a:solidFill>
              </a:rPr>
              <a:t>cuh</a:t>
            </a:r>
            <a:r>
              <a:rPr lang="en-GB" sz="2800" b="1" dirty="0">
                <a:solidFill>
                  <a:srgbClr val="0070C0"/>
                </a:solidFill>
              </a:rPr>
              <a:t> a </a:t>
            </a:r>
            <a:r>
              <a:rPr lang="en-GB" sz="2800" b="1" dirty="0" err="1">
                <a:solidFill>
                  <a:srgbClr val="0070C0"/>
                </a:solidFill>
              </a:rPr>
              <a:t>tuh</a:t>
            </a:r>
            <a:endParaRPr lang="en-GB" sz="2800" b="1" dirty="0">
              <a:solidFill>
                <a:srgbClr val="0070C0"/>
              </a:solidFill>
            </a:endParaRPr>
          </a:p>
          <a:p>
            <a:endParaRPr lang="en-GB" sz="2400" dirty="0"/>
          </a:p>
          <a:p>
            <a:r>
              <a:rPr lang="en-GB" sz="2400" dirty="0"/>
              <a:t>If we mispronounce these sounds we will make reading harder for our children.</a:t>
            </a:r>
          </a:p>
          <a:p>
            <a:endParaRPr lang="en-GB" sz="2400" dirty="0"/>
          </a:p>
          <a:p>
            <a:r>
              <a:rPr lang="en-GB" sz="2400" dirty="0"/>
              <a:t>There are videos for this on our school website where you can hear the correct pronunciation of the sounds.</a:t>
            </a:r>
          </a:p>
        </p:txBody>
      </p:sp>
    </p:spTree>
    <p:extLst>
      <p:ext uri="{BB962C8B-B14F-4D97-AF65-F5344CB8AC3E}">
        <p14:creationId xmlns:p14="http://schemas.microsoft.com/office/powerpoint/2010/main" val="1702797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1006862"/>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writing at home</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7DC8E71-5AE5-4096-B6A1-50FF415BD57C}"/>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7" name="Picture 6">
            <a:extLst>
              <a:ext uri="{FF2B5EF4-FFF2-40B4-BE49-F238E27FC236}">
                <a16:creationId xmlns:a16="http://schemas.microsoft.com/office/drawing/2014/main" id="{F378CB41-696C-433C-92DC-E6CE7A5F7639}"/>
              </a:ext>
            </a:extLst>
          </p:cNvPr>
          <p:cNvPicPr>
            <a:picLocks noChangeAspect="1"/>
          </p:cNvPicPr>
          <p:nvPr/>
        </p:nvPicPr>
        <p:blipFill>
          <a:blip r:embed="rId7"/>
          <a:stretch>
            <a:fillRect/>
          </a:stretch>
        </p:blipFill>
        <p:spPr>
          <a:xfrm>
            <a:off x="401266" y="1484784"/>
            <a:ext cx="8339012" cy="1035053"/>
          </a:xfrm>
          <a:prstGeom prst="rect">
            <a:avLst/>
          </a:prstGeom>
        </p:spPr>
      </p:pic>
      <p:sp>
        <p:nvSpPr>
          <p:cNvPr id="9" name="TextBox 8">
            <a:extLst>
              <a:ext uri="{FF2B5EF4-FFF2-40B4-BE49-F238E27FC236}">
                <a16:creationId xmlns:a16="http://schemas.microsoft.com/office/drawing/2014/main" id="{967240EB-41D6-4BD3-BD54-C61E7B5CC72C}"/>
              </a:ext>
            </a:extLst>
          </p:cNvPr>
          <p:cNvSpPr txBox="1"/>
          <p:nvPr/>
        </p:nvSpPr>
        <p:spPr>
          <a:xfrm>
            <a:off x="531365" y="2420888"/>
            <a:ext cx="8081270" cy="3046988"/>
          </a:xfrm>
          <a:prstGeom prst="rect">
            <a:avLst/>
          </a:prstGeom>
          <a:noFill/>
        </p:spPr>
        <p:txBody>
          <a:bodyPr wrap="square" rtlCol="0">
            <a:spAutoFit/>
          </a:bodyPr>
          <a:lstStyle/>
          <a:p>
            <a:r>
              <a:rPr lang="en-GB" sz="2400" dirty="0"/>
              <a:t>You can use the spelling sequence with your children at home to support them with their writing.</a:t>
            </a:r>
          </a:p>
          <a:p>
            <a:endParaRPr lang="en-GB" sz="2400" dirty="0"/>
          </a:p>
          <a:p>
            <a:r>
              <a:rPr lang="en-GB" sz="2400" dirty="0"/>
              <a:t>Let’s try this with the word: rain</a:t>
            </a:r>
          </a:p>
          <a:p>
            <a:endParaRPr lang="en-GB" sz="2400" dirty="0"/>
          </a:p>
          <a:p>
            <a:r>
              <a:rPr lang="en-GB" sz="2400" dirty="0"/>
              <a:t>We also practise saying our sentences before we write them to make sure we write the sentence we have planned and to ensure it makes sense!</a:t>
            </a:r>
          </a:p>
        </p:txBody>
      </p:sp>
    </p:spTree>
    <p:extLst>
      <p:ext uri="{BB962C8B-B14F-4D97-AF65-F5344CB8AC3E}">
        <p14:creationId xmlns:p14="http://schemas.microsoft.com/office/powerpoint/2010/main" val="13963204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E30109C-2C90-4569-B32D-45B11A1637CE}"/>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496343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endParaRPr lang="en-US" sz="3500" b="1" dirty="0">
              <a:solidFill>
                <a:srgbClr val="82368C"/>
              </a:solidFill>
              <a:effectLst/>
            </a:endParaRPr>
          </a:p>
          <a:p>
            <a:pPr marL="0" lvl="0" indent="0">
              <a:buNone/>
            </a:pPr>
            <a:r>
              <a:rPr lang="en-US" sz="3500" b="1" dirty="0">
                <a:solidFill>
                  <a:srgbClr val="82368C"/>
                </a:solidFill>
                <a:effectLst/>
              </a:rPr>
              <a:t>Questions</a:t>
            </a:r>
            <a:endParaRPr lang="en-GB" sz="3500" b="1" dirty="0">
              <a:solidFill>
                <a:srgbClr val="82368C"/>
              </a:solidFill>
              <a:effectLst/>
            </a:endParaRPr>
          </a:p>
        </p:txBody>
      </p:sp>
      <p:pic>
        <p:nvPicPr>
          <p:cNvPr id="6" name="Picture 5" descr="Logo&#10;&#10;Description automatically generated">
            <a:extLst>
              <a:ext uri="{FF2B5EF4-FFF2-40B4-BE49-F238E27FC236}">
                <a16:creationId xmlns:a16="http://schemas.microsoft.com/office/drawing/2014/main" id="{AD35A15C-ED45-DC4A-B7E1-0E7E953182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672" y="384088"/>
            <a:ext cx="1484536" cy="449268"/>
          </a:xfrm>
          <a:prstGeom prst="rect">
            <a:avLst/>
          </a:prstGeom>
        </p:spPr>
      </p:pic>
    </p:spTree>
    <p:extLst>
      <p:ext uri="{BB962C8B-B14F-4D97-AF65-F5344CB8AC3E}">
        <p14:creationId xmlns:p14="http://schemas.microsoft.com/office/powerpoint/2010/main" val="33965945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4700a94c-e2d5-4e62-8a3b-b235c350b210">
      <UserInfo>
        <DisplayName/>
        <AccountId xsi:nil="true"/>
        <AccountType/>
      </UserInfo>
    </SharedWithUsers>
    <MediaLengthInSeconds xmlns="aa5adec1-2310-4cd8-871b-e051d2dba17c" xsi:nil="true"/>
    <TaxCatchAll xmlns="8894e085-ca10-42ec-aadf-154ab0169348" xsi:nil="true"/>
    <lcf76f155ced4ddcb4097134ff3c332f xmlns="aa5adec1-2310-4cd8-871b-e051d2dba17c">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9EC055E2BBFBD4880F770D43071D73D" ma:contentTypeVersion="16" ma:contentTypeDescription="Create a new document." ma:contentTypeScope="" ma:versionID="9feeefc7b504f2bb1674f055e87a4061">
  <xsd:schema xmlns:xsd="http://www.w3.org/2001/XMLSchema" xmlns:xs="http://www.w3.org/2001/XMLSchema" xmlns:p="http://schemas.microsoft.com/office/2006/metadata/properties" xmlns:ns2="aa5adec1-2310-4cd8-871b-e051d2dba17c" xmlns:ns3="4700a94c-e2d5-4e62-8a3b-b235c350b210" xmlns:ns4="8894e085-ca10-42ec-aadf-154ab0169348" targetNamespace="http://schemas.microsoft.com/office/2006/metadata/properties" ma:root="true" ma:fieldsID="f0c2c41a789fb78b6bfda9949e66a1f1" ns2:_="" ns3:_="" ns4:_="">
    <xsd:import namespace="aa5adec1-2310-4cd8-871b-e051d2dba17c"/>
    <xsd:import namespace="4700a94c-e2d5-4e62-8a3b-b235c350b210"/>
    <xsd:import namespace="8894e085-ca10-42ec-aadf-154ab016934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5adec1-2310-4cd8-871b-e051d2dba1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93b9751-b37e-4e53-93c3-c4d9111110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700a94c-e2d5-4e62-8a3b-b235c350b21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894e085-ca10-42ec-aadf-154ab0169348"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a9b77a8c-634d-4ebc-a9bd-0923cb288a7a}" ma:internalName="TaxCatchAll" ma:showField="CatchAllData" ma:web="8894e085-ca10-42ec-aadf-154ab0169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C2AD8AC-BB95-4999-8CC1-95DE38016F70}">
  <ds:schemaRefs>
    <ds:schemaRef ds:uri="http://schemas.microsoft.com/office/2006/documentManagement/types"/>
    <ds:schemaRef ds:uri="http://schemas.microsoft.com/office/infopath/2007/PartnerControls"/>
    <ds:schemaRef ds:uri="http://schemas.openxmlformats.org/package/2006/metadata/core-properties"/>
    <ds:schemaRef ds:uri="http://purl.org/dc/dcmitype/"/>
    <ds:schemaRef ds:uri="aa5adec1-2310-4cd8-871b-e051d2dba17c"/>
    <ds:schemaRef ds:uri="http://purl.org/dc/elements/1.1/"/>
    <ds:schemaRef ds:uri="http://www.w3.org/XML/1998/namespace"/>
    <ds:schemaRef ds:uri="8894e085-ca10-42ec-aadf-154ab0169348"/>
    <ds:schemaRef ds:uri="4700a94c-e2d5-4e62-8a3b-b235c350b210"/>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A531C47F-31A2-437A-8102-EA1BCFBAB75C}">
  <ds:schemaRefs>
    <ds:schemaRef ds:uri="http://schemas.microsoft.com/sharepoint/v3/contenttype/forms"/>
  </ds:schemaRefs>
</ds:datastoreItem>
</file>

<file path=customXml/itemProps3.xml><?xml version="1.0" encoding="utf-8"?>
<ds:datastoreItem xmlns:ds="http://schemas.openxmlformats.org/officeDocument/2006/customXml" ds:itemID="{C7B837CE-3195-4C43-974E-E806EF3E9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5adec1-2310-4cd8-871b-e051d2dba17c"/>
    <ds:schemaRef ds:uri="4700a94c-e2d5-4e62-8a3b-b235c350b210"/>
    <ds:schemaRef ds:uri="8894e085-ca10-42ec-aadf-154ab0169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13482</TotalTime>
  <Words>1449</Words>
  <Application>Microsoft Office PowerPoint</Application>
  <PresentationFormat>On-screen Show (4:3)</PresentationFormat>
  <Paragraphs>191</Paragraphs>
  <Slides>18</Slides>
  <Notes>18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Moon, Louise</cp:lastModifiedBy>
  <cp:revision>374</cp:revision>
  <dcterms:created xsi:type="dcterms:W3CDTF">2017-12-08T10:29:15Z</dcterms:created>
  <dcterms:modified xsi:type="dcterms:W3CDTF">2022-09-28T08:40:45Z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0x010100C9EC055E2BBFBD4880F770D43071D73D</vt:lpwstr>
  </property>
  <property fmtid="{D5CDD505-2E9C-101B-9397-08002B2CF9AE}" pid="11" name="Order">
    <vt:r8>1888400</vt:r8>
  </property>
  <property fmtid="{D5CDD505-2E9C-101B-9397-08002B2CF9AE}" pid="12" name="_SourceUrl">
    <vt:lpwstr/>
  </property>
  <property fmtid="{D5CDD505-2E9C-101B-9397-08002B2CF9AE}" pid="13" name="_SharedFileIndex">
    <vt:lpwstr/>
  </property>
  <property fmtid="{D5CDD505-2E9C-101B-9397-08002B2CF9AE}" pid="14" name="ComplianceAssetId">
    <vt:lpwstr/>
  </property>
  <property fmtid="{D5CDD505-2E9C-101B-9397-08002B2CF9AE}" pid="15" name="_ExtendedDescription">
    <vt:lpwstr/>
  </property>
  <property fmtid="{D5CDD505-2E9C-101B-9397-08002B2CF9AE}" pid="16" name="TriggerFlowInfo">
    <vt:lpwstr/>
  </property>
  <property fmtid="{D5CDD505-2E9C-101B-9397-08002B2CF9AE}" pid="17" name="MediaServiceImageTags">
    <vt:lpwstr/>
  </property>
</Properties>
</file>