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70" r:id="rId5"/>
    <p:sldId id="261" r:id="rId6"/>
    <p:sldId id="328" r:id="rId7"/>
    <p:sldId id="307" r:id="rId8"/>
    <p:sldId id="323" r:id="rId9"/>
    <p:sldId id="316" r:id="rId10"/>
    <p:sldId id="327" r:id="rId11"/>
    <p:sldId id="315" r:id="rId12"/>
    <p:sldId id="321" r:id="rId13"/>
    <p:sldId id="330" r:id="rId14"/>
    <p:sldId id="322" r:id="rId15"/>
    <p:sldId id="329" r:id="rId16"/>
    <p:sldId id="324" r:id="rId17"/>
    <p:sldId id="29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7F184F-D50D-4C26-B573-161EA80365C3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A21FB6-EF08-4C90-B56E-6AA5A29A9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242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A21FB6-EF08-4C90-B56E-6AA5A29A91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715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270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43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113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67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445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61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33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512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32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947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18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DB6FA-01EF-4CF3-B097-EF5335FCE5D9}" type="datetimeFigureOut">
              <a:rPr lang="en-GB" smtClean="0"/>
              <a:t>11/09/25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0AAF1-C53D-4E2E-B579-4EFFC716F1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1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50771" y="316016"/>
            <a:ext cx="7508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OpenDyslexic" panose="00000500000000000000"/>
              </a:rPr>
              <a:t>Year </a:t>
            </a:r>
            <a:r>
              <a:rPr lang="en-GB" sz="3600" b="1" dirty="0" smtClean="0">
                <a:latin typeface="OpenDyslexic" panose="00000500000000000000"/>
              </a:rPr>
              <a:t>4- St. Anthony </a:t>
            </a:r>
            <a:endParaRPr lang="en-GB" sz="3600" b="1" dirty="0">
              <a:latin typeface="OpenDyslexic" panose="0000050000000000000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393" y="1152408"/>
            <a:ext cx="5939298" cy="4310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2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File:Hello my name is sticker.svg - Wikimedia Commons"/>
          <p:cNvSpPr>
            <a:spLocks noChangeAspect="1" noChangeArrowheads="1"/>
          </p:cNvSpPr>
          <p:nvPr/>
        </p:nvSpPr>
        <p:spPr bwMode="auto">
          <a:xfrm>
            <a:off x="6196157" y="2604810"/>
            <a:ext cx="229454" cy="22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507947" y="703751"/>
            <a:ext cx="93764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600" b="1" dirty="0">
                <a:latin typeface="OpenDyslexic" panose="00000500000000000000" pitchFamily="50" charset="0"/>
              </a:rPr>
              <a:t>Class </a:t>
            </a:r>
            <a:r>
              <a:rPr lang="en-GB" sz="3600" b="1" dirty="0" smtClean="0">
                <a:latin typeface="OpenDyslexic" panose="00000500000000000000" pitchFamily="50" charset="0"/>
              </a:rPr>
              <a:t>Teachers</a:t>
            </a: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endParaRPr lang="en-GB" sz="3600" b="1" dirty="0" smtClean="0">
              <a:latin typeface="OpenDyslexic" panose="00000500000000000000" pitchFamily="50" charset="0"/>
            </a:endParaRPr>
          </a:p>
          <a:p>
            <a:pPr marL="65087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600" b="1" dirty="0" smtClean="0">
                <a:latin typeface="OpenDyslexic" panose="00000500000000000000" pitchFamily="50" charset="0"/>
              </a:rPr>
              <a:t>Mr. Barnes: Monday</a:t>
            </a:r>
          </a:p>
          <a:p>
            <a:pPr marL="65087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600" b="1" dirty="0" smtClean="0">
                <a:latin typeface="OpenDyslexic" panose="00000500000000000000" pitchFamily="50" charset="0"/>
              </a:rPr>
              <a:t>Mrs. Balazs: Tues- Fri</a:t>
            </a:r>
            <a:endParaRPr lang="en-GB" sz="3600" b="1" dirty="0">
              <a:latin typeface="OpenDyslexic" panose="00000500000000000000" pitchFamily="50" charset="0"/>
            </a:endParaRP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endParaRPr lang="en-GB" sz="3600" dirty="0">
              <a:latin typeface="OpenDyslexic" panose="00000500000000000000" pitchFamily="50" charset="0"/>
            </a:endParaRPr>
          </a:p>
          <a:p>
            <a:pPr marL="65087" algn="ctr">
              <a:spcBef>
                <a:spcPct val="20000"/>
              </a:spcBef>
              <a:buClr>
                <a:schemeClr val="accent1"/>
              </a:buClr>
              <a:buSzPct val="80000"/>
              <a:defRPr/>
            </a:pPr>
            <a:r>
              <a:rPr lang="en-GB" sz="3600" b="1" dirty="0" smtClean="0">
                <a:latin typeface="OpenDyslexic" panose="00000500000000000000" pitchFamily="50" charset="0"/>
              </a:rPr>
              <a:t> </a:t>
            </a:r>
            <a:endParaRPr lang="en-GB" sz="3600" b="1" dirty="0">
              <a:latin typeface="OpenDyslexic" panose="000005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8913" y="3390562"/>
            <a:ext cx="1793766" cy="211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1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38" y="221673"/>
            <a:ext cx="11564354" cy="6391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377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54310" y="944108"/>
            <a:ext cx="92894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OpenDyslexic" panose="00000500000000000000" pitchFamily="50" charset="0"/>
              </a:rPr>
              <a:t>Curriculum maps &amp; knowledge organisers</a:t>
            </a:r>
          </a:p>
          <a:p>
            <a:endParaRPr lang="en-GB" sz="2800" dirty="0">
              <a:latin typeface="OpenDyslexic" panose="00000500000000000000" pitchFamily="50" charset="0"/>
            </a:endParaRPr>
          </a:p>
          <a:p>
            <a:endParaRPr lang="en-GB" sz="2800" dirty="0" smtClean="0">
              <a:latin typeface="OpenDyslexic" panose="00000500000000000000" pitchFamily="50" charset="0"/>
            </a:endParaRPr>
          </a:p>
          <a:p>
            <a:endParaRPr lang="en-GB" sz="2800" dirty="0">
              <a:latin typeface="OpenDyslexic" panose="00000500000000000000" pitchFamily="50" charset="0"/>
            </a:endParaRPr>
          </a:p>
          <a:p>
            <a:r>
              <a:rPr lang="en-GB" sz="2800" dirty="0" smtClean="0">
                <a:latin typeface="OpenDyslexic" panose="00000500000000000000" pitchFamily="50" charset="0"/>
              </a:rPr>
              <a:t>Each half term you will be sent home a curriculum map and knowledge organisers.</a:t>
            </a:r>
          </a:p>
          <a:p>
            <a:endParaRPr lang="en-GB" sz="28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89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2236" y="1411255"/>
            <a:ext cx="865890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OpenDyslexic" panose="00000500000000000000" pitchFamily="50" charset="0"/>
              </a:rPr>
              <a:t>Home reading- book </a:t>
            </a:r>
            <a:r>
              <a:rPr lang="en-GB" dirty="0" smtClean="0">
                <a:latin typeface="OpenDyslexic" panose="00000500000000000000" pitchFamily="50" charset="0"/>
              </a:rPr>
              <a:t>change: Thursday</a:t>
            </a:r>
            <a:endParaRPr lang="en-GB" dirty="0" smtClean="0">
              <a:latin typeface="OpenDyslexic" panose="000005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OpenDyslexic" panose="00000500000000000000" pitchFamily="50" charset="0"/>
              </a:rPr>
              <a:t>Library book </a:t>
            </a:r>
            <a:r>
              <a:rPr lang="en-GB" dirty="0" smtClean="0">
                <a:latin typeface="OpenDyslexic" panose="00000500000000000000" pitchFamily="50" charset="0"/>
              </a:rPr>
              <a:t>can be changed weekly</a:t>
            </a:r>
            <a:endParaRPr lang="en-GB" dirty="0" smtClean="0">
              <a:latin typeface="OpenDyslexic" panose="000005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OpenDyslexic" panose="00000500000000000000" pitchFamily="50" charset="0"/>
              </a:rPr>
              <a:t>Reading </a:t>
            </a:r>
            <a:r>
              <a:rPr lang="en-GB" dirty="0" smtClean="0">
                <a:latin typeface="OpenDyslexic" panose="00000500000000000000" pitchFamily="50" charset="0"/>
              </a:rPr>
              <a:t>Plus (login details will be sent home)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OpenDyslexic" panose="00000500000000000000" pitchFamily="50" charset="0"/>
              </a:rPr>
              <a:t>Lots of reading opportunities through other subjects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OpenDyslexic" panose="00000500000000000000" pitchFamily="50" charset="0"/>
            </a:endParaRPr>
          </a:p>
          <a:p>
            <a:r>
              <a:rPr lang="en-GB" dirty="0">
                <a:latin typeface="OpenDyslexic" panose="00000500000000000000" pitchFamily="50" charset="0"/>
              </a:rPr>
              <a:t>In Year </a:t>
            </a:r>
            <a:r>
              <a:rPr lang="en-GB" dirty="0" smtClean="0">
                <a:latin typeface="OpenDyslexic" panose="00000500000000000000" pitchFamily="50" charset="0"/>
              </a:rPr>
              <a:t>4 we </a:t>
            </a:r>
            <a:r>
              <a:rPr lang="en-GB" dirty="0">
                <a:latin typeface="OpenDyslexic" panose="00000500000000000000" pitchFamily="50" charset="0"/>
              </a:rPr>
              <a:t>are developing stamina as a reader and accessing a wide range of authors and texts</a:t>
            </a:r>
            <a:r>
              <a:rPr lang="en-GB" dirty="0" smtClean="0">
                <a:latin typeface="OpenDyslexic" panose="00000500000000000000" pitchFamily="50" charset="0"/>
              </a:rPr>
              <a:t>.</a:t>
            </a:r>
          </a:p>
          <a:p>
            <a:endParaRPr lang="en-GB" dirty="0">
              <a:latin typeface="OpenDyslexic" panose="00000500000000000000" pitchFamily="50" charset="0"/>
            </a:endParaRPr>
          </a:p>
          <a:p>
            <a:r>
              <a:rPr lang="en-GB" dirty="0">
                <a:latin typeface="OpenDyslexic" panose="00000500000000000000" pitchFamily="50" charset="0"/>
              </a:rPr>
              <a:t>Regular reading helps to develop vocabulary, improve spellings and the ability to read at pace and with understanding. </a:t>
            </a:r>
            <a:endParaRPr lang="en-GB" dirty="0" smtClean="0">
              <a:latin typeface="OpenDyslexic" panose="00000500000000000000" pitchFamily="50" charset="0"/>
            </a:endParaRPr>
          </a:p>
          <a:p>
            <a:endParaRPr lang="en-GB" dirty="0">
              <a:latin typeface="OpenDyslexic" panose="00000500000000000000" pitchFamily="50" charset="0"/>
            </a:endParaRPr>
          </a:p>
          <a:p>
            <a:r>
              <a:rPr lang="en-GB" dirty="0" smtClean="0">
                <a:latin typeface="OpenDyslexic" panose="00000500000000000000" pitchFamily="50" charset="0"/>
              </a:rPr>
              <a:t>Please encourage reading at home. Children can earn house points or Dojos for reading at home.</a:t>
            </a:r>
            <a:endParaRPr lang="en-GB" dirty="0">
              <a:latin typeface="OpenDyslexic" panose="000005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6733" y="230756"/>
            <a:ext cx="6705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OpenDyslexic" panose="00000500000000000000" pitchFamily="50" charset="0"/>
              </a:rPr>
              <a:t>Reading in Year 4</a:t>
            </a:r>
            <a:endParaRPr lang="en-GB" sz="4400" dirty="0">
              <a:latin typeface="OpenDyslexic" panose="00000500000000000000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767" y="615476"/>
            <a:ext cx="2136247" cy="1877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50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/>
        </p:nvSpPr>
        <p:spPr>
          <a:xfrm>
            <a:off x="2240062" y="1793165"/>
            <a:ext cx="7920880" cy="39604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109728" indent="0">
              <a:buNone/>
              <a:defRPr/>
            </a:pPr>
            <a:endParaRPr lang="en-GB" sz="2200" dirty="0">
              <a:latin typeface="Ink Free" panose="03080402000500000000" pitchFamily="66" charset="0"/>
            </a:endParaRP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817717" y="490969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https://www.st-teresas-penwortham.lancs.sch.uk/mathematics/</a:t>
            </a:r>
          </a:p>
        </p:txBody>
      </p:sp>
      <p:sp>
        <p:nvSpPr>
          <p:cNvPr id="5" name="Rectangle 4"/>
          <p:cNvSpPr/>
          <p:nvPr/>
        </p:nvSpPr>
        <p:spPr>
          <a:xfrm>
            <a:off x="3584145" y="949257"/>
            <a:ext cx="52327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OpenDyslexic" panose="00000500000000000000" pitchFamily="50" charset="0"/>
              </a:rPr>
              <a:t>Maths – White Rose </a:t>
            </a:r>
          </a:p>
        </p:txBody>
      </p:sp>
      <p:sp>
        <p:nvSpPr>
          <p:cNvPr id="6" name="Rectangle 5"/>
          <p:cNvSpPr/>
          <p:nvPr/>
        </p:nvSpPr>
        <p:spPr>
          <a:xfrm>
            <a:off x="1659773" y="1734372"/>
            <a:ext cx="938784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OpenDyslexic" panose="00000500000000000000" pitchFamily="50" charset="0"/>
              </a:rPr>
              <a:t>We follow the White Rose scheme of maths throughout school.  </a:t>
            </a:r>
            <a:endParaRPr lang="en-GB" sz="2000" dirty="0" smtClean="0">
              <a:latin typeface="OpenDyslexic" panose="00000500000000000000" pitchFamily="50" charset="0"/>
            </a:endParaRPr>
          </a:p>
          <a:p>
            <a:endParaRPr lang="en-GB" sz="2000" dirty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OpenDyslexic" panose="00000500000000000000" pitchFamily="50" charset="0"/>
              </a:rPr>
              <a:t>In </a:t>
            </a:r>
            <a:r>
              <a:rPr lang="en-GB" sz="2000" dirty="0">
                <a:latin typeface="OpenDyslexic" panose="00000500000000000000" pitchFamily="50" charset="0"/>
              </a:rPr>
              <a:t>year </a:t>
            </a:r>
            <a:r>
              <a:rPr lang="en-GB" sz="2000" dirty="0" smtClean="0">
                <a:latin typeface="OpenDyslexic" panose="00000500000000000000" pitchFamily="50" charset="0"/>
              </a:rPr>
              <a:t>3 &amp; 4 </a:t>
            </a:r>
            <a:r>
              <a:rPr lang="en-GB" sz="2000" dirty="0">
                <a:latin typeface="OpenDyslexic" panose="00000500000000000000" pitchFamily="50" charset="0"/>
              </a:rPr>
              <a:t>we will be supplementing our lessons with extra </a:t>
            </a:r>
            <a:r>
              <a:rPr lang="en-GB" sz="2000" dirty="0" smtClean="0">
                <a:latin typeface="OpenDyslexic" panose="00000500000000000000" pitchFamily="50" charset="0"/>
              </a:rPr>
              <a:t>resources for challenge.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 smtClean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OpenDyslexic" panose="00000500000000000000" pitchFamily="50" charset="0"/>
              </a:rPr>
              <a:t>The </a:t>
            </a:r>
            <a:r>
              <a:rPr lang="en-GB" sz="2000" dirty="0">
                <a:latin typeface="OpenDyslexic" panose="00000500000000000000" pitchFamily="50" charset="0"/>
              </a:rPr>
              <a:t>children have the White Rose work books in school and use jotters alongside these for any working out or extra </a:t>
            </a:r>
            <a:r>
              <a:rPr lang="en-GB" sz="2000" dirty="0" smtClean="0">
                <a:latin typeface="OpenDyslexic" panose="00000500000000000000" pitchFamily="50" charset="0"/>
              </a:rPr>
              <a:t>calculations</a:t>
            </a:r>
            <a:r>
              <a:rPr lang="en-GB" sz="2000" dirty="0">
                <a:latin typeface="OpenDyslexic" panose="00000500000000000000" pitchFamily="50" charset="0"/>
              </a:rPr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0853" y="3624350"/>
            <a:ext cx="1812953" cy="181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38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5622" y="949234"/>
            <a:ext cx="97100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OpenDyslexic" panose="00000500000000000000" pitchFamily="50" charset="0"/>
              </a:rPr>
              <a:t>Times tables check- June </a:t>
            </a:r>
            <a:r>
              <a:rPr lang="en-GB" sz="4400" dirty="0" smtClean="0">
                <a:latin typeface="OpenDyslexic" panose="00000500000000000000" pitchFamily="50" charset="0"/>
              </a:rPr>
              <a:t>2026</a:t>
            </a:r>
            <a:endParaRPr lang="en-GB" sz="4400" dirty="0">
              <a:latin typeface="OpenDyslexic" panose="00000500000000000000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65019" y="2395784"/>
            <a:ext cx="107374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OpenDyslexic" panose="00000500000000000000" pitchFamily="50" charset="0"/>
              </a:rPr>
              <a:t>The Multiplication Times Tables Check is an online test where the pupils are asked 25 questions on times tables 2 to 12. </a:t>
            </a:r>
            <a:endParaRPr lang="en-US" sz="2000" dirty="0" smtClean="0">
              <a:latin typeface="OpenDyslexic" panose="00000500000000000000" pitchFamily="50" charset="0"/>
            </a:endParaRPr>
          </a:p>
          <a:p>
            <a:endParaRPr lang="en-US" sz="2000" dirty="0" smtClean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OpenDyslexic" panose="00000500000000000000" pitchFamily="50" charset="0"/>
              </a:rPr>
              <a:t>For </a:t>
            </a:r>
            <a:r>
              <a:rPr lang="en-US" sz="2000" dirty="0">
                <a:latin typeface="OpenDyslexic" panose="00000500000000000000" pitchFamily="50" charset="0"/>
              </a:rPr>
              <a:t>every question, </a:t>
            </a:r>
            <a:r>
              <a:rPr lang="en-US" sz="2000" dirty="0" smtClean="0">
                <a:latin typeface="OpenDyslexic" panose="00000500000000000000" pitchFamily="50" charset="0"/>
              </a:rPr>
              <a:t>the children have </a:t>
            </a:r>
            <a:r>
              <a:rPr lang="en-US" sz="2000" dirty="0">
                <a:latin typeface="OpenDyslexic" panose="00000500000000000000" pitchFamily="50" charset="0"/>
              </a:rPr>
              <a:t>6 seconds to answer, and in between the questions, there is a 3-second rest. </a:t>
            </a:r>
            <a:endParaRPr lang="en-US" sz="2000" dirty="0" smtClean="0">
              <a:latin typeface="OpenDyslexic" panose="00000500000000000000" pitchFamily="50" charset="0"/>
            </a:endParaRPr>
          </a:p>
          <a:p>
            <a:endParaRPr lang="en-US" sz="2000" dirty="0" smtClean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OpenDyslexic" panose="00000500000000000000" pitchFamily="50" charset="0"/>
              </a:rPr>
              <a:t>Questions </a:t>
            </a:r>
            <a:r>
              <a:rPr lang="en-US" sz="2000" dirty="0">
                <a:latin typeface="OpenDyslexic" panose="00000500000000000000" pitchFamily="50" charset="0"/>
              </a:rPr>
              <a:t>about the 6, 7, 8, 9, and 12 times table come up more often. </a:t>
            </a:r>
            <a:endParaRPr lang="en-US" sz="2000" dirty="0" smtClean="0">
              <a:latin typeface="OpenDyslexic" panose="00000500000000000000" pitchFamily="50" charset="0"/>
            </a:endParaRPr>
          </a:p>
          <a:p>
            <a:endParaRPr lang="en-US" sz="2000" dirty="0" smtClean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OpenDyslexic" panose="00000500000000000000" pitchFamily="50" charset="0"/>
              </a:rPr>
              <a:t>The </a:t>
            </a:r>
            <a:r>
              <a:rPr lang="en-US" sz="2000" dirty="0">
                <a:latin typeface="OpenDyslexic" panose="00000500000000000000" pitchFamily="50" charset="0"/>
              </a:rPr>
              <a:t>questions are generated randomly based on the rules of the MTC</a:t>
            </a:r>
            <a:r>
              <a:rPr lang="en-US" sz="2000" dirty="0" smtClean="0">
                <a:latin typeface="OpenDyslexic" panose="00000500000000000000" pitchFamily="50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OpenDyslexic" panose="00000500000000000000" pitchFamily="50" charset="0"/>
              </a:rPr>
              <a:t>TT </a:t>
            </a:r>
            <a:r>
              <a:rPr lang="en-GB" sz="2000" dirty="0" err="1">
                <a:latin typeface="OpenDyslexic" panose="00000500000000000000" pitchFamily="50" charset="0"/>
              </a:rPr>
              <a:t>Rockstars</a:t>
            </a:r>
            <a:r>
              <a:rPr lang="en-GB" sz="2000" dirty="0">
                <a:latin typeface="OpenDyslexic" panose="00000500000000000000" pitchFamily="50" charset="0"/>
              </a:rPr>
              <a:t> – short session each morning, please encourage home use </a:t>
            </a:r>
            <a:endParaRPr lang="en-GB" sz="2000" dirty="0" smtClean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OpenDyslexic" panose="00000500000000000000" pitchFamily="50" charset="0"/>
              </a:rPr>
              <a:t>Emile</a:t>
            </a:r>
            <a:endParaRPr lang="en-GB" sz="2000" dirty="0"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OpenDyslexic" panose="00000500000000000000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60300" y="5743694"/>
            <a:ext cx="5799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https://www.timestables.co.uk/multiplication-tables-check/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8731" y="1195251"/>
            <a:ext cx="1208249" cy="954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69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/>
        </p:nvSpPr>
        <p:spPr>
          <a:xfrm>
            <a:off x="2410175" y="2068759"/>
            <a:ext cx="8213490" cy="3444875"/>
          </a:xfrm>
          <a:prstGeom prst="rect">
            <a:avLst/>
          </a:prstGeom>
        </p:spPr>
        <p:txBody>
          <a:bodyPr vert="horz" lIns="0" tIns="45720" rIns="0" bIns="45720" rtlCol="0" anchor="t">
            <a:normAutofit fontScale="925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365760" indent="-256032">
              <a:buFont typeface="Wingdings 3"/>
              <a:buChar char=""/>
              <a:defRPr/>
            </a:pPr>
            <a:r>
              <a:rPr lang="en-GB" sz="3200" dirty="0" smtClean="0">
                <a:latin typeface="OpenDyslexic" panose="00000500000000000000" pitchFamily="50" charset="0"/>
              </a:rPr>
              <a:t>New spelling rule </a:t>
            </a:r>
            <a:r>
              <a:rPr lang="en-GB" sz="3200" dirty="0">
                <a:latin typeface="OpenDyslexic" panose="00000500000000000000" pitchFamily="50" charset="0"/>
              </a:rPr>
              <a:t>each </a:t>
            </a:r>
            <a:r>
              <a:rPr lang="en-GB" sz="3200" dirty="0" smtClean="0">
                <a:latin typeface="OpenDyslexic" panose="00000500000000000000" pitchFamily="50" charset="0"/>
              </a:rPr>
              <a:t>week 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sz="3200" dirty="0" smtClean="0">
                <a:latin typeface="OpenDyslexic" panose="00000500000000000000" pitchFamily="50" charset="0"/>
              </a:rPr>
              <a:t>In lesson focus- no home spelling tests</a:t>
            </a:r>
            <a:endParaRPr lang="en-GB" sz="3200" dirty="0">
              <a:latin typeface="OpenDyslexic" panose="00000500000000000000" pitchFamily="50" charset="0"/>
            </a:endParaRPr>
          </a:p>
          <a:p>
            <a:pPr marL="365760" indent="-256032">
              <a:buFont typeface="Wingdings 3"/>
              <a:buChar char=""/>
              <a:defRPr/>
            </a:pPr>
            <a:r>
              <a:rPr lang="en-GB" sz="3200" dirty="0">
                <a:latin typeface="OpenDyslexic" panose="00000500000000000000" pitchFamily="50" charset="0"/>
              </a:rPr>
              <a:t>Children should learn the Year </a:t>
            </a:r>
            <a:r>
              <a:rPr lang="en-GB" sz="3200" dirty="0" smtClean="0">
                <a:latin typeface="OpenDyslexic" panose="00000500000000000000" pitchFamily="50" charset="0"/>
              </a:rPr>
              <a:t>3/4 </a:t>
            </a:r>
            <a:r>
              <a:rPr lang="en-GB" sz="3200" dirty="0">
                <a:latin typeface="OpenDyslexic" panose="00000500000000000000" pitchFamily="50" charset="0"/>
              </a:rPr>
              <a:t>spelling list at </a:t>
            </a:r>
            <a:r>
              <a:rPr lang="en-GB" sz="3200" dirty="0" smtClean="0">
                <a:latin typeface="OpenDyslexic" panose="00000500000000000000" pitchFamily="50" charset="0"/>
              </a:rPr>
              <a:t>home- please find this on our class webpage/reading record.</a:t>
            </a:r>
            <a:endParaRPr lang="en-GB" sz="3200" dirty="0">
              <a:latin typeface="OpenDyslexic" panose="00000500000000000000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69177" y="845960"/>
            <a:ext cx="72194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OpenDyslexic" panose="00000500000000000000" pitchFamily="50" charset="0"/>
              </a:rPr>
              <a:t>Spelling</a:t>
            </a:r>
            <a:endParaRPr lang="en-GB" sz="5400" dirty="0">
              <a:latin typeface="OpenDyslexic" panose="00000500000000000000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14459"/>
          <a:stretch/>
        </p:blipFill>
        <p:spPr>
          <a:xfrm>
            <a:off x="9050713" y="845960"/>
            <a:ext cx="2603732" cy="12528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520" y="199704"/>
            <a:ext cx="3060008" cy="186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96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3332" y="683645"/>
            <a:ext cx="110226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OpenDyslexic" panose="00000500000000000000" pitchFamily="50" charset="0"/>
              </a:rPr>
              <a:t>Homework:</a:t>
            </a:r>
          </a:p>
          <a:p>
            <a:pPr algn="ctr"/>
            <a:endParaRPr lang="en-GB" sz="2800" dirty="0" smtClean="0">
              <a:latin typeface="OpenDyslexic" panose="00000500000000000000" pitchFamily="50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OpenDyslexic" panose="00000500000000000000" pitchFamily="50" charset="0"/>
              </a:rPr>
              <a:t>Homework is set once weekly (Friday)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OpenDyslexic" panose="00000500000000000000" pitchFamily="50" charset="0"/>
              </a:rPr>
              <a:t>Children rewarded in class for completing homework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OpenDyslexic" panose="00000500000000000000" pitchFamily="50" charset="0"/>
              </a:rPr>
              <a:t>We use a variety of online platforms</a:t>
            </a:r>
          </a:p>
          <a:p>
            <a:pPr algn="ctr"/>
            <a:r>
              <a:rPr lang="en-GB" sz="2800" dirty="0" smtClean="0">
                <a:latin typeface="OpenDyslexic" panose="00000500000000000000" pitchFamily="50" charset="0"/>
              </a:rPr>
              <a:t> </a:t>
            </a:r>
            <a:endParaRPr lang="en-GB" sz="2800" dirty="0">
              <a:latin typeface="OpenDyslexic" panose="00000500000000000000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073" y="3549535"/>
            <a:ext cx="1250856" cy="10357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2326" y="3422333"/>
            <a:ext cx="1587731" cy="12000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0577" y="3549535"/>
            <a:ext cx="1328926" cy="1072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2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94313" y="831273"/>
            <a:ext cx="615973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OpenDyslexic" panose="00000500000000000000" pitchFamily="50" charset="0"/>
              </a:rPr>
              <a:t>Behaviour incentives:</a:t>
            </a:r>
          </a:p>
          <a:p>
            <a:pPr algn="ctr"/>
            <a:endParaRPr lang="en-GB" sz="4000" dirty="0">
              <a:latin typeface="OpenDyslexic" panose="00000500000000000000" pitchFamily="50" charset="0"/>
            </a:endParaRPr>
          </a:p>
          <a:p>
            <a:pPr algn="ctr"/>
            <a:r>
              <a:rPr lang="en-GB" sz="4000" dirty="0" smtClean="0">
                <a:latin typeface="OpenDyslexic" panose="00000500000000000000" pitchFamily="50" charset="0"/>
              </a:rPr>
              <a:t>House points </a:t>
            </a:r>
          </a:p>
          <a:p>
            <a:pPr algn="ctr"/>
            <a:endParaRPr lang="en-GB" sz="4000" dirty="0">
              <a:latin typeface="OpenDyslexic" panose="00000500000000000000" pitchFamily="50" charset="0"/>
            </a:endParaRPr>
          </a:p>
          <a:p>
            <a:pPr algn="ctr"/>
            <a:r>
              <a:rPr lang="en-GB" sz="4000" dirty="0" smtClean="0">
                <a:latin typeface="OpenDyslexic" panose="00000500000000000000" pitchFamily="50" charset="0"/>
              </a:rPr>
              <a:t>Class Dojo </a:t>
            </a:r>
          </a:p>
          <a:p>
            <a:pPr algn="ctr"/>
            <a:endParaRPr lang="en-GB" sz="4000" dirty="0">
              <a:latin typeface="OpenDyslexic" panose="00000500000000000000" pitchFamily="50" charset="0"/>
            </a:endParaRPr>
          </a:p>
          <a:p>
            <a:pPr algn="ctr"/>
            <a:r>
              <a:rPr lang="en-GB" sz="4000" dirty="0" smtClean="0">
                <a:latin typeface="OpenDyslexic" panose="00000500000000000000" pitchFamily="50" charset="0"/>
              </a:rPr>
              <a:t>Star Writer </a:t>
            </a:r>
          </a:p>
          <a:p>
            <a:pPr algn="ctr"/>
            <a:endParaRPr lang="en-GB" sz="4000" dirty="0">
              <a:latin typeface="OpenDyslexic" panose="00000500000000000000" pitchFamily="50" charset="0"/>
            </a:endParaRPr>
          </a:p>
          <a:p>
            <a:pPr algn="ctr"/>
            <a:r>
              <a:rPr lang="en-GB" sz="4000" dirty="0" smtClean="0">
                <a:latin typeface="OpenDyslexic" panose="00000500000000000000" pitchFamily="50" charset="0"/>
              </a:rPr>
              <a:t>Medal Winner</a:t>
            </a:r>
            <a:endParaRPr lang="en-GB" sz="4000" dirty="0">
              <a:latin typeface="OpenDyslexic" panose="00000500000000000000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4918" y="1280161"/>
            <a:ext cx="2699625" cy="21661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9150" y="3533256"/>
            <a:ext cx="1911234" cy="191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350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Point Star 5"/>
          <p:cNvSpPr/>
          <p:nvPr/>
        </p:nvSpPr>
        <p:spPr>
          <a:xfrm>
            <a:off x="8720051" y="654853"/>
            <a:ext cx="3272444" cy="30609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140527" y="979188"/>
            <a:ext cx="84374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OpenDyslexic" panose="00000500000000000000" pitchFamily="50" charset="0"/>
              </a:rPr>
              <a:t>Communication- Seesaw </a:t>
            </a:r>
            <a:endParaRPr lang="en-GB" sz="4000" dirty="0">
              <a:latin typeface="OpenDyslexic" panose="00000500000000000000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857" y="1806955"/>
            <a:ext cx="3124245" cy="109376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651769" y="1806955"/>
            <a:ext cx="148105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OpenDyslexic" panose="00000500000000000000" pitchFamily="50" charset="0"/>
              </a:rPr>
              <a:t>Any urgent messages, please go through the school office. </a:t>
            </a:r>
            <a:endParaRPr lang="en-GB" sz="1400" dirty="0">
              <a:latin typeface="OpenDyslexic" panose="00000500000000000000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53095" y="3553127"/>
            <a:ext cx="88031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OpenDyslexic" panose="00000500000000000000" pitchFamily="50" charset="0"/>
              </a:rPr>
              <a:t>Please use this platform to: </a:t>
            </a:r>
          </a:p>
          <a:p>
            <a:pPr algn="ctr"/>
            <a:endParaRPr lang="en-GB" sz="2000" dirty="0" smtClean="0">
              <a:latin typeface="OpenDyslexic" panose="00000500000000000000" pitchFamily="50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OpenDyslexic" panose="00000500000000000000" pitchFamily="50" charset="0"/>
              </a:rPr>
              <a:t>Send me a direct message to ask a non- urgent question or share non- urgent information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OpenDyslexic" panose="00000500000000000000" pitchFamily="50" charset="0"/>
              </a:rPr>
              <a:t>Send homework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OpenDyslexic" panose="00000500000000000000" pitchFamily="50" charset="0"/>
              </a:rPr>
              <a:t>See updates on your child’s learning</a:t>
            </a:r>
            <a:endParaRPr lang="en-GB" sz="20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03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5920" y="648393"/>
            <a:ext cx="89943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OpenDyslexic" panose="00000500000000000000" pitchFamily="50" charset="0"/>
              </a:rPr>
              <a:t>Stay and Pray</a:t>
            </a:r>
            <a:endParaRPr lang="en-GB" sz="8000" dirty="0"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2630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679" y="4514757"/>
            <a:ext cx="1626694" cy="17161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0036" y="1045068"/>
            <a:ext cx="98422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OpenDyslexic" panose="00000500000000000000" pitchFamily="50" charset="0"/>
              </a:rPr>
              <a:t>Things to look forward to…</a:t>
            </a:r>
          </a:p>
          <a:p>
            <a:r>
              <a:rPr lang="en-GB" sz="2000" dirty="0" smtClean="0">
                <a:latin typeface="OpenDyslexic" panose="00000500000000000000" pitchFamily="50" charset="0"/>
              </a:rPr>
              <a:t>Swimming- spring term</a:t>
            </a:r>
          </a:p>
          <a:p>
            <a:r>
              <a:rPr lang="en-GB" sz="2000" dirty="0" smtClean="0">
                <a:latin typeface="OpenDyslexic" panose="00000500000000000000" pitchFamily="50" charset="0"/>
              </a:rPr>
              <a:t>Holy Communion- Summer term</a:t>
            </a:r>
          </a:p>
          <a:p>
            <a:r>
              <a:rPr lang="en-GB" sz="2000" dirty="0" smtClean="0">
                <a:latin typeface="OpenDyslexic" panose="00000500000000000000" pitchFamily="50" charset="0"/>
              </a:rPr>
              <a:t>Parents Evening End of Jan </a:t>
            </a:r>
          </a:p>
          <a:p>
            <a:r>
              <a:rPr lang="en-GB" sz="2000" dirty="0" smtClean="0">
                <a:latin typeface="OpenDyslexic" panose="00000500000000000000" pitchFamily="50" charset="0"/>
              </a:rPr>
              <a:t>Christmas carol service date TBC</a:t>
            </a:r>
          </a:p>
          <a:p>
            <a:r>
              <a:rPr lang="en-GB" sz="2000" dirty="0" smtClean="0">
                <a:latin typeface="OpenDyslexic" panose="00000500000000000000" pitchFamily="50" charset="0"/>
              </a:rPr>
              <a:t>School Trip- Tatton Park in Chester ( Stone Age link)</a:t>
            </a:r>
          </a:p>
          <a:p>
            <a:endParaRPr lang="en-GB" sz="2000" dirty="0">
              <a:latin typeface="OpenDyslexic" panose="00000500000000000000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1530" y="4066451"/>
            <a:ext cx="3101105" cy="1306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4016" y="3504460"/>
            <a:ext cx="1771130" cy="22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11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5561214" y="2341566"/>
            <a:ext cx="5993475" cy="3561904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GB" altLang="en-US" sz="4000" dirty="0">
                <a:solidFill>
                  <a:schemeClr val="tx1"/>
                </a:solidFill>
                <a:latin typeface="OpenDyslexic" panose="00000500000000000000" pitchFamily="50" charset="0"/>
              </a:rPr>
              <a:t>We would like to thank you for your continued support</a:t>
            </a:r>
            <a:r>
              <a:rPr lang="en-GB" altLang="en-US" sz="4000" dirty="0" smtClean="0">
                <a:solidFill>
                  <a:schemeClr val="tx1"/>
                </a:solidFill>
                <a:latin typeface="OpenDyslexic" panose="00000500000000000000" pitchFamily="50" charset="0"/>
              </a:rPr>
              <a:t>. Feel free to ask any questions.</a:t>
            </a:r>
            <a:endParaRPr lang="en-GB" altLang="en-US" sz="4000" dirty="0">
              <a:solidFill>
                <a:schemeClr val="tx1"/>
              </a:solidFill>
              <a:latin typeface="OpenDyslexic" panose="00000500000000000000" pitchFamily="50" charset="0"/>
            </a:endParaRPr>
          </a:p>
          <a:p>
            <a:pPr marL="457200" lvl="1" indent="0">
              <a:buNone/>
            </a:pPr>
            <a:endParaRPr lang="en-GB" altLang="en-US" sz="4000" dirty="0">
              <a:solidFill>
                <a:schemeClr val="tx1"/>
              </a:solidFill>
              <a:latin typeface="Ink Free" panose="03080402000500000000" pitchFamily="66" charset="0"/>
            </a:endParaRPr>
          </a:p>
          <a:p>
            <a:pPr lvl="2">
              <a:buFont typeface="Wingdings 2" pitchFamily="18" charset="2"/>
              <a:buNone/>
            </a:pPr>
            <a:endParaRPr lang="en-GB" altLang="en-US" sz="40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0600" y="812414"/>
            <a:ext cx="1322387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951511" y="971839"/>
            <a:ext cx="82823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OpenDyslexic" panose="00000500000000000000" pitchFamily="50" charset="0"/>
              </a:rPr>
              <a:t>Working together</a:t>
            </a:r>
            <a:endParaRPr lang="en-GB" sz="5400" dirty="0">
              <a:latin typeface="OpenDyslexic" panose="000005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885" y="2602212"/>
            <a:ext cx="3040611" cy="304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41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185b60-7053-4e0f-9f20-73fd4526c88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8E7DC721B36743AB21FD9C5D8EF614" ma:contentTypeVersion="16" ma:contentTypeDescription="Create a new document." ma:contentTypeScope="" ma:versionID="abb537a89c856d0fc3e66df71b86cbf2">
  <xsd:schema xmlns:xsd="http://www.w3.org/2001/XMLSchema" xmlns:xs="http://www.w3.org/2001/XMLSchema" xmlns:p="http://schemas.microsoft.com/office/2006/metadata/properties" xmlns:ns3="3e185b60-7053-4e0f-9f20-73fd4526c88e" xmlns:ns4="a4c2518d-c122-4190-877c-a752a3ab4b94" targetNamespace="http://schemas.microsoft.com/office/2006/metadata/properties" ma:root="true" ma:fieldsID="e7178caf41485047532f6c72b0569a85" ns3:_="" ns4:_="">
    <xsd:import namespace="3e185b60-7053-4e0f-9f20-73fd4526c88e"/>
    <xsd:import namespace="a4c2518d-c122-4190-877c-a752a3ab4b9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185b60-7053-4e0f-9f20-73fd4526c8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c2518d-c122-4190-877c-a752a3ab4b94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992AF8-0B08-46F4-8600-88F788293E11}">
  <ds:schemaRefs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a4c2518d-c122-4190-877c-a752a3ab4b94"/>
    <ds:schemaRef ds:uri="http://schemas.microsoft.com/office/2006/documentManagement/types"/>
    <ds:schemaRef ds:uri="3e185b60-7053-4e0f-9f20-73fd4526c88e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B741090-B702-45E8-9AD0-6302315A80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185b60-7053-4e0f-9f20-73fd4526c88e"/>
    <ds:schemaRef ds:uri="a4c2518d-c122-4190-877c-a752a3ab4b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308AB70-0B0A-4A99-967D-18EA74FAA23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6418</TotalTime>
  <Words>460</Words>
  <Application>Microsoft Office PowerPoint</Application>
  <PresentationFormat>Widescreen</PresentationFormat>
  <Paragraphs>77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Ink Free</vt:lpstr>
      <vt:lpstr>OpenDyslexic</vt:lpstr>
      <vt:lpstr>Wingdings 2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Cardinal Newman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 Balazs</cp:lastModifiedBy>
  <cp:revision>102</cp:revision>
  <dcterms:created xsi:type="dcterms:W3CDTF">2022-09-15T21:06:35Z</dcterms:created>
  <dcterms:modified xsi:type="dcterms:W3CDTF">2025-09-11T14:46:47Z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0x010100908E7DC721B36743AB21FD9C5D8EF614</vt:lpwstr>
  </property>
</Properties>
</file>