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61" r:id="rId6"/>
    <p:sldId id="269" r:id="rId7"/>
    <p:sldId id="257" r:id="rId8"/>
    <p:sldId id="258" r:id="rId9"/>
    <p:sldId id="259" r:id="rId10"/>
    <p:sldId id="267" r:id="rId11"/>
    <p:sldId id="265" r:id="rId12"/>
    <p:sldId id="264" r:id="rId13"/>
    <p:sldId id="270" r:id="rId14"/>
    <p:sldId id="271" r:id="rId15"/>
    <p:sldId id="272" r:id="rId16"/>
    <p:sldId id="273" r:id="rId17"/>
    <p:sldId id="274" r:id="rId18"/>
    <p:sldId id="275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9/12/2025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9/12/2025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t-teresas-penwortham.lancs.sch.uk/st-augustine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09518" y="930605"/>
            <a:ext cx="6815669" cy="1515533"/>
          </a:xfrm>
        </p:spPr>
        <p:txBody>
          <a:bodyPr/>
          <a:lstStyle/>
          <a:p>
            <a:r>
              <a:rPr lang="en-GB" dirty="0"/>
              <a:t>Welcome to 5 Augustine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09518" y="2139908"/>
            <a:ext cx="6815669" cy="1351437"/>
          </a:xfrm>
        </p:spPr>
        <p:txBody>
          <a:bodyPr>
            <a:normAutofit fontScale="47500" lnSpcReduction="20000"/>
          </a:bodyPr>
          <a:lstStyle/>
          <a:p>
            <a:endParaRPr lang="en-US" dirty="0"/>
          </a:p>
          <a:p>
            <a:br>
              <a:rPr lang="en-GB" sz="8000" dirty="0"/>
            </a:br>
            <a:endParaRPr lang="en-GB" sz="8000" dirty="0"/>
          </a:p>
        </p:txBody>
      </p:sp>
      <p:pic>
        <p:nvPicPr>
          <p:cNvPr id="1026" name="Picture 2" descr="https://imaging.seesaw.me/?url=https%3A%2F%2Fassets.seesaw.me%2Fuk%2F9%2F1%2F8%2Fd%2Fc%2F1%2F918dc157-cb7b-4e5d-8a13-2fd48270f4c7.jpg%3A%3A%3A1756501012%3A%3A%3A1209600%3A%3A%3A1%3A%3A%3AfiH2rWslTr3Qtyo1aI_FuutFHNBBwdmgJPyPStlR02gkM-IGnpYfyGRMAPPrO6KjRKER2TQ8mKYt7C3uOdOjOw.jpg&amp;w=1080&amp;h=1080&amp;mode=clip">
            <a:extLst>
              <a:ext uri="{FF2B5EF4-FFF2-40B4-BE49-F238E27FC236}">
                <a16:creationId xmlns:a16="http://schemas.microsoft.com/office/drawing/2014/main" id="{92420965-93CE-40AF-99FC-07CE6CDBF8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11"/>
          <a:stretch/>
        </p:blipFill>
        <p:spPr bwMode="auto">
          <a:xfrm>
            <a:off x="2219325" y="2446138"/>
            <a:ext cx="7829550" cy="4086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77363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Mornings in Y5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17187" y="2807257"/>
            <a:ext cx="95083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GB" sz="2800" dirty="0"/>
              <a:t>Morning groupings </a:t>
            </a:r>
          </a:p>
          <a:p>
            <a:pPr marL="342900" indent="-342900">
              <a:buFontTx/>
              <a:buChar char="-"/>
            </a:pPr>
            <a:r>
              <a:rPr lang="en-GB" sz="2800" dirty="0"/>
              <a:t>RE</a:t>
            </a:r>
          </a:p>
          <a:p>
            <a:pPr marL="342900" indent="-342900">
              <a:buFontTx/>
              <a:buChar char="-"/>
            </a:pPr>
            <a:r>
              <a:rPr lang="en-GB" sz="2800" dirty="0"/>
              <a:t>Maths</a:t>
            </a:r>
          </a:p>
          <a:p>
            <a:pPr marL="342900" indent="-342900">
              <a:buFontTx/>
              <a:buChar char="-"/>
            </a:pPr>
            <a:r>
              <a:rPr lang="en-GB" sz="2800" dirty="0"/>
              <a:t>English</a:t>
            </a:r>
          </a:p>
          <a:p>
            <a:pPr marL="342900" indent="-342900">
              <a:buFontTx/>
              <a:buChar char="-"/>
            </a:pPr>
            <a:r>
              <a:rPr lang="en-GB" sz="2800" dirty="0"/>
              <a:t>Prayer &amp; Liturgy</a:t>
            </a:r>
          </a:p>
          <a:p>
            <a:pPr marL="342900" indent="-342900">
              <a:buFontTx/>
              <a:buChar char="-"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5010174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Afternoons in Y5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All of the Year 5 and Year 6 cohorts have been split into 3 equal sized teaching groups.</a:t>
            </a:r>
          </a:p>
          <a:p>
            <a:r>
              <a:rPr lang="en-US" dirty="0"/>
              <a:t>Timetable - consistency</a:t>
            </a:r>
          </a:p>
          <a:p>
            <a:r>
              <a:rPr lang="en-US" dirty="0"/>
              <a:t>Teaching teams merge</a:t>
            </a:r>
          </a:p>
          <a:p>
            <a:r>
              <a:rPr lang="en-US" dirty="0"/>
              <a:t>Subjects taught in the afternoon are the same each week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71319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375261" y="982131"/>
            <a:ext cx="9601196" cy="1303867"/>
          </a:xfrm>
        </p:spPr>
        <p:txBody>
          <a:bodyPr/>
          <a:lstStyle/>
          <a:p>
            <a:r>
              <a:rPr lang="en-GB" dirty="0"/>
              <a:t>Seesaw app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We will reply to seesaws as soon as possible but please be aware that we may not read messages until lunchtime or after the school day.</a:t>
            </a:r>
          </a:p>
          <a:p>
            <a:r>
              <a:rPr lang="en-GB" dirty="0">
                <a:solidFill>
                  <a:schemeClr val="tx1"/>
                </a:solidFill>
              </a:rPr>
              <a:t>If you have any urgent messages, please send straight to the office who will pass on any information.</a:t>
            </a:r>
          </a:p>
          <a:p>
            <a:r>
              <a:rPr lang="en-GB" dirty="0">
                <a:solidFill>
                  <a:schemeClr val="tx1"/>
                </a:solidFill>
              </a:rPr>
              <a:t>Homework messages will go on the seesaw group journal each week. Any photographs will also be uploaded to the journal.</a:t>
            </a:r>
          </a:p>
          <a:p>
            <a:r>
              <a:rPr lang="en-GB" dirty="0">
                <a:solidFill>
                  <a:schemeClr val="tx1"/>
                </a:solidFill>
              </a:rPr>
              <a:t>If you have any issues with logging on, please let us know.</a:t>
            </a:r>
          </a:p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5194" y="706965"/>
            <a:ext cx="2219325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9845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 5 Augustine Website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St. Augustine | St Teresa's Catholic Primary School</a:t>
            </a:r>
            <a:endParaRPr lang="en-GB" dirty="0"/>
          </a:p>
          <a:p>
            <a:r>
              <a:rPr lang="en-GB" dirty="0"/>
              <a:t>Information regarding the Curriculum will also be available on there, such as curriculum maps and knowledge organisers. </a:t>
            </a:r>
            <a:r>
              <a:rPr lang="en-GB" dirty="0">
                <a:sym typeface="Wingdings" panose="05000000000000000000" pitchFamily="2" charset="2"/>
              </a:rPr>
              <a:t></a:t>
            </a:r>
          </a:p>
          <a:p>
            <a:pPr marL="0" indent="0">
              <a:buNone/>
            </a:pPr>
            <a:r>
              <a:rPr lang="en-GB" dirty="0">
                <a:sym typeface="Wingdings" panose="05000000000000000000" pitchFamily="2" charset="2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82841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Homework – online platforms</a:t>
            </a:r>
            <a:br>
              <a:rPr lang="en-GB" dirty="0"/>
            </a:br>
            <a:endParaRPr lang="en-GB" sz="2700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2823" y="6201123"/>
            <a:ext cx="2707161" cy="6217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0778" t="11696" r="69845" b="80268"/>
          <a:stretch/>
        </p:blipFill>
        <p:spPr>
          <a:xfrm>
            <a:off x="9366809" y="6164101"/>
            <a:ext cx="2825191" cy="6587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559" y="690680"/>
            <a:ext cx="1091513" cy="10459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l="18408" t="10446" r="70849" b="80983"/>
          <a:stretch/>
        </p:blipFill>
        <p:spPr>
          <a:xfrm>
            <a:off x="12465" y="5967822"/>
            <a:ext cx="2100332" cy="9422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85474" t="9375" r="4085" b="82590"/>
          <a:stretch/>
        </p:blipFill>
        <p:spPr>
          <a:xfrm>
            <a:off x="9692640" y="680477"/>
            <a:ext cx="1802462" cy="77991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73084" y="2531910"/>
            <a:ext cx="1072201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We are monitoring these very closely - time out on Friday, if not complete.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Please let us know via seesaw if your child has trouble logging on or accessing the online homework.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We can provide time during lunch times/break times for children to complete during the school day if they can’t complete at home. There will be a homework club run by Mrs Hawitt on a Thursday lunchtime.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In addition to any set homework tasks, Reading Plus and </a:t>
            </a:r>
            <a:r>
              <a:rPr lang="en-GB" sz="2400" dirty="0" err="1"/>
              <a:t>TTRockstars</a:t>
            </a:r>
            <a:r>
              <a:rPr lang="en-GB" sz="2400" dirty="0"/>
              <a:t> are open for the children to use at any time.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All logins will be sent home in the Reading Records this week.</a:t>
            </a:r>
            <a:br>
              <a:rPr lang="en-GB" dirty="0">
                <a:solidFill>
                  <a:srgbClr val="FF0000"/>
                </a:solidFill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82651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Homework – Reading</a:t>
            </a:r>
            <a:br>
              <a:rPr lang="en-GB" dirty="0"/>
            </a:br>
            <a:endParaRPr lang="en-GB" sz="27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73084" y="2385753"/>
            <a:ext cx="10722018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Reading is still very important in the upper juniors and we encourage the children to try and read daily at home – even if it’s just 5 or 10 minutes before bed.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If your child has a school reading book or library book, they can return it to school on any day of the week to change.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Reading Records don’t need to be signed by parents as often as in previous years, but a quick signature or comment every now and then just lets us know that you are also keeping an eye on your child’s reading.</a:t>
            </a:r>
          </a:p>
          <a:p>
            <a:br>
              <a:rPr lang="en-GB" dirty="0">
                <a:solidFill>
                  <a:srgbClr val="FF0000"/>
                </a:solidFill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46489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1397" y="890692"/>
            <a:ext cx="10655132" cy="1303867"/>
          </a:xfrm>
        </p:spPr>
        <p:txBody>
          <a:bodyPr/>
          <a:lstStyle/>
          <a:p>
            <a:r>
              <a:rPr lang="en-GB" dirty="0"/>
              <a:t>Spellings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1397" y="2556932"/>
            <a:ext cx="10655131" cy="3660988"/>
          </a:xfrm>
        </p:spPr>
        <p:txBody>
          <a:bodyPr>
            <a:normAutofit/>
          </a:bodyPr>
          <a:lstStyle/>
          <a:p>
            <a:r>
              <a:rPr lang="en-GB" dirty="0"/>
              <a:t>Children are given 10 spellings at the end of the week.  They will have a week to learn these in school before they are tested on the following Friday.</a:t>
            </a:r>
          </a:p>
          <a:p>
            <a:r>
              <a:rPr lang="en-GB" dirty="0"/>
              <a:t>These words will be posted on seesaw on a Friday alongside the homework.  </a:t>
            </a:r>
          </a:p>
          <a:p>
            <a:r>
              <a:rPr lang="en-GB" dirty="0"/>
              <a:t>The spelling pattern will be taught throughout the week.</a:t>
            </a:r>
          </a:p>
        </p:txBody>
      </p:sp>
    </p:spTree>
    <p:extLst>
      <p:ext uri="{BB962C8B-B14F-4D97-AF65-F5344CB8AC3E}">
        <p14:creationId xmlns:p14="http://schemas.microsoft.com/office/powerpoint/2010/main" val="40209431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9" y="890692"/>
            <a:ext cx="5340529" cy="1303867"/>
          </a:xfrm>
        </p:spPr>
        <p:txBody>
          <a:bodyPr/>
          <a:lstStyle/>
          <a:p>
            <a:r>
              <a:rPr lang="en-GB" dirty="0"/>
              <a:t>Spellings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87291" y="2556932"/>
            <a:ext cx="4809306" cy="3318936"/>
          </a:xfrm>
        </p:spPr>
        <p:txBody>
          <a:bodyPr>
            <a:normAutofit/>
          </a:bodyPr>
          <a:lstStyle/>
          <a:p>
            <a:r>
              <a:rPr lang="en-GB" dirty="0"/>
              <a:t>The Year 6 word list can be found on our class website. </a:t>
            </a:r>
          </a:p>
          <a:p>
            <a:r>
              <a:rPr lang="en-GB" dirty="0"/>
              <a:t>We also have a document which outlines all the spelling patterns and examples of words.  This paper copy will be sent home with your child this week.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996" y="1551861"/>
            <a:ext cx="5994814" cy="405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5231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Prayer and Liturgy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4-part worship, individual prayer, meditation, mass in church.</a:t>
            </a:r>
          </a:p>
          <a:p>
            <a:r>
              <a:rPr lang="en-US" dirty="0"/>
              <a:t>Invitations for ‘Stay and Pray’ sessions will be sent out throughout the year. </a:t>
            </a:r>
          </a:p>
          <a:p>
            <a:r>
              <a:rPr lang="en-US" dirty="0"/>
              <a:t>These sessions will last no longer than 10 minutes and will always be at either the beginning or the end of the day.</a:t>
            </a:r>
          </a:p>
          <a:p>
            <a:r>
              <a:rPr lang="en-US" dirty="0"/>
              <a:t>Class mass – all welcome.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40327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Uniform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Please ensure all uniform is clearly labelled with your child’s name</a:t>
            </a:r>
          </a:p>
          <a:p>
            <a:r>
              <a:rPr lang="en-GB" dirty="0"/>
              <a:t>No earrings</a:t>
            </a:r>
          </a:p>
          <a:p>
            <a:r>
              <a:rPr lang="en-GB" dirty="0"/>
              <a:t>Long hair to be tied back</a:t>
            </a:r>
          </a:p>
          <a:p>
            <a:r>
              <a:rPr lang="en-GB" dirty="0"/>
              <a:t>PE kit (no branded items)</a:t>
            </a:r>
          </a:p>
        </p:txBody>
      </p:sp>
    </p:spTree>
    <p:extLst>
      <p:ext uri="{BB962C8B-B14F-4D97-AF65-F5344CB8AC3E}">
        <p14:creationId xmlns:p14="http://schemas.microsoft.com/office/powerpoint/2010/main" val="26080970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Behaviour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High expectations for behaviour</a:t>
            </a:r>
          </a:p>
          <a:p>
            <a:r>
              <a:rPr lang="en-GB" dirty="0"/>
              <a:t>Four behaviour values</a:t>
            </a:r>
          </a:p>
          <a:p>
            <a:r>
              <a:rPr lang="en-GB" dirty="0"/>
              <a:t>Traffic light system </a:t>
            </a:r>
          </a:p>
          <a:p>
            <a:r>
              <a:rPr lang="en-GB" dirty="0"/>
              <a:t>Communication with parents</a:t>
            </a:r>
          </a:p>
        </p:txBody>
      </p:sp>
    </p:spTree>
    <p:extLst>
      <p:ext uri="{BB962C8B-B14F-4D97-AF65-F5344CB8AC3E}">
        <p14:creationId xmlns:p14="http://schemas.microsoft.com/office/powerpoint/2010/main" val="31818568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 Governors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Our class governor’s this year are Mrs Jones and Mr Carter.</a:t>
            </a:r>
          </a:p>
          <a:p>
            <a:r>
              <a:rPr lang="en-GB" dirty="0"/>
              <a:t>Our governors will visit us throughout the year and will be invited to special events.</a:t>
            </a:r>
          </a:p>
        </p:txBody>
      </p:sp>
    </p:spTree>
    <p:extLst>
      <p:ext uri="{BB962C8B-B14F-4D97-AF65-F5344CB8AC3E}">
        <p14:creationId xmlns:p14="http://schemas.microsoft.com/office/powerpoint/2010/main" val="40189789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Dates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4380" y="2556931"/>
            <a:ext cx="10448145" cy="3604025"/>
          </a:xfrm>
        </p:spPr>
        <p:txBody>
          <a:bodyPr>
            <a:normAutofit/>
          </a:bodyPr>
          <a:lstStyle/>
          <a:p>
            <a:r>
              <a:rPr lang="en-GB" dirty="0"/>
              <a:t>Tuesday 16</a:t>
            </a:r>
            <a:r>
              <a:rPr lang="en-GB" baseline="30000" dirty="0"/>
              <a:t>th</a:t>
            </a:r>
            <a:r>
              <a:rPr lang="en-GB" dirty="0"/>
              <a:t> September 6pm (in school) – All Hallows Y5 and Y6 presentation</a:t>
            </a:r>
          </a:p>
          <a:p>
            <a:r>
              <a:rPr lang="en-GB" dirty="0"/>
              <a:t>Autumn term – Year 5 swimming on a Thursday beginning Thursday 11</a:t>
            </a:r>
            <a:r>
              <a:rPr lang="en-GB" baseline="30000" dirty="0"/>
              <a:t>th</a:t>
            </a:r>
            <a:r>
              <a:rPr lang="en-GB" dirty="0"/>
              <a:t> September (no swimming lesson on Thursday 18</a:t>
            </a:r>
            <a:r>
              <a:rPr lang="en-GB" baseline="30000" dirty="0"/>
              <a:t>th</a:t>
            </a:r>
            <a:r>
              <a:rPr lang="en-GB" dirty="0"/>
              <a:t> September due to pool closure).</a:t>
            </a:r>
          </a:p>
        </p:txBody>
      </p:sp>
    </p:spTree>
    <p:extLst>
      <p:ext uri="{BB962C8B-B14F-4D97-AF65-F5344CB8AC3E}">
        <p14:creationId xmlns:p14="http://schemas.microsoft.com/office/powerpoint/2010/main" val="9404393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 &amp; 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407121738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9666749-19a1-4808-b0f7-7459cd9c45a2" xsi:nil="true"/>
    <lcf76f155ced4ddcb4097134ff3c332f xmlns="7a70f878-84dd-4cbf-aaad-88ccd4d8a145">
      <Terms xmlns="http://schemas.microsoft.com/office/infopath/2007/PartnerControls"/>
    </lcf76f155ced4ddcb4097134ff3c332f>
    <SharedWithUsers xmlns="f9666749-19a1-4808-b0f7-7459cd9c45a2">
      <UserInfo>
        <DisplayName>Lauren Sledge</DisplayName>
        <AccountId>375</AccountId>
        <AccountType/>
      </UserInfo>
      <UserInfo>
        <DisplayName>Hawitt, Julie</DisplayName>
        <AccountId>110</AccountId>
        <AccountType/>
      </UserInfo>
      <UserInfo>
        <DisplayName>Smalldon, Annie</DisplayName>
        <AccountId>123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4A071CCB97D524D97D6050C9EFC5209" ma:contentTypeVersion="17" ma:contentTypeDescription="Create a new document." ma:contentTypeScope="" ma:versionID="3eee09714cc3af8660ee8a3f0dee633c">
  <xsd:schema xmlns:xsd="http://www.w3.org/2001/XMLSchema" xmlns:xs="http://www.w3.org/2001/XMLSchema" xmlns:p="http://schemas.microsoft.com/office/2006/metadata/properties" xmlns:ns2="f9666749-19a1-4808-b0f7-7459cd9c45a2" xmlns:ns3="7a70f878-84dd-4cbf-aaad-88ccd4d8a145" targetNamespace="http://schemas.microsoft.com/office/2006/metadata/properties" ma:root="true" ma:fieldsID="1adba52abe4eb0d14a3deae32a3cc68a" ns2:_="" ns3:_="">
    <xsd:import namespace="f9666749-19a1-4808-b0f7-7459cd9c45a2"/>
    <xsd:import namespace="7a70f878-84dd-4cbf-aaad-88ccd4d8a14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SharingHintHash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lcf76f155ced4ddcb4097134ff3c332f" minOccurs="0"/>
                <xsd:element ref="ns2:TaxCatchAll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9666749-19a1-4808-b0f7-7459cd9c45a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  <xsd:element name="TaxCatchAll" ma:index="23" nillable="true" ma:displayName="Taxonomy Catch All Column" ma:hidden="true" ma:list="{824b518d-3660-46e5-bf91-30c9724d782a}" ma:internalName="TaxCatchAll" ma:showField="CatchAllData" ma:web="f9666749-19a1-4808-b0f7-7459cd9c45a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a70f878-84dd-4cbf-aaad-88ccd4d8a14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ba0c2bc-270a-45cc-9d56-5ae580de54d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35A8C57-E008-4918-86F9-F76E793F65F6}">
  <ds:schemaRefs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www.w3.org/XML/1998/namespace"/>
    <ds:schemaRef ds:uri="http://purl.org/dc/dcmitype/"/>
    <ds:schemaRef ds:uri="7a70f878-84dd-4cbf-aaad-88ccd4d8a145"/>
    <ds:schemaRef ds:uri="http://schemas.microsoft.com/office/2006/documentManagement/types"/>
    <ds:schemaRef ds:uri="http://schemas.microsoft.com/office/infopath/2007/PartnerControls"/>
    <ds:schemaRef ds:uri="f9666749-19a1-4808-b0f7-7459cd9c45a2"/>
  </ds:schemaRefs>
</ds:datastoreItem>
</file>

<file path=customXml/itemProps2.xml><?xml version="1.0" encoding="utf-8"?>
<ds:datastoreItem xmlns:ds="http://schemas.openxmlformats.org/officeDocument/2006/customXml" ds:itemID="{35A68E00-2A82-45E5-9530-71C1945775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9666749-19a1-4808-b0f7-7459cd9c45a2"/>
    <ds:schemaRef ds:uri="7a70f878-84dd-4cbf-aaad-88ccd4d8a14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4EBDAF1-B5C3-4559-AF83-F541D515378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554</TotalTime>
  <Words>677</Words>
  <Application>Microsoft Office PowerPoint</Application>
  <PresentationFormat>Widescreen</PresentationFormat>
  <Paragraphs>64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Garamond</vt:lpstr>
      <vt:lpstr>Wingdings</vt:lpstr>
      <vt:lpstr>Organic</vt:lpstr>
      <vt:lpstr>Welcome to 5 Augustine </vt:lpstr>
      <vt:lpstr>Mornings in Y5</vt:lpstr>
      <vt:lpstr>Afternoons in Y5</vt:lpstr>
      <vt:lpstr>Seesaw app</vt:lpstr>
      <vt:lpstr>Class 5 Augustine Website</vt:lpstr>
      <vt:lpstr>Homework – online platforms </vt:lpstr>
      <vt:lpstr>Homework – Reading </vt:lpstr>
      <vt:lpstr>Spellings</vt:lpstr>
      <vt:lpstr>Spellings</vt:lpstr>
      <vt:lpstr>Prayer and Liturgy</vt:lpstr>
      <vt:lpstr>Uniform</vt:lpstr>
      <vt:lpstr>Behaviour</vt:lpstr>
      <vt:lpstr>Class Governors</vt:lpstr>
      <vt:lpstr>Key Dates</vt:lpstr>
      <vt:lpstr>Q &amp; A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5 Augustine</dc:title>
  <dc:creator>Teacher</dc:creator>
  <cp:lastModifiedBy>P Biggs</cp:lastModifiedBy>
  <cp:revision>47</cp:revision>
  <dcterms:created xsi:type="dcterms:W3CDTF">2023-10-05T11:28:22Z</dcterms:created>
  <dcterms:modified xsi:type="dcterms:W3CDTF">2025-09-12T15:03:26Z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0x010100D4A071CCB97D524D97D6050C9EFC5209</vt:lpwstr>
  </property>
</Properties>
</file>