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70" r:id="rId5"/>
    <p:sldId id="261" r:id="rId6"/>
    <p:sldId id="307" r:id="rId7"/>
    <p:sldId id="332" r:id="rId8"/>
    <p:sldId id="330" r:id="rId9"/>
    <p:sldId id="333" r:id="rId10"/>
    <p:sldId id="331" r:id="rId11"/>
    <p:sldId id="321" r:id="rId12"/>
    <p:sldId id="323" r:id="rId13"/>
    <p:sldId id="315" r:id="rId14"/>
    <p:sldId id="325" r:id="rId15"/>
    <p:sldId id="327" r:id="rId16"/>
    <p:sldId id="322" r:id="rId17"/>
    <p:sldId id="328" r:id="rId18"/>
    <p:sldId id="324" r:id="rId19"/>
    <p:sldId id="32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65ED0C9-B856-444A-B8B4-8B99CD7CBA5F}">
          <p14:sldIdLst>
            <p14:sldId id="270"/>
            <p14:sldId id="261"/>
            <p14:sldId id="307"/>
            <p14:sldId id="332"/>
            <p14:sldId id="330"/>
            <p14:sldId id="333"/>
            <p14:sldId id="331"/>
            <p14:sldId id="321"/>
          </p14:sldIdLst>
        </p14:section>
        <p14:section name="Untitled Section" id="{305DA344-491D-4835-948B-645F5AE6EB0D}">
          <p14:sldIdLst>
            <p14:sldId id="323"/>
            <p14:sldId id="315"/>
            <p14:sldId id="325"/>
            <p14:sldId id="327"/>
            <p14:sldId id="322"/>
            <p14:sldId id="328"/>
            <p14:sldId id="324"/>
            <p14:sldId id="32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7F184F-D50D-4C26-B573-161EA80365C3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A21FB6-EF08-4C90-B56E-6AA5A29A9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242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A21FB6-EF08-4C90-B56E-6AA5A29A91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715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270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43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113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67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445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61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33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512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32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947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18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1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7194" y="1193252"/>
            <a:ext cx="765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OpenDyslexic" panose="00000900000000000000" pitchFamily="50" charset="0"/>
              </a:rPr>
              <a:t>Year 3/4 St. Edmund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0E42AD-D7CE-4292-A473-05E9A1C91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7162" r="92568">
                        <a14:foregroundMark x1="10270" y1="31622" x2="10270" y2="31622"/>
                        <a14:foregroundMark x1="28108" y1="37568" x2="28108" y2="37568"/>
                        <a14:foregroundMark x1="48919" y1="38378" x2="48919" y2="38378"/>
                        <a14:foregroundMark x1="14054" y1="62162" x2="14054" y2="62162"/>
                        <a14:foregroundMark x1="7297" y1="58784" x2="7297" y2="58784"/>
                        <a14:foregroundMark x1="7973" y1="58784" x2="7973" y2="58784"/>
                        <a14:foregroundMark x1="92568" y1="59730" x2="92568" y2="59730"/>
                        <a14:foregroundMark x1="89730" y1="32162" x2="89730" y2="32162"/>
                        <a14:foregroundMark x1="84595" y1="30676" x2="84595" y2="30676"/>
                        <a14:foregroundMark x1="85270" y1="30676" x2="85270" y2="30676"/>
                        <a14:foregroundMark x1="85946" y1="29595" x2="85946" y2="29595"/>
                        <a14:foregroundMark x1="67162" y1="34865" x2="67162" y2="34865"/>
                        <a14:foregroundMark x1="14324" y1="29054" x2="14324" y2="29054"/>
                        <a14:foregroundMark x1="14459" y1="29595" x2="14459" y2="2959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52678" y="1508998"/>
            <a:ext cx="481965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24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File:Hello my name is sticker.svg - Wikimedia Commons"/>
          <p:cNvSpPr>
            <a:spLocks noChangeAspect="1" noChangeArrowheads="1"/>
          </p:cNvSpPr>
          <p:nvPr/>
        </p:nvSpPr>
        <p:spPr bwMode="auto">
          <a:xfrm>
            <a:off x="6196157" y="2604810"/>
            <a:ext cx="229454" cy="22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34786" y="1134357"/>
            <a:ext cx="110860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200" b="1" dirty="0">
                <a:latin typeface="OpenDyslexic" panose="00000900000000000000" pitchFamily="50" charset="0"/>
              </a:rPr>
              <a:t>Class Teachers:</a:t>
            </a: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200" b="1" dirty="0">
                <a:latin typeface="OpenDyslexic" panose="00000900000000000000" pitchFamily="50" charset="0"/>
              </a:rPr>
              <a:t>Miss Jackson</a:t>
            </a: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endParaRPr lang="en-GB" sz="3200" dirty="0">
              <a:latin typeface="OpenDyslexic" panose="00000900000000000000" pitchFamily="50" charset="0"/>
            </a:endParaRP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200" b="1" dirty="0">
                <a:latin typeface="OpenDyslexic" panose="00000900000000000000" pitchFamily="50" charset="0"/>
              </a:rPr>
              <a:t>Teaching Assistants:</a:t>
            </a: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200" b="1" dirty="0">
                <a:latin typeface="OpenDyslexic" panose="00000900000000000000" pitchFamily="50" charset="0"/>
              </a:rPr>
              <a:t>Mrs. Cowan</a:t>
            </a: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200" b="1" dirty="0">
                <a:latin typeface="OpenDyslexic" panose="00000900000000000000" pitchFamily="50" charset="0"/>
              </a:rPr>
              <a:t>Mrs. Myerscough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223" y="3111890"/>
            <a:ext cx="1931506" cy="29480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9421" y="3195018"/>
            <a:ext cx="2086754" cy="273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1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63040" y="1365372"/>
            <a:ext cx="922401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latin typeface="OpenDyslexic" panose="00000900000000000000" pitchFamily="50" charset="0"/>
              </a:rPr>
              <a:t>Curriculum Maps/ Knowledge Organisers</a:t>
            </a:r>
          </a:p>
          <a:p>
            <a:pPr algn="ctr"/>
            <a:endParaRPr lang="en-GB" sz="3600" u="sng" dirty="0">
              <a:latin typeface="OpenDyslexic" panose="00000900000000000000" pitchFamily="50" charset="0"/>
            </a:endParaRPr>
          </a:p>
          <a:p>
            <a:r>
              <a:rPr lang="en-GB" sz="3200" dirty="0">
                <a:latin typeface="OpenDyslexic" panose="00000900000000000000" pitchFamily="50" charset="0"/>
              </a:rPr>
              <a:t>Each half term, you will be sent home knowledge organisers and a curriculum map.</a:t>
            </a:r>
            <a:r>
              <a:rPr lang="en-GB" sz="3200" u="sng" dirty="0">
                <a:latin typeface="OpenDyslexic" panose="00000900000000000000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5892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5484" y="574797"/>
            <a:ext cx="10341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OpenDyslexic" panose="00000900000000000000" pitchFamily="50" charset="0"/>
              </a:rPr>
              <a:t>Timetable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427F8B-44FB-41AC-8301-6D73E6B59C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1" y="1221128"/>
            <a:ext cx="8801100" cy="5302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037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25" y="813806"/>
            <a:ext cx="10544175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OpenDyslexic" panose="00000500000000000000"/>
              </a:rPr>
              <a:t>P</a:t>
            </a:r>
            <a:r>
              <a:rPr lang="en-GB" sz="3600" u="sng" dirty="0" err="1">
                <a:latin typeface="OpenDyslexic" panose="00000500000000000000"/>
              </a:rPr>
              <a:t>rayer</a:t>
            </a:r>
            <a:r>
              <a:rPr lang="en-GB" sz="3600" u="sng" dirty="0">
                <a:latin typeface="OpenDyslexic" panose="00000500000000000000"/>
              </a:rPr>
              <a:t> and Liturgy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u="sng" dirty="0">
              <a:latin typeface="OpenDyslexic" panose="0000050000000000000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OpenDyslexic" panose="00000500000000000000"/>
              </a:rPr>
              <a:t>4-part worship, individual prayer, meditation, mass in church.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OpenDyslexic" panose="00000500000000000000"/>
              </a:rPr>
              <a:t>Invitations for ‘Stay and Pray’ sessions will be sent out throughout the year.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OpenDyslexic" panose="00000500000000000000"/>
              </a:rPr>
              <a:t>These sessions will last no longer than 10 minutes and will always be at either the beginning or the end of the day.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OpenDyslexic" panose="00000500000000000000"/>
              </a:rPr>
              <a:t>Class mass – all welcome.</a:t>
            </a:r>
            <a:endParaRPr lang="en-GB" sz="3200" dirty="0">
              <a:latin typeface="OpenDyslexic" panose="000005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2169339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5484" y="879597"/>
            <a:ext cx="1034103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OpenDyslexic" panose="00000900000000000000"/>
              </a:rPr>
              <a:t>Behaviour</a:t>
            </a:r>
          </a:p>
          <a:p>
            <a:pPr algn="ctr"/>
            <a:endParaRPr lang="en-US" sz="3600" u="sng" dirty="0">
              <a:latin typeface="OpenDyslexic" panose="0000090000000000000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OpenDyslexic" panose="00000900000000000000"/>
              </a:rPr>
              <a:t>High expectations for behaviour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OpenDyslexic" panose="00000900000000000000"/>
              </a:rPr>
              <a:t>Four behaviour values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OpenDyslexic" panose="00000900000000000000"/>
              </a:rPr>
              <a:t>Traffic light system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OpenDyslexic" panose="00000900000000000000"/>
              </a:rPr>
              <a:t>Communication with parents</a:t>
            </a:r>
          </a:p>
          <a:p>
            <a:endParaRPr lang="en-GB" sz="3600" u="sng" dirty="0">
              <a:latin typeface="OpenDyslexic" panose="000009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765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25" y="813806"/>
            <a:ext cx="987742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OpenDyslexic" panose="00000500000000000000"/>
              </a:rPr>
              <a:t>Uniform</a:t>
            </a:r>
            <a:endParaRPr lang="en-GB" sz="3600" u="sng" dirty="0">
              <a:latin typeface="OpenDyslexic" panose="0000050000000000000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u="sng" dirty="0">
              <a:latin typeface="OpenDyslexic" panose="0000050000000000000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OpenDyslexic" panose="00000500000000000000" pitchFamily="50" charset="0"/>
              </a:rPr>
              <a:t>Please ensure all uniform is clearly labelled with your child’s name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OpenDyslexic" panose="00000500000000000000" pitchFamily="50" charset="0"/>
              </a:rPr>
              <a:t>No earrings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OpenDyslexic" panose="00000500000000000000" pitchFamily="50" charset="0"/>
              </a:rPr>
              <a:t>Long hair to be tied back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OpenDyslexic" panose="00000500000000000000" pitchFamily="50" charset="0"/>
              </a:rPr>
              <a:t>PE kit (no branded items)</a:t>
            </a:r>
          </a:p>
        </p:txBody>
      </p:sp>
    </p:spTree>
    <p:extLst>
      <p:ext uri="{BB962C8B-B14F-4D97-AF65-F5344CB8AC3E}">
        <p14:creationId xmlns:p14="http://schemas.microsoft.com/office/powerpoint/2010/main" val="829246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8967" y="1038085"/>
            <a:ext cx="1005008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latin typeface="OpenDyslexic" panose="00000900000000000000" pitchFamily="50" charset="0"/>
              </a:rPr>
              <a:t>Learning at Home/ Online Learning Tools</a:t>
            </a:r>
          </a:p>
          <a:p>
            <a:pPr algn="ctr"/>
            <a:endParaRPr lang="en-GB" dirty="0">
              <a:latin typeface="OpenDyslexic" panose="000005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OpenDyslexic" panose="00000500000000000000" pitchFamily="50" charset="0"/>
              </a:rPr>
              <a:t>Homework is set once weekly (Friday) and children are rewarded in class for completing 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OpenDyslexic" panose="000005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OpenDyslexic" panose="00000500000000000000" pitchFamily="50" charset="0"/>
              </a:rPr>
              <a:t>C</a:t>
            </a:r>
            <a:r>
              <a:rPr lang="en-GB" dirty="0" err="1">
                <a:latin typeface="OpenDyslexic" panose="00000500000000000000" pitchFamily="50" charset="0"/>
              </a:rPr>
              <a:t>hildren</a:t>
            </a:r>
            <a:r>
              <a:rPr lang="en-GB" dirty="0">
                <a:latin typeface="OpenDyslexic" panose="00000500000000000000" pitchFamily="50" charset="0"/>
              </a:rPr>
              <a:t> have the option to change their reading book on a Friday.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OpenDyslexic" panose="000005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OpenDyslexic" panose="00000500000000000000" pitchFamily="50" charset="0"/>
              </a:rPr>
              <a:t>C</a:t>
            </a:r>
            <a:r>
              <a:rPr lang="en-GB" dirty="0" err="1">
                <a:latin typeface="OpenDyslexic" panose="00000500000000000000" pitchFamily="50" charset="0"/>
              </a:rPr>
              <a:t>hildren</a:t>
            </a:r>
            <a:r>
              <a:rPr lang="en-GB" dirty="0">
                <a:latin typeface="OpenDyslexic" panose="00000500000000000000" pitchFamily="50" charset="0"/>
              </a:rPr>
              <a:t> to read at home as much as possible and please sign reading diary once the book is complete.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OpenDyslexic" panose="000005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OpenDyslexic" panose="00000500000000000000" pitchFamily="50" charset="0"/>
              </a:rPr>
              <a:t>T</a:t>
            </a:r>
            <a:r>
              <a:rPr lang="en-GB" dirty="0">
                <a:latin typeface="OpenDyslexic" panose="00000500000000000000" pitchFamily="50" charset="0"/>
              </a:rPr>
              <a:t>T </a:t>
            </a:r>
            <a:r>
              <a:rPr lang="en-GB" dirty="0" err="1">
                <a:latin typeface="OpenDyslexic" panose="00000500000000000000" pitchFamily="50" charset="0"/>
              </a:rPr>
              <a:t>Rockstars</a:t>
            </a:r>
            <a:r>
              <a:rPr lang="en-GB" dirty="0">
                <a:latin typeface="OpenDyslexic" panose="00000500000000000000" pitchFamily="50" charset="0"/>
              </a:rPr>
              <a:t> and other learning platforms.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207" y="4856520"/>
            <a:ext cx="1808054" cy="14970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349" y="4930411"/>
            <a:ext cx="1980737" cy="14970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5174" y="4732732"/>
            <a:ext cx="2161116" cy="17446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04936" y="4794563"/>
            <a:ext cx="1568017" cy="162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25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0175" y="231695"/>
            <a:ext cx="91154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dirty="0">
              <a:latin typeface="OpenDyslexic" panose="00000900000000000000" pitchFamily="50" charset="0"/>
            </a:endParaRPr>
          </a:p>
          <a:p>
            <a:pPr algn="ctr"/>
            <a:r>
              <a:rPr lang="en-US" sz="3600" u="sng" dirty="0">
                <a:latin typeface="OpenDyslexic" panose="00000900000000000000" pitchFamily="50" charset="0"/>
              </a:rPr>
              <a:t>Reading</a:t>
            </a:r>
            <a:endParaRPr lang="en-GB" sz="3600" u="sng" dirty="0">
              <a:latin typeface="OpenDyslexic" panose="000009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latin typeface="OpenDyslexic" panose="000009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OpenDyslexic" panose="00000900000000000000" pitchFamily="50" charset="0"/>
              </a:rPr>
              <a:t>Home reading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OpenDyslexic" panose="00000900000000000000" pitchFamily="50" charset="0"/>
              </a:rPr>
              <a:t>Reading for pleasure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OpenDyslexic" panose="00000900000000000000" pitchFamily="50" charset="0"/>
              </a:rPr>
              <a:t>Guided reading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OpenDyslexic" panose="00000900000000000000" pitchFamily="50" charset="0"/>
              </a:rPr>
              <a:t>Class novel (Daily)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OpenDyslexic" panose="00000900000000000000" pitchFamily="50" charset="0"/>
              </a:rPr>
              <a:t>L</a:t>
            </a:r>
            <a:r>
              <a:rPr lang="en-GB" sz="2400" dirty="0" err="1">
                <a:latin typeface="OpenDyslexic" panose="00000900000000000000" pitchFamily="50" charset="0"/>
              </a:rPr>
              <a:t>ibrary</a:t>
            </a:r>
            <a:endParaRPr lang="en-GB" sz="2400" dirty="0">
              <a:latin typeface="OpenDyslexic" panose="00000900000000000000" pitchFamily="50" charset="0"/>
            </a:endParaRPr>
          </a:p>
          <a:p>
            <a:endParaRPr lang="en-GB" sz="2400" dirty="0">
              <a:latin typeface="OpenDyslexic" panose="00000900000000000000" pitchFamily="50" charset="0"/>
            </a:endParaRPr>
          </a:p>
          <a:p>
            <a:r>
              <a:rPr lang="en-GB" sz="2400" dirty="0">
                <a:latin typeface="OpenDyslexic" panose="00000900000000000000" pitchFamily="50" charset="0"/>
              </a:rPr>
              <a:t>In Year 3/4 we are developing stamina as a reader and accessing a wide range of authors and texts.</a:t>
            </a:r>
          </a:p>
          <a:p>
            <a:r>
              <a:rPr lang="en-GB" sz="2400" dirty="0">
                <a:latin typeface="OpenDyslexic" panose="00000900000000000000" pitchFamily="50" charset="0"/>
              </a:rPr>
              <a:t>Regular reading helps to develop vocabulary, improve spellings and the ability to read at pace and with understanding.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759" y="1363326"/>
            <a:ext cx="1881910" cy="188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501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/>
        </p:nvSpPr>
        <p:spPr>
          <a:xfrm>
            <a:off x="954574" y="1219200"/>
            <a:ext cx="10959869" cy="3406820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109728" indent="0">
              <a:buNone/>
              <a:defRPr/>
            </a:pPr>
            <a:r>
              <a:rPr lang="en-GB" sz="3200" dirty="0">
                <a:latin typeface="OpenDyslexic" panose="00000900000000000000" pitchFamily="50" charset="0"/>
              </a:rPr>
              <a:t>We focus on a different spelling rule each week.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403170" y="474066"/>
            <a:ext cx="72194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u="sng" dirty="0">
                <a:latin typeface="OpenDyslexic" panose="00000900000000000000" pitchFamily="50" charset="0"/>
              </a:rPr>
              <a:t>Spelling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782" y="4044222"/>
            <a:ext cx="8118669" cy="21381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12AA4D-6A57-C1FF-55C5-DF733E2058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782" y="1934025"/>
            <a:ext cx="9006351" cy="197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960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/>
        </p:nvSpPr>
        <p:spPr>
          <a:xfrm>
            <a:off x="2240062" y="1793165"/>
            <a:ext cx="7920880" cy="39604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109728" indent="0">
              <a:buNone/>
              <a:defRPr/>
            </a:pPr>
            <a:endParaRPr lang="en-GB" sz="2200" dirty="0">
              <a:latin typeface="Ink Free" panose="03080402000500000000" pitchFamily="66" charset="0"/>
            </a:endParaRP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877140" y="6277813"/>
            <a:ext cx="74293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https://www.st-teresas-penwortham.lancs.sch.uk/mathematics/</a:t>
            </a:r>
          </a:p>
        </p:txBody>
      </p:sp>
      <p:sp>
        <p:nvSpPr>
          <p:cNvPr id="5" name="Rectangle 4"/>
          <p:cNvSpPr/>
          <p:nvPr/>
        </p:nvSpPr>
        <p:spPr>
          <a:xfrm>
            <a:off x="4124473" y="964058"/>
            <a:ext cx="40500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u="sng" dirty="0">
                <a:latin typeface="OpenDyslexic" panose="00000500000000000000" pitchFamily="50" charset="0"/>
              </a:rPr>
              <a:t>Maths – White Rose </a:t>
            </a:r>
          </a:p>
        </p:txBody>
      </p:sp>
      <p:sp>
        <p:nvSpPr>
          <p:cNvPr id="6" name="Rectangle 5"/>
          <p:cNvSpPr/>
          <p:nvPr/>
        </p:nvSpPr>
        <p:spPr>
          <a:xfrm>
            <a:off x="1659773" y="1734372"/>
            <a:ext cx="938784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OpenDyslexic" panose="00000500000000000000" pitchFamily="50" charset="0"/>
              </a:rPr>
              <a:t>We follow the White Rose scheme of Maths throughout school.  </a:t>
            </a:r>
          </a:p>
          <a:p>
            <a:endParaRPr lang="en-GB" sz="2800" dirty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OpenDyslexic" panose="00000500000000000000" pitchFamily="50" charset="0"/>
              </a:rPr>
              <a:t>In Year 3 &amp; 4, we will be supplementing our lessons with extra resources from </a:t>
            </a:r>
            <a:r>
              <a:rPr lang="en-GB" sz="2800" dirty="0" err="1">
                <a:latin typeface="OpenDyslexic" panose="00000500000000000000" pitchFamily="50" charset="0"/>
              </a:rPr>
              <a:t>Testbase</a:t>
            </a:r>
            <a:r>
              <a:rPr lang="en-GB" sz="2800" dirty="0">
                <a:latin typeface="OpenDyslexic" panose="00000500000000000000" pitchFamily="50" charset="0"/>
              </a:rPr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OpenDyslexic" panose="00000500000000000000" pitchFamily="50" charset="0"/>
              </a:rPr>
              <a:t>The children have the White Rose work books in school and use jotters alongside these for any working out or extra calculations.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3253" y="4990329"/>
            <a:ext cx="1428722" cy="142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929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13163" y="1177419"/>
            <a:ext cx="952638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OpenDyslexic" panose="00000500000000000000" pitchFamily="50" charset="0"/>
              </a:rPr>
              <a:t>White Rose have also produced Practice Journals which are fully aligned to the curriculum we follow in school.  These may be useful as an additional resource to use at home – these are not compulsory but are great for extra consolidation.  They can be purchased from Amazon.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9978" y="2808635"/>
            <a:ext cx="1946332" cy="2778929"/>
          </a:xfrm>
          <a:prstGeom prst="rect">
            <a:avLst/>
          </a:prstGeom>
        </p:spPr>
      </p:pic>
      <p:pic>
        <p:nvPicPr>
          <p:cNvPr id="5" name="Picture 2" descr="https://m.media-amazon.com/images/I/51LLRMcT4cL._AC_SR250,250_QL65_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0" r="14218" b="5455"/>
          <a:stretch/>
        </p:blipFill>
        <p:spPr bwMode="auto">
          <a:xfrm>
            <a:off x="3308466" y="2808635"/>
            <a:ext cx="2072640" cy="276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523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61138" y="898590"/>
            <a:ext cx="9049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latin typeface="OpenDyslexic" panose="00000900000000000000" pitchFamily="50" charset="0"/>
              </a:rPr>
              <a:t>Communication - Seesaw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313" y="1652642"/>
            <a:ext cx="7577569" cy="26528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60567" y="4474748"/>
            <a:ext cx="79469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" panose="00000900000000000000" pitchFamily="50" charset="0"/>
              </a:rPr>
              <a:t>Any </a:t>
            </a:r>
            <a:r>
              <a:rPr lang="en-GB" sz="3200" b="1" u="sng" dirty="0">
                <a:latin typeface="OpenDyslexic" panose="00000900000000000000" pitchFamily="50" charset="0"/>
              </a:rPr>
              <a:t>urgent messages</a:t>
            </a:r>
            <a:r>
              <a:rPr lang="en-GB" sz="3200" dirty="0">
                <a:latin typeface="OpenDyslexic" panose="00000900000000000000" pitchFamily="50" charset="0"/>
              </a:rPr>
              <a:t>, please go through the school office. </a:t>
            </a:r>
          </a:p>
        </p:txBody>
      </p:sp>
    </p:spTree>
    <p:extLst>
      <p:ext uri="{BB962C8B-B14F-4D97-AF65-F5344CB8AC3E}">
        <p14:creationId xmlns:p14="http://schemas.microsoft.com/office/powerpoint/2010/main" val="17610320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27909" y="1107451"/>
            <a:ext cx="893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latin typeface="OpenDyslexic" panose="00000500000000000000" pitchFamily="50" charset="0"/>
              </a:rPr>
              <a:t>Times Tables Check - June 2026</a:t>
            </a:r>
          </a:p>
        </p:txBody>
      </p:sp>
      <p:sp>
        <p:nvSpPr>
          <p:cNvPr id="3" name="Rectangle 2"/>
          <p:cNvSpPr/>
          <p:nvPr/>
        </p:nvSpPr>
        <p:spPr>
          <a:xfrm>
            <a:off x="1647825" y="1753782"/>
            <a:ext cx="88963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OpenDyslexic" panose="00000500000000000000" pitchFamily="50" charset="0"/>
              </a:rPr>
              <a:t>The Multiplication Times Tables Check is an online test where the pupils are asked 25 questions on times tables 2 to 12. </a:t>
            </a:r>
          </a:p>
          <a:p>
            <a:endParaRPr lang="en-US" sz="2000" dirty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OpenDyslexic" panose="00000500000000000000" pitchFamily="50" charset="0"/>
              </a:rPr>
              <a:t>For every question, the children have 6 seconds to answer, and in between the questions, there is a 3-second rest. </a:t>
            </a:r>
          </a:p>
          <a:p>
            <a:endParaRPr lang="en-US" sz="2000" dirty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OpenDyslexic" panose="00000500000000000000" pitchFamily="50" charset="0"/>
              </a:rPr>
              <a:t>Questions about the 6, 7, 8, 9, and 12 times table come up more often. </a:t>
            </a:r>
          </a:p>
          <a:p>
            <a:endParaRPr lang="en-US" sz="2000" dirty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OpenDyslexic" panose="00000500000000000000" pitchFamily="50" charset="0"/>
              </a:rPr>
              <a:t>The questions are generated randomly based on the rules of the MTC.</a:t>
            </a:r>
            <a:endParaRPr lang="en-GB" sz="2000" dirty="0">
              <a:latin typeface="OpenDyslexic" panose="00000500000000000000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23361" y="6013076"/>
            <a:ext cx="78465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OpenDyslexic" panose="00000500000000000000" pitchFamily="50" charset="0"/>
              </a:rPr>
              <a:t>https://www.timestables.co.uk/multiplication-tables-check/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2657" y="764158"/>
            <a:ext cx="1208249" cy="954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6270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862" y="3811273"/>
            <a:ext cx="1757098" cy="18537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56518" y="1680569"/>
            <a:ext cx="88835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OpenDyslexic" panose="00000900000000000000" pitchFamily="50" charset="0"/>
              </a:rPr>
              <a:t>Swimming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OpenDyslexic" panose="00000900000000000000" pitchFamily="50" charset="0"/>
              </a:rPr>
              <a:t>Holy Communion (Year 4)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OpenDyslexic" panose="00000900000000000000" pitchFamily="50" charset="0"/>
              </a:rPr>
              <a:t>Parents Evening End of Jan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OpenDyslexic" panose="00000900000000000000" pitchFamily="50" charset="0"/>
              </a:rPr>
              <a:t>Christmas Carol Service - date TBC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OpenDyslexic" panose="00000900000000000000" pitchFamily="50" charset="0"/>
              </a:rPr>
              <a:t>School trips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3730" y="3961307"/>
            <a:ext cx="3004840" cy="12658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2584" y="3619561"/>
            <a:ext cx="1791193" cy="22371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A48BC6-BA5F-4D07-89F0-65D3D00A6477}"/>
              </a:ext>
            </a:extLst>
          </p:cNvPr>
          <p:cNvSpPr txBox="1"/>
          <p:nvPr/>
        </p:nvSpPr>
        <p:spPr>
          <a:xfrm>
            <a:off x="2156518" y="1034238"/>
            <a:ext cx="7655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>
                <a:latin typeface="OpenDyslexic" panose="00000500000000000000" pitchFamily="50" charset="0"/>
              </a:rPr>
              <a:t>Things to Look Forward To…</a:t>
            </a:r>
            <a:endParaRPr lang="en-GB" sz="3600" u="sng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1104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1836119" y="4081942"/>
            <a:ext cx="8228677" cy="3561904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ctr"/>
            <a:r>
              <a:rPr lang="en-GB" altLang="en-US" sz="4000" dirty="0">
                <a:solidFill>
                  <a:schemeClr val="tx1"/>
                </a:solidFill>
                <a:latin typeface="OpenDyslexic" panose="00000500000000000000" pitchFamily="50" charset="0"/>
              </a:rPr>
              <a:t>We would like to thank you for your continued support!</a:t>
            </a:r>
          </a:p>
          <a:p>
            <a:pPr marL="457200" lvl="1" indent="0">
              <a:buNone/>
            </a:pPr>
            <a:endParaRPr lang="en-GB" altLang="en-US" sz="4000" dirty="0">
              <a:solidFill>
                <a:schemeClr val="tx1"/>
              </a:solidFill>
              <a:latin typeface="OpenDyslexic" panose="00000500000000000000" pitchFamily="50" charset="0"/>
            </a:endParaRPr>
          </a:p>
          <a:p>
            <a:pPr lvl="2">
              <a:buFont typeface="Wingdings 2" pitchFamily="18" charset="2"/>
              <a:buNone/>
            </a:pPr>
            <a:endParaRPr lang="en-GB" altLang="en-US" sz="40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263" y="2404471"/>
            <a:ext cx="1322387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602241" y="1281177"/>
            <a:ext cx="86964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OpenDyslexic" panose="00000500000000000000" pitchFamily="50" charset="0"/>
              </a:rPr>
              <a:t>Always Working together</a:t>
            </a:r>
            <a:endParaRPr lang="en-GB" sz="40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170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8E7DC721B36743AB21FD9C5D8EF614" ma:contentTypeVersion="16" ma:contentTypeDescription="Create a new document." ma:contentTypeScope="" ma:versionID="abb537a89c856d0fc3e66df71b86cbf2">
  <xsd:schema xmlns:xsd="http://www.w3.org/2001/XMLSchema" xmlns:xs="http://www.w3.org/2001/XMLSchema" xmlns:p="http://schemas.microsoft.com/office/2006/metadata/properties" xmlns:ns3="3e185b60-7053-4e0f-9f20-73fd4526c88e" xmlns:ns4="a4c2518d-c122-4190-877c-a752a3ab4b94" targetNamespace="http://schemas.microsoft.com/office/2006/metadata/properties" ma:root="true" ma:fieldsID="e7178caf41485047532f6c72b0569a85" ns3:_="" ns4:_="">
    <xsd:import namespace="3e185b60-7053-4e0f-9f20-73fd4526c88e"/>
    <xsd:import namespace="a4c2518d-c122-4190-877c-a752a3ab4b9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185b60-7053-4e0f-9f20-73fd4526c8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c2518d-c122-4190-877c-a752a3ab4b94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185b60-7053-4e0f-9f20-73fd4526c88e" xsi:nil="true"/>
  </documentManagement>
</p:properties>
</file>

<file path=customXml/itemProps1.xml><?xml version="1.0" encoding="utf-8"?>
<ds:datastoreItem xmlns:ds="http://schemas.openxmlformats.org/officeDocument/2006/customXml" ds:itemID="{4308AB70-0B0A-4A99-967D-18EA74FAA2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B741090-B702-45E8-9AD0-6302315A80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185b60-7053-4e0f-9f20-73fd4526c88e"/>
    <ds:schemaRef ds:uri="a4c2518d-c122-4190-877c-a752a3ab4b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992AF8-0B08-46F4-8600-88F788293E11}">
  <ds:schemaRefs>
    <ds:schemaRef ds:uri="http://www.w3.org/XML/1998/namespace"/>
    <ds:schemaRef ds:uri="http://purl.org/dc/elements/1.1/"/>
    <ds:schemaRef ds:uri="http://schemas.microsoft.com/office/2006/documentManagement/types"/>
    <ds:schemaRef ds:uri="3e185b60-7053-4e0f-9f20-73fd4526c88e"/>
    <ds:schemaRef ds:uri="http://purl.org/dc/dcmitype/"/>
    <ds:schemaRef ds:uri="http://purl.org/dc/terms/"/>
    <ds:schemaRef ds:uri="http://schemas.openxmlformats.org/package/2006/metadata/core-properties"/>
    <ds:schemaRef ds:uri="a4c2518d-c122-4190-877c-a752a3ab4b94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4849</TotalTime>
  <Words>533</Words>
  <Application>Microsoft Office PowerPoint</Application>
  <PresentationFormat>Widescreen</PresentationFormat>
  <Paragraphs>79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Ink Free</vt:lpstr>
      <vt:lpstr>OpenDyslexic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Cardinal Newman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G Jackson</cp:lastModifiedBy>
  <cp:revision>84</cp:revision>
  <dcterms:created xsi:type="dcterms:W3CDTF">2022-09-15T21:06:35Z</dcterms:created>
  <dcterms:modified xsi:type="dcterms:W3CDTF">2025-09-11T15:45:27Z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0x010100908E7DC721B36743AB21FD9C5D8EF614</vt:lpwstr>
  </property>
</Properties>
</file>