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5"/>
  </p:notesMasterIdLst>
  <p:handoutMasterIdLst>
    <p:handoutMasterId r:id="rId16"/>
  </p:handoutMasterIdLst>
  <p:sldIdLst>
    <p:sldId id="259" r:id="rId5"/>
    <p:sldId id="262" r:id="rId6"/>
    <p:sldId id="275" r:id="rId7"/>
    <p:sldId id="272" r:id="rId8"/>
    <p:sldId id="271" r:id="rId9"/>
    <p:sldId id="261" r:id="rId10"/>
    <p:sldId id="274" r:id="rId11"/>
    <p:sldId id="264" r:id="rId12"/>
    <p:sldId id="265" r:id="rId13"/>
    <p:sldId id="266" r:id="rId14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7571D"/>
    <a:srgbClr val="CC00CC"/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966"/>
    <p:restoredTop sz="94727"/>
  </p:normalViewPr>
  <p:slideViewPr>
    <p:cSldViewPr snapToGrid="0" snapToObjects="1">
      <p:cViewPr varScale="1">
        <p:scale>
          <a:sx n="107" d="100"/>
          <a:sy n="107" d="100"/>
        </p:scale>
        <p:origin x="1224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4CD55AFF-A081-4493-B176-CB09E34CEE01}"/>
    <pc:docChg chg="custSel modSld">
      <pc:chgData name="James Clegg" userId="c6df1435-7a36-4b38-be4d-16e68e91152f" providerId="ADAL" clId="{4CD55AFF-A081-4493-B176-CB09E34CEE01}" dt="2021-03-19T19:46:37.152" v="9"/>
      <pc:docMkLst>
        <pc:docMk/>
      </pc:docMkLst>
      <pc:sldChg chg="modTransition">
        <pc:chgData name="James Clegg" userId="c6df1435-7a36-4b38-be4d-16e68e91152f" providerId="ADAL" clId="{4CD55AFF-A081-4493-B176-CB09E34CEE01}" dt="2021-03-19T19:46:37.152" v="9"/>
        <pc:sldMkLst>
          <pc:docMk/>
          <pc:sldMk cId="3299310921" sldId="259"/>
        </pc:sldMkLst>
      </pc:sldChg>
      <pc:sldChg chg="delSp modTransition delAnim">
        <pc:chgData name="James Clegg" userId="c6df1435-7a36-4b38-be4d-16e68e91152f" providerId="ADAL" clId="{4CD55AFF-A081-4493-B176-CB09E34CEE01}" dt="2021-03-19T19:46:37.152" v="9"/>
        <pc:sldMkLst>
          <pc:docMk/>
          <pc:sldMk cId="407106951" sldId="261"/>
        </pc:sldMkLst>
        <pc:picChg chg="del">
          <ac:chgData name="James Clegg" userId="c6df1435-7a36-4b38-be4d-16e68e91152f" providerId="ADAL" clId="{4CD55AFF-A081-4493-B176-CB09E34CEE01}" dt="2021-03-19T19:46:23.226" v="4" actId="478"/>
          <ac:picMkLst>
            <pc:docMk/>
            <pc:sldMk cId="407106951" sldId="261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CD55AFF-A081-4493-B176-CB09E34CEE01}" dt="2021-03-19T19:46:37.152" v="9"/>
        <pc:sldMkLst>
          <pc:docMk/>
          <pc:sldMk cId="2964565634" sldId="262"/>
        </pc:sldMkLst>
        <pc:picChg chg="del">
          <ac:chgData name="James Clegg" userId="c6df1435-7a36-4b38-be4d-16e68e91152f" providerId="ADAL" clId="{4CD55AFF-A081-4493-B176-CB09E34CEE01}" dt="2021-03-19T19:46:10.462" v="0" actId="478"/>
          <ac:picMkLst>
            <pc:docMk/>
            <pc:sldMk cId="2964565634" sldId="262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CD55AFF-A081-4493-B176-CB09E34CEE01}" dt="2021-03-19T19:46:37.152" v="9"/>
        <pc:sldMkLst>
          <pc:docMk/>
          <pc:sldMk cId="4236456341" sldId="264"/>
        </pc:sldMkLst>
        <pc:picChg chg="del">
          <ac:chgData name="James Clegg" userId="c6df1435-7a36-4b38-be4d-16e68e91152f" providerId="ADAL" clId="{4CD55AFF-A081-4493-B176-CB09E34CEE01}" dt="2021-03-19T19:46:27.756" v="6" actId="478"/>
          <ac:picMkLst>
            <pc:docMk/>
            <pc:sldMk cId="4236456341" sldId="264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CD55AFF-A081-4493-B176-CB09E34CEE01}" dt="2021-03-19T19:46:37.152" v="9"/>
        <pc:sldMkLst>
          <pc:docMk/>
          <pc:sldMk cId="1607008865" sldId="265"/>
        </pc:sldMkLst>
        <pc:picChg chg="del">
          <ac:chgData name="James Clegg" userId="c6df1435-7a36-4b38-be4d-16e68e91152f" providerId="ADAL" clId="{4CD55AFF-A081-4493-B176-CB09E34CEE01}" dt="2021-03-19T19:46:29.923" v="7" actId="478"/>
          <ac:picMkLst>
            <pc:docMk/>
            <pc:sldMk cId="1607008865" sldId="265"/>
            <ac:picMk id="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CD55AFF-A081-4493-B176-CB09E34CEE01}" dt="2021-03-19T19:46:37.152" v="9"/>
        <pc:sldMkLst>
          <pc:docMk/>
          <pc:sldMk cId="2492874483" sldId="266"/>
        </pc:sldMkLst>
        <pc:picChg chg="del">
          <ac:chgData name="James Clegg" userId="c6df1435-7a36-4b38-be4d-16e68e91152f" providerId="ADAL" clId="{4CD55AFF-A081-4493-B176-CB09E34CEE01}" dt="2021-03-19T19:46:32.247" v="8" actId="478"/>
          <ac:picMkLst>
            <pc:docMk/>
            <pc:sldMk cId="2492874483" sldId="266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CD55AFF-A081-4493-B176-CB09E34CEE01}" dt="2021-03-19T19:46:37.152" v="9"/>
        <pc:sldMkLst>
          <pc:docMk/>
          <pc:sldMk cId="326163296" sldId="271"/>
        </pc:sldMkLst>
        <pc:picChg chg="del">
          <ac:chgData name="James Clegg" userId="c6df1435-7a36-4b38-be4d-16e68e91152f" providerId="ADAL" clId="{4CD55AFF-A081-4493-B176-CB09E34CEE01}" dt="2021-03-19T19:46:20.862" v="3" actId="478"/>
          <ac:picMkLst>
            <pc:docMk/>
            <pc:sldMk cId="326163296" sldId="271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CD55AFF-A081-4493-B176-CB09E34CEE01}" dt="2021-03-19T19:46:37.152" v="9"/>
        <pc:sldMkLst>
          <pc:docMk/>
          <pc:sldMk cId="1849773155" sldId="272"/>
        </pc:sldMkLst>
        <pc:picChg chg="del">
          <ac:chgData name="James Clegg" userId="c6df1435-7a36-4b38-be4d-16e68e91152f" providerId="ADAL" clId="{4CD55AFF-A081-4493-B176-CB09E34CEE01}" dt="2021-03-19T19:46:17.815" v="2" actId="478"/>
          <ac:picMkLst>
            <pc:docMk/>
            <pc:sldMk cId="1849773155" sldId="272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CD55AFF-A081-4493-B176-CB09E34CEE01}" dt="2021-03-19T19:46:37.152" v="9"/>
        <pc:sldMkLst>
          <pc:docMk/>
          <pc:sldMk cId="1809005750" sldId="274"/>
        </pc:sldMkLst>
        <pc:picChg chg="del">
          <ac:chgData name="James Clegg" userId="c6df1435-7a36-4b38-be4d-16e68e91152f" providerId="ADAL" clId="{4CD55AFF-A081-4493-B176-CB09E34CEE01}" dt="2021-03-19T19:46:25.468" v="5" actId="478"/>
          <ac:picMkLst>
            <pc:docMk/>
            <pc:sldMk cId="1809005750" sldId="274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CD55AFF-A081-4493-B176-CB09E34CEE01}" dt="2021-03-19T19:46:37.152" v="9"/>
        <pc:sldMkLst>
          <pc:docMk/>
          <pc:sldMk cId="2330761983" sldId="275"/>
        </pc:sldMkLst>
        <pc:picChg chg="del">
          <ac:chgData name="James Clegg" userId="c6df1435-7a36-4b38-be4d-16e68e91152f" providerId="ADAL" clId="{4CD55AFF-A081-4493-B176-CB09E34CEE01}" dt="2021-03-19T19:46:14.559" v="1" actId="478"/>
          <ac:picMkLst>
            <pc:docMk/>
            <pc:sldMk cId="2330761983" sldId="275"/>
            <ac:picMk id="5" creationId="{00000000-0000-0000-0000-00000000000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3/19/2021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3/19/2021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9553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6808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6156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6872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979F2A6-11CC-4D40-9892-FCE833E3A54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999071" y="-105251"/>
            <a:ext cx="5633192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23.png"/><Relationship Id="rId5" Type="http://schemas.openxmlformats.org/officeDocument/2006/relationships/image" Target="../media/image6.png"/><Relationship Id="rId4" Type="http://schemas.microsoft.com/office/2007/relationships/hdphoto" Target="../media/hdphoto4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15.png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5.png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1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png"/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5" Type="http://schemas.openxmlformats.org/officeDocument/2006/relationships/image" Target="../media/image19.png"/><Relationship Id="rId4" Type="http://schemas.openxmlformats.org/officeDocument/2006/relationships/image" Target="../media/image16.png"/><Relationship Id="rId9" Type="http://schemas.openxmlformats.org/officeDocument/2006/relationships/image" Target="../media/image17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0.png"/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5" Type="http://schemas.openxmlformats.org/officeDocument/2006/relationships/image" Target="../media/image19.png"/><Relationship Id="rId4" Type="http://schemas.openxmlformats.org/officeDocument/2006/relationships/image" Target="../media/image16.png"/><Relationship Id="rId9" Type="http://schemas.openxmlformats.org/officeDocument/2006/relationships/image" Target="../media/image19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microsoft.com/office/2007/relationships/hdphoto" Target="../media/hdphoto3.wdp"/><Relationship Id="rId5" Type="http://schemas.openxmlformats.org/officeDocument/2006/relationships/image" Target="../media/image21.png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23.png"/><Relationship Id="rId5" Type="http://schemas.openxmlformats.org/officeDocument/2006/relationships/image" Target="../media/image6.png"/><Relationship Id="rId4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2B44652-3292-48FA-B09C-5BFB7A8B4F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81781" y="3521683"/>
            <a:ext cx="2042371" cy="192766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1DC06DD-9144-496F-8BE2-A9458BCF40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990" y="1374804"/>
            <a:ext cx="1422362" cy="101717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8CD55D5-4166-4B25-967E-8DE5A886A28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6653425" y="4263219"/>
            <a:ext cx="1256711" cy="118613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C31E732-B122-4E24-A5D7-4C89E080B1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221486" y="-109198"/>
            <a:ext cx="2566741" cy="256043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B75FF8A-A716-4393-A66B-913CFFF7B9A7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flipH="1">
            <a:off x="1337392" y="1790153"/>
            <a:ext cx="1422362" cy="101717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3EA0E2F-4F7E-4769-88F7-FE097C813AA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12855" y="496840"/>
            <a:ext cx="1526812" cy="111508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32E98A7-FC0E-46C0-9787-11AF7A8C9DB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47788" y="1352483"/>
            <a:ext cx="1526812" cy="111508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E3E8911-9C73-4F9B-9BF4-28980A38342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75387" y="833594"/>
            <a:ext cx="1420957" cy="103777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0B5391-371A-4BDE-8656-3A5BB8C6578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14711" y="3222676"/>
            <a:ext cx="1909769" cy="213330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C222CC53-3F21-40FC-997E-4BC5C55AB98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43848" y="1826625"/>
            <a:ext cx="4615072" cy="2523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3109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86845" y="576304"/>
            <a:ext cx="61714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What is the mass?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67" b="89701" l="4965" r="93617">
                        <a14:backgroundMark x1="36407" y1="19934" x2="36407" y2="19934"/>
                        <a14:backgroundMark x1="28369" y1="3987" x2="28369" y2="39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47" y="1103810"/>
            <a:ext cx="4671349" cy="332405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636121" y="3961098"/>
            <a:ext cx="61714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If 1        has a mass of 3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67" b="89701" l="4965" r="93617">
                        <a14:backgroundMark x1="36407" y1="19934" x2="36407" y2="19934"/>
                        <a14:backgroundMark x1="28369" y1="3987" x2="28369" y2="39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496" y="1074876"/>
            <a:ext cx="4671349" cy="33240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98" y="1742589"/>
            <a:ext cx="1431123" cy="1045201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412094" y="4810341"/>
            <a:ext cx="61714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Then 2        have a mass of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615236" y="1855240"/>
            <a:ext cx="9476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Comic Sans MS" panose="030F0702030302020204" pitchFamily="66" charset="0"/>
              </a:rPr>
              <a:t>?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4776" y="1728122"/>
            <a:ext cx="1431123" cy="1045201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8570" y="1141299"/>
            <a:ext cx="1431123" cy="1045201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8276" y="1749612"/>
            <a:ext cx="1431123" cy="1045201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6933346" y="4810341"/>
            <a:ext cx="6610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6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935535" y="4736968"/>
            <a:ext cx="6610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Comic Sans MS" panose="030F0702030302020204" pitchFamily="66" charset="0"/>
              </a:rPr>
              <a:t>?</a:t>
            </a: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4749" y="1191054"/>
            <a:ext cx="1431123" cy="1045201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6590" y="1200406"/>
            <a:ext cx="1431123" cy="1045201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1605" y="1464627"/>
            <a:ext cx="1330693" cy="1416382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2878" y="1436002"/>
            <a:ext cx="1330693" cy="1416382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078" y="1436002"/>
            <a:ext cx="1330693" cy="1416382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845" y="3648067"/>
            <a:ext cx="1048074" cy="1115564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7745" y="3840492"/>
            <a:ext cx="1060147" cy="774265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8480" y="4443087"/>
            <a:ext cx="1048074" cy="1115564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7849" y="4741507"/>
            <a:ext cx="1060147" cy="774265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976" y="1770192"/>
            <a:ext cx="1431123" cy="1045201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711" y="1762946"/>
            <a:ext cx="1431123" cy="1045201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846" y="1265215"/>
            <a:ext cx="1431123" cy="10452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92874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6" grpId="0"/>
      <p:bldP spid="29" grpId="0"/>
      <p:bldP spid="2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9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" y="4669973"/>
            <a:ext cx="1062038" cy="134778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973394" y="1062159"/>
            <a:ext cx="80401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He has </a:t>
            </a:r>
            <a:r>
              <a:rPr lang="en-GB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one more </a:t>
            </a:r>
            <a:r>
              <a:rPr lang="en-GB" sz="3200" dirty="0">
                <a:latin typeface="Comic Sans MS" panose="030F0702030302020204" pitchFamily="66" charset="0"/>
              </a:rPr>
              <a:t>chick than he has eggs.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254923" y="430512"/>
            <a:ext cx="7758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Farmer Rose has many animals.</a:t>
            </a: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62850" y="2176412"/>
            <a:ext cx="1375243" cy="1695927"/>
          </a:xfrm>
          <a:prstGeom prst="rect">
            <a:avLst/>
          </a:prstGeom>
        </p:spPr>
      </p:pic>
      <p:sp>
        <p:nvSpPr>
          <p:cNvPr id="34" name="Rounded Rectangular Callout 33"/>
          <p:cNvSpPr/>
          <p:nvPr/>
        </p:nvSpPr>
        <p:spPr>
          <a:xfrm>
            <a:off x="2330782" y="1628252"/>
            <a:ext cx="2741042" cy="888383"/>
          </a:xfrm>
          <a:prstGeom prst="wedgeRoundRectCallout">
            <a:avLst>
              <a:gd name="adj1" fmla="val -57646"/>
              <a:gd name="adj2" fmla="val 70019"/>
              <a:gd name="adj3" fmla="val 16667"/>
            </a:avLst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TextBox 34"/>
          <p:cNvSpPr txBox="1"/>
          <p:nvPr/>
        </p:nvSpPr>
        <p:spPr>
          <a:xfrm>
            <a:off x="2330782" y="1645157"/>
            <a:ext cx="27371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I counted 19 eggs!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307496" y="4465368"/>
            <a:ext cx="828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20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4CEC5D51-F0F5-4578-9642-2A90D957B2F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719363">
            <a:off x="-259522" y="4851248"/>
            <a:ext cx="1526099" cy="1741042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355" y="5722316"/>
            <a:ext cx="1200666" cy="876891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071" y="6263944"/>
            <a:ext cx="990199" cy="723179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8117" y="2550638"/>
            <a:ext cx="1131786" cy="1291192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014" y="2550638"/>
            <a:ext cx="1131786" cy="1291192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7911" y="2550638"/>
            <a:ext cx="1131786" cy="1291192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2808" y="2550638"/>
            <a:ext cx="1131786" cy="1291192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7705" y="2550638"/>
            <a:ext cx="1131786" cy="1291192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2602" y="2550638"/>
            <a:ext cx="1131786" cy="1291192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7499" y="2550638"/>
            <a:ext cx="1131786" cy="1291192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396" y="2550638"/>
            <a:ext cx="1131786" cy="1291192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7293" y="2550638"/>
            <a:ext cx="1131786" cy="1291192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8605" y="2550638"/>
            <a:ext cx="1131786" cy="1291192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6704" y="3347344"/>
            <a:ext cx="1131786" cy="1291192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8414" y="3366739"/>
            <a:ext cx="1131786" cy="1291192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3148" y="3366739"/>
            <a:ext cx="1131786" cy="1291192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8045" y="3366739"/>
            <a:ext cx="1131786" cy="1291192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942" y="3366739"/>
            <a:ext cx="1131786" cy="1291192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839" y="3366739"/>
            <a:ext cx="1131786" cy="1291192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2736" y="3366739"/>
            <a:ext cx="1131786" cy="1291192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7633" y="3366739"/>
            <a:ext cx="1131786" cy="1291192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530" y="3366739"/>
            <a:ext cx="1131786" cy="1291192"/>
          </a:xfrm>
          <a:prstGeom prst="rect">
            <a:avLst/>
          </a:prstGeom>
        </p:spPr>
      </p:pic>
      <p:sp>
        <p:nvSpPr>
          <p:cNvPr id="67" name="Rounded Rectangle 66"/>
          <p:cNvSpPr/>
          <p:nvPr/>
        </p:nvSpPr>
        <p:spPr>
          <a:xfrm>
            <a:off x="2120527" y="2743201"/>
            <a:ext cx="5902594" cy="877794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8" name="Picture 6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6406" y="6080576"/>
            <a:ext cx="1200666" cy="876891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9970" y="5560451"/>
            <a:ext cx="1200666" cy="876891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4434" y="6082845"/>
            <a:ext cx="1200666" cy="876891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1824" y="5840170"/>
            <a:ext cx="1200666" cy="876891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8363" y="6249371"/>
            <a:ext cx="990199" cy="723179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1041" y="6104923"/>
            <a:ext cx="990199" cy="723179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4832" y="5905171"/>
            <a:ext cx="990199" cy="723179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193" y="6137131"/>
            <a:ext cx="990199" cy="723179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9358" y="5952336"/>
            <a:ext cx="990199" cy="723179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4050" y="5560451"/>
            <a:ext cx="990199" cy="723179"/>
          </a:xfrm>
          <a:prstGeom prst="rect">
            <a:avLst/>
          </a:prstGeom>
        </p:spPr>
      </p:pic>
      <p:pic>
        <p:nvPicPr>
          <p:cNvPr id="80" name="Picture 7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14" y="6233919"/>
            <a:ext cx="990199" cy="723179"/>
          </a:xfrm>
          <a:prstGeom prst="rect">
            <a:avLst/>
          </a:prstGeom>
        </p:spPr>
      </p:pic>
      <p:pic>
        <p:nvPicPr>
          <p:cNvPr id="82" name="Picture 8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1274" y="5621829"/>
            <a:ext cx="1200666" cy="876891"/>
          </a:xfrm>
          <a:prstGeom prst="rect">
            <a:avLst/>
          </a:prstGeom>
        </p:spPr>
      </p:pic>
      <p:pic>
        <p:nvPicPr>
          <p:cNvPr id="83" name="Picture 8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5271" y="5875479"/>
            <a:ext cx="1200666" cy="876891"/>
          </a:xfrm>
          <a:prstGeom prst="rect">
            <a:avLst/>
          </a:prstGeom>
        </p:spPr>
      </p:pic>
      <p:pic>
        <p:nvPicPr>
          <p:cNvPr id="84" name="Picture 8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395" y="5669087"/>
            <a:ext cx="990199" cy="723179"/>
          </a:xfrm>
          <a:prstGeom prst="rect">
            <a:avLst/>
          </a:prstGeom>
        </p:spPr>
      </p:pic>
      <p:pic>
        <p:nvPicPr>
          <p:cNvPr id="85" name="Picture 8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8911" y="5615007"/>
            <a:ext cx="990199" cy="723179"/>
          </a:xfrm>
          <a:prstGeom prst="rect">
            <a:avLst/>
          </a:prstGeom>
        </p:spPr>
      </p:pic>
      <p:pic>
        <p:nvPicPr>
          <p:cNvPr id="86" name="Picture 8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3620" y="5901166"/>
            <a:ext cx="990199" cy="723179"/>
          </a:xfrm>
          <a:prstGeom prst="rect">
            <a:avLst/>
          </a:prstGeom>
        </p:spPr>
      </p:pic>
      <p:pic>
        <p:nvPicPr>
          <p:cNvPr id="89" name="Picture 8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0506" y="6146871"/>
            <a:ext cx="1200666" cy="876891"/>
          </a:xfrm>
          <a:prstGeom prst="rect">
            <a:avLst/>
          </a:prstGeom>
        </p:spPr>
      </p:pic>
      <p:pic>
        <p:nvPicPr>
          <p:cNvPr id="91" name="Picture 9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1009" y="6219045"/>
            <a:ext cx="990199" cy="723179"/>
          </a:xfrm>
          <a:prstGeom prst="rect">
            <a:avLst/>
          </a:prstGeom>
        </p:spPr>
      </p:pic>
      <p:sp>
        <p:nvSpPr>
          <p:cNvPr id="96" name="TextBox 95"/>
          <p:cNvSpPr txBox="1"/>
          <p:nvPr/>
        </p:nvSpPr>
        <p:spPr>
          <a:xfrm>
            <a:off x="381145" y="4472018"/>
            <a:ext cx="80401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One more </a:t>
            </a:r>
            <a:r>
              <a:rPr lang="en-GB" sz="3200" dirty="0">
                <a:latin typeface="Comic Sans MS" panose="030F0702030302020204" pitchFamily="66" charset="0"/>
              </a:rPr>
              <a:t>than 19 is 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8006819" y="2903846"/>
            <a:ext cx="828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10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4565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2" grpId="0"/>
      <p:bldP spid="34" grpId="0" animBg="1"/>
      <p:bldP spid="35" grpId="0"/>
      <p:bldP spid="39" grpId="0"/>
      <p:bldP spid="67" grpId="0" animBg="1"/>
      <p:bldP spid="96" grpId="0"/>
      <p:bldP spid="6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5816" y="4648584"/>
            <a:ext cx="1062038" cy="134778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684007" y="505028"/>
            <a:ext cx="717910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Fido has herded the lambs into groups of 10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582769" y="4105735"/>
            <a:ext cx="828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10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445541" y="1519738"/>
            <a:ext cx="828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20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4CEC5D51-F0F5-4578-9642-2A90D957B2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5816" y="5025893"/>
            <a:ext cx="1315240" cy="150048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32" y="529812"/>
            <a:ext cx="2122381" cy="154157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371" y="2833916"/>
            <a:ext cx="899636" cy="89742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6589" y="2325564"/>
            <a:ext cx="899636" cy="89742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87" y="3384732"/>
            <a:ext cx="899636" cy="89742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4691" y="3406508"/>
            <a:ext cx="899636" cy="89742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2919" y="2807803"/>
            <a:ext cx="899636" cy="897426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3142" y="2558133"/>
            <a:ext cx="899636" cy="89742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580" y="2013907"/>
            <a:ext cx="899636" cy="89742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618" y="3274010"/>
            <a:ext cx="899636" cy="897426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985" y="3079764"/>
            <a:ext cx="899636" cy="897426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920" y="2509170"/>
            <a:ext cx="899636" cy="897426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0324" y="3495388"/>
            <a:ext cx="899636" cy="897426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9096" y="2656781"/>
            <a:ext cx="899636" cy="897426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9640" y="4046204"/>
            <a:ext cx="899636" cy="897426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9736" y="3988609"/>
            <a:ext cx="899636" cy="897426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7900" y="3390663"/>
            <a:ext cx="899636" cy="897426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2286" y="2957883"/>
            <a:ext cx="899636" cy="897426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1035" y="2130082"/>
            <a:ext cx="899636" cy="897426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6545" y="3874525"/>
            <a:ext cx="899636" cy="897426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6705" y="3227921"/>
            <a:ext cx="899636" cy="897426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4933" y="2629216"/>
            <a:ext cx="899636" cy="897426"/>
          </a:xfrm>
          <a:prstGeom prst="rect">
            <a:avLst/>
          </a:prstGeom>
        </p:spPr>
      </p:pic>
      <p:sp>
        <p:nvSpPr>
          <p:cNvPr id="49" name="TextBox 48"/>
          <p:cNvSpPr txBox="1"/>
          <p:nvPr/>
        </p:nvSpPr>
        <p:spPr>
          <a:xfrm>
            <a:off x="8246808" y="4561841"/>
            <a:ext cx="828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20</a:t>
            </a:r>
          </a:p>
        </p:txBody>
      </p:sp>
      <p:sp>
        <p:nvSpPr>
          <p:cNvPr id="4" name="Oval 3"/>
          <p:cNvSpPr/>
          <p:nvPr/>
        </p:nvSpPr>
        <p:spPr>
          <a:xfrm rot="20793878">
            <a:off x="598643" y="2153303"/>
            <a:ext cx="4668274" cy="231539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Oval 51"/>
          <p:cNvSpPr/>
          <p:nvPr/>
        </p:nvSpPr>
        <p:spPr>
          <a:xfrm rot="20172108">
            <a:off x="4898009" y="2231266"/>
            <a:ext cx="4495359" cy="286928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TextBox 52"/>
          <p:cNvSpPr txBox="1"/>
          <p:nvPr/>
        </p:nvSpPr>
        <p:spPr>
          <a:xfrm>
            <a:off x="1271583" y="1512814"/>
            <a:ext cx="7179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How many lambs are there?</a:t>
            </a:r>
          </a:p>
        </p:txBody>
      </p:sp>
      <p:sp>
        <p:nvSpPr>
          <p:cNvPr id="54" name="Rounded Rectangular Callout 53"/>
          <p:cNvSpPr/>
          <p:nvPr/>
        </p:nvSpPr>
        <p:spPr>
          <a:xfrm>
            <a:off x="3802942" y="4614056"/>
            <a:ext cx="1147562" cy="813447"/>
          </a:xfrm>
          <a:prstGeom prst="wedgeRoundRectCallout">
            <a:avLst>
              <a:gd name="adj1" fmla="val -68199"/>
              <a:gd name="adj2" fmla="val 22872"/>
              <a:gd name="adj3" fmla="val 16667"/>
            </a:avLst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Rectangle 54"/>
          <p:cNvSpPr/>
          <p:nvPr/>
        </p:nvSpPr>
        <p:spPr>
          <a:xfrm>
            <a:off x="3738658" y="4692748"/>
            <a:ext cx="12907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dirty="0">
                <a:latin typeface="Comic Sans MS" panose="030F0702030302020204" pitchFamily="66" charset="0"/>
              </a:rPr>
              <a:t>Great job,</a:t>
            </a:r>
          </a:p>
          <a:p>
            <a:pPr algn="ctr"/>
            <a:r>
              <a:rPr lang="en-GB" dirty="0">
                <a:latin typeface="Comic Sans MS" panose="030F0702030302020204" pitchFamily="66" charset="0"/>
              </a:rPr>
              <a:t> Fido!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0761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641E-7 -4.44444E-6 C -0.05994 0.16274 -0.03317 0.35301 0.05945 0.42408 C 0.16907 0.50834 0.26234 0.39144 0.31218 0.31575 L 0.37244 0.20996 C 0.42195 0.1338 0.51811 0.01945 0.64167 0.11459 C 0.72003 0.17454 0.76138 0.3757 0.70144 0.53866 C 0.64151 0.70162 0.50272 0.76459 0.42452 0.70463 C 0.3008 0.6095 0.31282 0.43033 0.32885 0.32848 L 0.35577 0.19723 C 0.37147 0.09514 0.38638 -0.08171 0.2766 -0.16597 C 0.18397 -0.23703 0.05994 -0.16296 2.5641E-7 -4.44444E-6 Z " pathEditMode="relative" rAng="1680000" ptsTypes="AAAAAAAAAAA">
                                      <p:cBhvr>
                                        <p:cTn id="6" dur="4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064" y="2692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9" grpId="0"/>
      <p:bldP spid="49" grpId="0"/>
      <p:bldP spid="4" grpId="0" animBg="1"/>
      <p:bldP spid="52" grpId="0" animBg="1"/>
      <p:bldP spid="53" grpId="0"/>
      <p:bldP spid="54" grpId="0" animBg="1"/>
      <p:bldP spid="5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5816" y="4648584"/>
            <a:ext cx="1062038" cy="134778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684007" y="505028"/>
            <a:ext cx="717910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Fido has herded the lambs into groups of 5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271583" y="4290704"/>
            <a:ext cx="6610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5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582769" y="4105735"/>
            <a:ext cx="828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10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408137" y="5007240"/>
            <a:ext cx="828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15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445541" y="1519738"/>
            <a:ext cx="828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20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4CEC5D51-F0F5-4578-9642-2A90D957B2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5816" y="5025893"/>
            <a:ext cx="1315240" cy="150048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32" y="529812"/>
            <a:ext cx="2122381" cy="154157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371" y="2833916"/>
            <a:ext cx="899636" cy="89742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6589" y="2325564"/>
            <a:ext cx="899636" cy="89742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87" y="3384732"/>
            <a:ext cx="899636" cy="89742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4691" y="3406508"/>
            <a:ext cx="899636" cy="89742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2919" y="2807803"/>
            <a:ext cx="899636" cy="897426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0757" y="2479305"/>
            <a:ext cx="899636" cy="89742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6726" y="1984167"/>
            <a:ext cx="899636" cy="89742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0073" y="3030121"/>
            <a:ext cx="899636" cy="897426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1077" y="3051897"/>
            <a:ext cx="899636" cy="897426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305" y="2453192"/>
            <a:ext cx="899636" cy="897426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0324" y="3495388"/>
            <a:ext cx="899636" cy="897426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2542" y="2987036"/>
            <a:ext cx="899636" cy="897426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9640" y="4046204"/>
            <a:ext cx="899636" cy="897426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9736" y="3988609"/>
            <a:ext cx="899636" cy="897426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8872" y="3469275"/>
            <a:ext cx="899636" cy="897426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6385" y="2655329"/>
            <a:ext cx="899636" cy="897426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8603" y="2146977"/>
            <a:ext cx="899636" cy="897426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5701" y="3206145"/>
            <a:ext cx="899636" cy="897426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6705" y="3227921"/>
            <a:ext cx="899636" cy="897426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4933" y="2629216"/>
            <a:ext cx="899636" cy="897426"/>
          </a:xfrm>
          <a:prstGeom prst="rect">
            <a:avLst/>
          </a:prstGeom>
        </p:spPr>
      </p:pic>
      <p:sp>
        <p:nvSpPr>
          <p:cNvPr id="49" name="TextBox 48"/>
          <p:cNvSpPr txBox="1"/>
          <p:nvPr/>
        </p:nvSpPr>
        <p:spPr>
          <a:xfrm>
            <a:off x="7859996" y="4170119"/>
            <a:ext cx="828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20</a:t>
            </a:r>
          </a:p>
        </p:txBody>
      </p:sp>
      <p:sp>
        <p:nvSpPr>
          <p:cNvPr id="4" name="Oval 3"/>
          <p:cNvSpPr/>
          <p:nvPr/>
        </p:nvSpPr>
        <p:spPr>
          <a:xfrm>
            <a:off x="635662" y="2441124"/>
            <a:ext cx="2176870" cy="193885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Oval 49"/>
          <p:cNvSpPr/>
          <p:nvPr/>
        </p:nvSpPr>
        <p:spPr>
          <a:xfrm>
            <a:off x="2984821" y="2078307"/>
            <a:ext cx="2176870" cy="193885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Oval 50"/>
          <p:cNvSpPr/>
          <p:nvPr/>
        </p:nvSpPr>
        <p:spPr>
          <a:xfrm>
            <a:off x="4921108" y="3111343"/>
            <a:ext cx="2176870" cy="193885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Oval 51"/>
          <p:cNvSpPr/>
          <p:nvPr/>
        </p:nvSpPr>
        <p:spPr>
          <a:xfrm>
            <a:off x="7216498" y="2231267"/>
            <a:ext cx="2176870" cy="193885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TextBox 52"/>
          <p:cNvSpPr txBox="1"/>
          <p:nvPr/>
        </p:nvSpPr>
        <p:spPr>
          <a:xfrm>
            <a:off x="1271583" y="1512814"/>
            <a:ext cx="7179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How many lambs are there?</a:t>
            </a:r>
          </a:p>
        </p:txBody>
      </p:sp>
      <p:sp>
        <p:nvSpPr>
          <p:cNvPr id="54" name="Rounded Rectangular Callout 53"/>
          <p:cNvSpPr/>
          <p:nvPr/>
        </p:nvSpPr>
        <p:spPr>
          <a:xfrm>
            <a:off x="3802942" y="4614056"/>
            <a:ext cx="1147562" cy="813447"/>
          </a:xfrm>
          <a:prstGeom prst="wedgeRoundRectCallout">
            <a:avLst>
              <a:gd name="adj1" fmla="val -68199"/>
              <a:gd name="adj2" fmla="val 22872"/>
              <a:gd name="adj3" fmla="val 16667"/>
            </a:avLst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Rectangle 54"/>
          <p:cNvSpPr/>
          <p:nvPr/>
        </p:nvSpPr>
        <p:spPr>
          <a:xfrm>
            <a:off x="3890140" y="4692748"/>
            <a:ext cx="9877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dirty="0">
                <a:latin typeface="Comic Sans MS" panose="030F0702030302020204" pitchFamily="66" charset="0"/>
              </a:rPr>
              <a:t>I see </a:t>
            </a:r>
          </a:p>
          <a:p>
            <a:pPr algn="ctr"/>
            <a:r>
              <a:rPr lang="en-GB" dirty="0">
                <a:latin typeface="Comic Sans MS" panose="030F0702030302020204" pitchFamily="66" charset="0"/>
              </a:rPr>
              <a:t>5 more!</a:t>
            </a:r>
          </a:p>
        </p:txBody>
      </p:sp>
      <p:pic>
        <p:nvPicPr>
          <p:cNvPr id="56" name="Picture 5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6341" y="5427503"/>
            <a:ext cx="899636" cy="897426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9088" y="6077665"/>
            <a:ext cx="899636" cy="897426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3296" y="5592015"/>
            <a:ext cx="899636" cy="897426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8785" y="6077665"/>
            <a:ext cx="899636" cy="897426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54667">
            <a:off x="7618796" y="5592016"/>
            <a:ext cx="899636" cy="89742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49773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641E-7 -4.44444E-6 C -0.05994 0.16274 -0.03317 0.35301 0.05945 0.42408 C 0.16907 0.50834 0.26234 0.39144 0.31218 0.31575 L 0.37244 0.20996 C 0.42195 0.1338 0.51811 0.01945 0.64167 0.11459 C 0.72003 0.17454 0.76138 0.3757 0.70144 0.53866 C 0.64151 0.70162 0.50272 0.76459 0.42452 0.70463 C 0.3008 0.6095 0.31282 0.43033 0.32885 0.32848 L 0.35577 0.19723 C 0.37147 0.09514 0.38638 -0.08171 0.2766 -0.16597 C 0.18397 -0.23703 0.05994 -0.16296 2.5641E-7 -4.44444E-6 Z " pathEditMode="relative" rAng="1680000" ptsTypes="AAAAAAAAAAA">
                                      <p:cBhvr>
                                        <p:cTn id="6" dur="4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064" y="2692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9" grpId="0"/>
      <p:bldP spid="4" grpId="0" animBg="1"/>
      <p:bldP spid="50" grpId="0" animBg="1"/>
      <p:bldP spid="51" grpId="0" animBg="1"/>
      <p:bldP spid="52" grpId="0" animBg="1"/>
      <p:bldP spid="53" grpId="0"/>
      <p:bldP spid="54" grpId="0" animBg="1"/>
      <p:bldP spid="5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23719" flipH="1">
            <a:off x="3282010" y="3063407"/>
            <a:ext cx="946031" cy="1194076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09" y="2720872"/>
            <a:ext cx="946031" cy="1194076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768" y="2677755"/>
            <a:ext cx="946031" cy="1194076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9539" y="3044424"/>
            <a:ext cx="946031" cy="1194076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558" y="2909867"/>
            <a:ext cx="946031" cy="1194076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6258">
            <a:off x="3745029" y="2928850"/>
            <a:ext cx="946031" cy="1194076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35043" flipH="1">
            <a:off x="8232567" y="1924911"/>
            <a:ext cx="946031" cy="1194076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87342">
            <a:off x="7673853" y="1922711"/>
            <a:ext cx="946031" cy="1194076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35043" flipH="1">
            <a:off x="5352391" y="2031349"/>
            <a:ext cx="946031" cy="1194076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87342">
            <a:off x="4793677" y="2029149"/>
            <a:ext cx="946031" cy="1194076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77483" flipH="1">
            <a:off x="1984654" y="1950590"/>
            <a:ext cx="946031" cy="1194076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68757">
            <a:off x="2459914" y="1759307"/>
            <a:ext cx="946031" cy="119407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16295"/>
            <a:ext cx="2818287" cy="262392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660" y="1067584"/>
            <a:ext cx="2818287" cy="2623922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464" y="2162377"/>
            <a:ext cx="2818287" cy="2623922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2414" y="1201335"/>
            <a:ext cx="2818287" cy="2623922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4931" y="2082540"/>
            <a:ext cx="2818287" cy="2623922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5354" y="1171388"/>
            <a:ext cx="2818287" cy="262392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487156" y="4318132"/>
            <a:ext cx="61714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How many kittens are there?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148768" y="871799"/>
            <a:ext cx="7758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White Rose farm cats love to sleep in baskets.</a:t>
            </a:r>
          </a:p>
        </p:txBody>
      </p:sp>
      <p:sp>
        <p:nvSpPr>
          <p:cNvPr id="34" name="Rounded Rectangular Callout 33"/>
          <p:cNvSpPr/>
          <p:nvPr/>
        </p:nvSpPr>
        <p:spPr>
          <a:xfrm>
            <a:off x="6683970" y="4902907"/>
            <a:ext cx="2741042" cy="505618"/>
          </a:xfrm>
          <a:prstGeom prst="wedgeRoundRectCallout">
            <a:avLst>
              <a:gd name="adj1" fmla="val -56247"/>
              <a:gd name="adj2" fmla="val 54722"/>
              <a:gd name="adj3" fmla="val 16667"/>
            </a:avLst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TextBox 35"/>
          <p:cNvSpPr txBox="1"/>
          <p:nvPr/>
        </p:nvSpPr>
        <p:spPr>
          <a:xfrm>
            <a:off x="1087931" y="3489281"/>
            <a:ext cx="6610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265065" y="4332453"/>
            <a:ext cx="828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12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4931" y="4950538"/>
            <a:ext cx="1062038" cy="1347788"/>
          </a:xfrm>
          <a:prstGeom prst="rect">
            <a:avLst/>
          </a:prstGeom>
        </p:spPr>
      </p:pic>
      <p:sp>
        <p:nvSpPr>
          <p:cNvPr id="51" name="TextBox 50"/>
          <p:cNvSpPr txBox="1"/>
          <p:nvPr/>
        </p:nvSpPr>
        <p:spPr>
          <a:xfrm>
            <a:off x="2290933" y="2566760"/>
            <a:ext cx="6610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4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3661435" y="3616920"/>
            <a:ext cx="6610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6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5168954" y="2656545"/>
            <a:ext cx="6610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8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6683970" y="3586384"/>
            <a:ext cx="6610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10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8093975" y="2624385"/>
            <a:ext cx="6610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12</a:t>
            </a:r>
          </a:p>
        </p:txBody>
      </p:sp>
      <p:sp>
        <p:nvSpPr>
          <p:cNvPr id="4" name="Rectangle 3"/>
          <p:cNvSpPr/>
          <p:nvPr/>
        </p:nvSpPr>
        <p:spPr>
          <a:xfrm>
            <a:off x="6868357" y="4981598"/>
            <a:ext cx="23487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dirty="0">
                <a:latin typeface="Comic Sans MS" panose="030F0702030302020204" pitchFamily="66" charset="0"/>
              </a:rPr>
              <a:t>Can you count in 2s?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4CEC5D51-F0F5-4578-9642-2A90D957B2F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031987">
            <a:off x="5423020" y="5313066"/>
            <a:ext cx="1315240" cy="150048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6163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2" grpId="0"/>
      <p:bldP spid="34" grpId="0" animBg="1"/>
      <p:bldP spid="36" grpId="0"/>
      <p:bldP spid="39" grpId="0"/>
      <p:bldP spid="51" grpId="0"/>
      <p:bldP spid="52" grpId="0"/>
      <p:bldP spid="53" grpId="0"/>
      <p:bldP spid="54" grpId="0"/>
      <p:bldP spid="55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Picture 7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154" y="667725"/>
            <a:ext cx="4780198" cy="478536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731133" y="597958"/>
            <a:ext cx="617143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What is another way to </a:t>
            </a:r>
          </a:p>
          <a:p>
            <a:pPr algn="ctr"/>
            <a:r>
              <a:rPr lang="en-GB" sz="3200" dirty="0">
                <a:latin typeface="Comic Sans MS" panose="030F0702030302020204" pitchFamily="66" charset="0"/>
              </a:rPr>
              <a:t>sort the animals?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811763" y="1890072"/>
            <a:ext cx="31199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5</a:t>
            </a:r>
            <a:r>
              <a:rPr lang="en-GB" sz="3200" dirty="0">
                <a:solidFill>
                  <a:srgbClr val="CC00CC"/>
                </a:solidFill>
                <a:latin typeface="Comic Sans MS" panose="030F0702030302020204" pitchFamily="66" charset="0"/>
              </a:rPr>
              <a:t>   </a:t>
            </a:r>
            <a:r>
              <a:rPr lang="en-GB" sz="3200" dirty="0">
                <a:latin typeface="Comic Sans MS" panose="030F0702030302020204" pitchFamily="66" charset="0"/>
              </a:rPr>
              <a:t> </a:t>
            </a:r>
            <a:r>
              <a:rPr lang="en-GB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3200" dirty="0">
                <a:latin typeface="Comic Sans MS" panose="030F0702030302020204" pitchFamily="66" charset="0"/>
              </a:rPr>
              <a:t> </a:t>
            </a:r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4    </a:t>
            </a:r>
            <a:r>
              <a:rPr lang="en-GB" sz="3200" dirty="0">
                <a:latin typeface="Comic Sans MS" panose="030F0702030302020204" pitchFamily="66" charset="0"/>
              </a:rPr>
              <a:t> </a:t>
            </a:r>
            <a:r>
              <a:rPr lang="en-GB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3200" dirty="0">
                <a:latin typeface="Comic Sans MS" panose="030F0702030302020204" pitchFamily="66" charset="0"/>
              </a:rPr>
              <a:t> 9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bg2">
                <a:lumMod val="5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83" y="4284326"/>
            <a:ext cx="765770" cy="966552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87571D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098" y="4284326"/>
            <a:ext cx="765770" cy="966552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87571D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313" y="4284326"/>
            <a:ext cx="765770" cy="966552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bg2">
                <a:lumMod val="5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12" y="3523725"/>
            <a:ext cx="765770" cy="966552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bg2">
                <a:lumMod val="5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8227" y="3523725"/>
            <a:ext cx="765770" cy="966552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8498" y="3691365"/>
            <a:ext cx="762931" cy="806528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6113" y="3691365"/>
            <a:ext cx="762931" cy="806528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8462" y="4371359"/>
            <a:ext cx="762931" cy="806528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6081" y="4371359"/>
            <a:ext cx="762931" cy="806528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6249" y="1714076"/>
            <a:ext cx="622514" cy="785735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5124" y="1769071"/>
            <a:ext cx="646040" cy="682957"/>
          </a:xfrm>
          <a:prstGeom prst="rect">
            <a:avLst/>
          </a:prstGeom>
        </p:spPr>
      </p:pic>
      <p:sp>
        <p:nvSpPr>
          <p:cNvPr id="75" name="TextBox 74"/>
          <p:cNvSpPr txBox="1"/>
          <p:nvPr/>
        </p:nvSpPr>
        <p:spPr>
          <a:xfrm>
            <a:off x="5764064" y="2816501"/>
            <a:ext cx="31199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4</a:t>
            </a:r>
            <a:r>
              <a:rPr lang="en-GB" sz="3200" dirty="0">
                <a:solidFill>
                  <a:srgbClr val="CC00CC"/>
                </a:solidFill>
                <a:latin typeface="Comic Sans MS" panose="030F0702030302020204" pitchFamily="66" charset="0"/>
              </a:rPr>
              <a:t>   </a:t>
            </a:r>
            <a:r>
              <a:rPr lang="en-GB" sz="3200" dirty="0">
                <a:latin typeface="Comic Sans MS" panose="030F0702030302020204" pitchFamily="66" charset="0"/>
              </a:rPr>
              <a:t> </a:t>
            </a:r>
            <a:r>
              <a:rPr lang="en-GB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3200" dirty="0">
                <a:latin typeface="Comic Sans MS" panose="030F0702030302020204" pitchFamily="66" charset="0"/>
              </a:rPr>
              <a:t> </a:t>
            </a:r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5    </a:t>
            </a:r>
            <a:r>
              <a:rPr lang="en-GB" sz="3200" dirty="0">
                <a:latin typeface="Comic Sans MS" panose="030F0702030302020204" pitchFamily="66" charset="0"/>
              </a:rPr>
              <a:t> </a:t>
            </a:r>
            <a:r>
              <a:rPr lang="en-GB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3200" dirty="0">
                <a:latin typeface="Comic Sans MS" panose="030F0702030302020204" pitchFamily="66" charset="0"/>
              </a:rPr>
              <a:t> 9</a:t>
            </a:r>
          </a:p>
        </p:txBody>
      </p:sp>
      <p:pic>
        <p:nvPicPr>
          <p:cNvPr id="76" name="Picture 7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2238" y="2595848"/>
            <a:ext cx="622514" cy="785735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486" y="2695500"/>
            <a:ext cx="646040" cy="68295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866773" y="853442"/>
            <a:ext cx="215243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latin typeface="Comic Sans MS" panose="030F0702030302020204" pitchFamily="66" charset="0"/>
              </a:rPr>
              <a:t>9</a:t>
            </a:r>
          </a:p>
          <a:p>
            <a:pPr algn="ctr"/>
            <a:r>
              <a:rPr lang="en-GB" sz="4000" dirty="0">
                <a:latin typeface="Comic Sans MS" panose="030F0702030302020204" pitchFamily="66" charset="0"/>
              </a:rPr>
              <a:t>animals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9" name="TextBox 78"/>
              <p:cNvSpPr txBox="1"/>
              <p:nvPr/>
            </p:nvSpPr>
            <p:spPr>
              <a:xfrm>
                <a:off x="5700923" y="3641136"/>
                <a:ext cx="311997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3200" dirty="0">
                    <a:latin typeface="Comic Sans MS" panose="030F0702030302020204" pitchFamily="66" charset="0"/>
                  </a:rPr>
                  <a:t>9 </a:t>
                </a:r>
                <a14:m>
                  <m:oMath xmlns:m="http://schemas.openxmlformats.org/officeDocument/2006/math">
                    <m:r>
                      <a:rPr lang="en-GB" sz="32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3200" dirty="0">
                    <a:latin typeface="Comic Sans MS" panose="030F0702030302020204" pitchFamily="66" charset="0"/>
                  </a:rPr>
                  <a:t> 5      </a:t>
                </a:r>
                <a:r>
                  <a:rPr lang="en-GB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  <a:r>
                  <a:rPr lang="en-GB" sz="3200" dirty="0">
                    <a:latin typeface="Comic Sans MS" panose="030F0702030302020204" pitchFamily="66" charset="0"/>
                  </a:rPr>
                  <a:t> 4</a:t>
                </a:r>
              </a:p>
            </p:txBody>
          </p:sp>
        </mc:Choice>
        <mc:Fallback xmlns="">
          <p:sp>
            <p:nvSpPr>
              <p:cNvPr id="79" name="TextBox 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00923" y="3641136"/>
                <a:ext cx="3119978" cy="584775"/>
              </a:xfrm>
              <a:prstGeom prst="rect">
                <a:avLst/>
              </a:prstGeom>
              <a:blipFill>
                <a:blip r:embed="rId8"/>
                <a:stretch>
                  <a:fillRect t="-14583" b="-3437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0" name="TextBox 79"/>
              <p:cNvSpPr txBox="1"/>
              <p:nvPr/>
            </p:nvSpPr>
            <p:spPr>
              <a:xfrm>
                <a:off x="5746679" y="4449447"/>
                <a:ext cx="311997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3200" dirty="0">
                    <a:latin typeface="Comic Sans MS" panose="030F0702030302020204" pitchFamily="66" charset="0"/>
                  </a:rPr>
                  <a:t>9 </a:t>
                </a:r>
                <a14:m>
                  <m:oMath xmlns:m="http://schemas.openxmlformats.org/officeDocument/2006/math">
                    <m:r>
                      <a:rPr lang="en-GB" sz="32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3200" dirty="0">
                    <a:latin typeface="Comic Sans MS" panose="030F0702030302020204" pitchFamily="66" charset="0"/>
                  </a:rPr>
                  <a:t> 4       </a:t>
                </a:r>
                <a:r>
                  <a:rPr lang="en-GB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  <a:r>
                  <a:rPr lang="en-GB" sz="3200" dirty="0">
                    <a:latin typeface="Comic Sans MS" panose="030F0702030302020204" pitchFamily="66" charset="0"/>
                  </a:rPr>
                  <a:t> 5</a:t>
                </a:r>
              </a:p>
            </p:txBody>
          </p:sp>
        </mc:Choice>
        <mc:Fallback xmlns="">
          <p:sp>
            <p:nvSpPr>
              <p:cNvPr id="80" name="TextBox 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6679" y="4449447"/>
                <a:ext cx="3119978" cy="584775"/>
              </a:xfrm>
              <a:prstGeom prst="rect">
                <a:avLst/>
              </a:prstGeom>
              <a:blipFill>
                <a:blip r:embed="rId9"/>
                <a:stretch>
                  <a:fillRect t="-14583" b="-3437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2" name="Picture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5411" y="3488491"/>
            <a:ext cx="622514" cy="785735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1945" y="4257427"/>
            <a:ext cx="622514" cy="785735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7881" y="3471768"/>
            <a:ext cx="646040" cy="682957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0875" y="4298716"/>
            <a:ext cx="646040" cy="68295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7106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  <p:bldP spid="75" grpId="0"/>
      <p:bldP spid="79" grpId="0"/>
      <p:bldP spid="8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Picture 7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154" y="667725"/>
            <a:ext cx="4780198" cy="478536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731133" y="597958"/>
            <a:ext cx="617143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Can you think of another </a:t>
            </a:r>
          </a:p>
          <a:p>
            <a:pPr algn="ctr"/>
            <a:r>
              <a:rPr lang="en-GB" sz="3200" dirty="0">
                <a:latin typeface="Comic Sans MS" panose="030F0702030302020204" pitchFamily="66" charset="0"/>
              </a:rPr>
              <a:t>fact family for 9?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811763" y="1890072"/>
            <a:ext cx="31199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3 </a:t>
            </a:r>
            <a:r>
              <a:rPr lang="en-GB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3200" dirty="0">
                <a:latin typeface="Comic Sans MS" panose="030F0702030302020204" pitchFamily="66" charset="0"/>
              </a:rPr>
              <a:t> 6 </a:t>
            </a:r>
            <a:r>
              <a:rPr lang="en-GB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3200" dirty="0">
                <a:latin typeface="Comic Sans MS" panose="030F0702030302020204" pitchFamily="66" charset="0"/>
              </a:rPr>
              <a:t> 9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bg2">
                <a:lumMod val="5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3874" y="4326005"/>
            <a:ext cx="765770" cy="966552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87571D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523" y="4284326"/>
            <a:ext cx="765770" cy="966552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87571D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114" y="4262075"/>
            <a:ext cx="765770" cy="966552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bg2">
                <a:lumMod val="5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422952" y="4408991"/>
            <a:ext cx="765770" cy="966552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bg2">
                <a:lumMod val="5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0128" y="3397821"/>
            <a:ext cx="765770" cy="966552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3874" y="3636205"/>
            <a:ext cx="762931" cy="806528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1092" y="3747493"/>
            <a:ext cx="762931" cy="806528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921" y="3564831"/>
            <a:ext cx="762931" cy="806528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0331" y="4150757"/>
            <a:ext cx="762931" cy="806528"/>
          </a:xfrm>
          <a:prstGeom prst="rect">
            <a:avLst/>
          </a:prstGeom>
        </p:spPr>
      </p:pic>
      <p:sp>
        <p:nvSpPr>
          <p:cNvPr id="75" name="TextBox 74"/>
          <p:cNvSpPr txBox="1"/>
          <p:nvPr/>
        </p:nvSpPr>
        <p:spPr>
          <a:xfrm>
            <a:off x="5811763" y="2692396"/>
            <a:ext cx="31199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6 </a:t>
            </a:r>
            <a:r>
              <a:rPr lang="en-GB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3200" dirty="0">
                <a:latin typeface="Comic Sans MS" panose="030F0702030302020204" pitchFamily="66" charset="0"/>
              </a:rPr>
              <a:t> 3 </a:t>
            </a:r>
            <a:r>
              <a:rPr lang="en-GB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3200" dirty="0">
                <a:latin typeface="Comic Sans MS" panose="030F0702030302020204" pitchFamily="66" charset="0"/>
              </a:rPr>
              <a:t> 9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866773" y="853442"/>
            <a:ext cx="215243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latin typeface="Comic Sans MS" panose="030F0702030302020204" pitchFamily="66" charset="0"/>
              </a:rPr>
              <a:t>9</a:t>
            </a:r>
          </a:p>
          <a:p>
            <a:pPr algn="ctr"/>
            <a:r>
              <a:rPr lang="en-GB" sz="4000" dirty="0">
                <a:latin typeface="Comic Sans MS" panose="030F0702030302020204" pitchFamily="66" charset="0"/>
              </a:rPr>
              <a:t>animals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9" name="TextBox 78"/>
              <p:cNvSpPr txBox="1"/>
              <p:nvPr/>
            </p:nvSpPr>
            <p:spPr>
              <a:xfrm>
                <a:off x="5811763" y="3494720"/>
                <a:ext cx="311997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3200" dirty="0">
                    <a:latin typeface="Comic Sans MS" panose="030F0702030302020204" pitchFamily="66" charset="0"/>
                  </a:rPr>
                  <a:t>9 </a:t>
                </a:r>
                <a14:m>
                  <m:oMath xmlns:m="http://schemas.openxmlformats.org/officeDocument/2006/math">
                    <m:r>
                      <a:rPr lang="en-GB" sz="32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3200" dirty="0">
                    <a:latin typeface="Comic Sans MS" panose="030F0702030302020204" pitchFamily="66" charset="0"/>
                  </a:rPr>
                  <a:t> 3  </a:t>
                </a:r>
                <a:r>
                  <a:rPr lang="en-GB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  <a:r>
                  <a:rPr lang="en-GB" sz="3200" dirty="0">
                    <a:latin typeface="Comic Sans MS" panose="030F0702030302020204" pitchFamily="66" charset="0"/>
                  </a:rPr>
                  <a:t> 6</a:t>
                </a:r>
              </a:p>
            </p:txBody>
          </p:sp>
        </mc:Choice>
        <mc:Fallback xmlns="">
          <p:sp>
            <p:nvSpPr>
              <p:cNvPr id="79" name="TextBox 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1763" y="3494720"/>
                <a:ext cx="3119978" cy="584775"/>
              </a:xfrm>
              <a:prstGeom prst="rect">
                <a:avLst/>
              </a:prstGeom>
              <a:blipFill>
                <a:blip r:embed="rId8"/>
                <a:stretch>
                  <a:fillRect t="-14583" b="-3437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0" name="TextBox 79"/>
              <p:cNvSpPr txBox="1"/>
              <p:nvPr/>
            </p:nvSpPr>
            <p:spPr>
              <a:xfrm>
                <a:off x="5811763" y="4297045"/>
                <a:ext cx="311997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3200" dirty="0">
                    <a:latin typeface="Comic Sans MS" panose="030F0702030302020204" pitchFamily="66" charset="0"/>
                  </a:rPr>
                  <a:t>9 </a:t>
                </a:r>
                <a14:m>
                  <m:oMath xmlns:m="http://schemas.openxmlformats.org/officeDocument/2006/math">
                    <m:r>
                      <a:rPr lang="en-GB" sz="32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3200" dirty="0">
                    <a:latin typeface="Comic Sans MS" panose="030F0702030302020204" pitchFamily="66" charset="0"/>
                  </a:rPr>
                  <a:t> 6 </a:t>
                </a:r>
                <a:r>
                  <a:rPr lang="en-GB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  <a:r>
                  <a:rPr lang="en-GB" sz="3200" dirty="0">
                    <a:latin typeface="Comic Sans MS" panose="030F0702030302020204" pitchFamily="66" charset="0"/>
                  </a:rPr>
                  <a:t> 3</a:t>
                </a:r>
              </a:p>
            </p:txBody>
          </p:sp>
        </mc:Choice>
        <mc:Fallback xmlns="">
          <p:sp>
            <p:nvSpPr>
              <p:cNvPr id="80" name="TextBox 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1763" y="4297045"/>
                <a:ext cx="3119978" cy="584775"/>
              </a:xfrm>
              <a:prstGeom prst="rect">
                <a:avLst/>
              </a:prstGeom>
              <a:blipFill>
                <a:blip r:embed="rId9"/>
                <a:stretch>
                  <a:fillRect t="-14583" b="-3437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809005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  <p:bldP spid="75" grpId="0"/>
      <p:bldP spid="79" grpId="0"/>
      <p:bldP spid="8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86845" y="811423"/>
            <a:ext cx="61714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What do you know?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67" b="89701" l="9929" r="91489">
                        <a14:backgroundMark x1="18203" y1="18937" x2="18203" y2="18937"/>
                        <a14:backgroundMark x1="17021" y1="7641" x2="17021" y2="76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1757" y="1220419"/>
            <a:ext cx="4554953" cy="324123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38" b="95385" l="9738" r="89888">
                        <a14:backgroundMark x1="27715" y1="26667" x2="27715" y2="26667"/>
                        <a14:backgroundMark x1="95880" y1="27692" x2="95880" y2="27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6129" y="2628692"/>
            <a:ext cx="998344" cy="72912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411603" y="4870647"/>
            <a:ext cx="70752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The      is heavier than the 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02195" y="3995536"/>
            <a:ext cx="70752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The      is lighter than the  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38" b="95385" l="9738" r="89888">
                        <a14:backgroundMark x1="27715" y1="26667" x2="27715" y2="26667"/>
                        <a14:backgroundMark x1="95880" y1="27692" x2="95880" y2="27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3399" y="4825634"/>
            <a:ext cx="761074" cy="55584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38" b="95385" l="9738" r="89888">
                        <a14:backgroundMark x1="27715" y1="26667" x2="27715" y2="26667"/>
                        <a14:backgroundMark x1="95880" y1="27692" x2="95880" y2="27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1957" y="4010002"/>
            <a:ext cx="761074" cy="55584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85351">
            <a:off x="5587330" y="1491125"/>
            <a:ext cx="1200666" cy="87689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3282" y="3815164"/>
            <a:ext cx="1076063" cy="78588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0799" y="4710609"/>
            <a:ext cx="1076063" cy="78588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36456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86845" y="811423"/>
            <a:ext cx="61714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What do you know?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67" b="89701" l="4965" r="93617">
                        <a14:backgroundMark x1="36407" y1="19934" x2="36407" y2="19934"/>
                        <a14:backgroundMark x1="28369" y1="3987" x2="28369" y2="39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184" y="1165399"/>
            <a:ext cx="5912754" cy="332405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518134" y="4182322"/>
            <a:ext cx="61714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The        has a mass of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683879" y="4163912"/>
            <a:ext cx="6610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?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602939" y="4182322"/>
            <a:ext cx="6610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 3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3384" y="1854336"/>
            <a:ext cx="1359991" cy="99325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8050" y="1868803"/>
            <a:ext cx="1359991" cy="99325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9962" y="1526445"/>
            <a:ext cx="1330693" cy="141638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5717" y="1350477"/>
            <a:ext cx="1359991" cy="99325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1671" y="3832031"/>
            <a:ext cx="1048074" cy="111556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3461" y="4069168"/>
            <a:ext cx="1060147" cy="77426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07008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3" grpId="1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2|4.7|7.4|11.1|6|2.8|10.8|6.7|4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|5.7|9.4|1.5|2.6|2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6|5.7|7.3|1.2|1.3|1.7|4.5|2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9|9.6|3.6|11.3|1.4|1.5|1.3|1.7|1.4|4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8|9.1|13.4|17.8|25.7|17.3|11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3|2.1|26.2|13.6|12.5|11.4|6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8|9.2|6.3|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5|5.4|3.1|0.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5|17.4|1|10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7394C9E-D65B-41D5-BBD9-D40B80610D3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69A3D9A-8ACF-4AF9-8D61-3A50ED0BC1C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3625E2B-C0A4-422C-8715-F969D409437E}">
  <ds:schemaRefs>
    <ds:schemaRef ds:uri="http://purl.org/dc/terms/"/>
    <ds:schemaRef ds:uri="http://schemas.microsoft.com/office/infopath/2007/PartnerControls"/>
    <ds:schemaRef ds:uri="http://purl.org/dc/dcmitype/"/>
    <ds:schemaRef ds:uri="522d4c35-b548-4432-90ae-af4376e1c4b4"/>
    <ds:schemaRef ds:uri="http://www.w3.org/XML/1998/namespace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cee99ee9-287b-4f9a-957c-ba5ae7375c9a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747</TotalTime>
  <Words>218</Words>
  <Application>Microsoft Office PowerPoint</Application>
  <PresentationFormat>A4 Paper (210x297 mm)</PresentationFormat>
  <Paragraphs>61</Paragraphs>
  <Slides>10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Bariol Bold</vt:lpstr>
      <vt:lpstr>Calibri</vt:lpstr>
      <vt:lpstr>Cambria Math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77</cp:revision>
  <dcterms:created xsi:type="dcterms:W3CDTF">2019-10-15T10:24:11Z</dcterms:created>
  <dcterms:modified xsi:type="dcterms:W3CDTF">2021-03-19T19:46:40Z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