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7"/>
  </p:notesMasterIdLst>
  <p:handoutMasterIdLst>
    <p:handoutMasterId r:id="rId18"/>
  </p:handoutMasterIdLst>
  <p:sldIdLst>
    <p:sldId id="267" r:id="rId5"/>
    <p:sldId id="259" r:id="rId6"/>
    <p:sldId id="270" r:id="rId7"/>
    <p:sldId id="271" r:id="rId8"/>
    <p:sldId id="272" r:id="rId9"/>
    <p:sldId id="269" r:id="rId10"/>
    <p:sldId id="273" r:id="rId11"/>
    <p:sldId id="275" r:id="rId12"/>
    <p:sldId id="260" r:id="rId13"/>
    <p:sldId id="261" r:id="rId14"/>
    <p:sldId id="276" r:id="rId15"/>
    <p:sldId id="278" r:id="rId1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3086"/>
    <a:srgbClr val="FAFCFB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013"/>
    <p:restoredTop sz="94711"/>
  </p:normalViewPr>
  <p:slideViewPr>
    <p:cSldViewPr snapToGrid="0" snapToObjects="1">
      <p:cViewPr varScale="1">
        <p:scale>
          <a:sx n="107" d="100"/>
          <a:sy n="107" d="100"/>
        </p:scale>
        <p:origin x="12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41CBCDCB-C2A7-4DA1-9487-513A005E811E}"/>
    <pc:docChg chg="custSel modSld">
      <pc:chgData name="James Clegg" userId="c6df1435-7a36-4b38-be4d-16e68e91152f" providerId="ADAL" clId="{41CBCDCB-C2A7-4DA1-9487-513A005E811E}" dt="2021-06-30T14:42:22.547" v="11"/>
      <pc:docMkLst>
        <pc:docMk/>
      </pc:docMkLst>
      <pc:sldChg chg="delSp modTransition delAnim">
        <pc:chgData name="James Clegg" userId="c6df1435-7a36-4b38-be4d-16e68e91152f" providerId="ADAL" clId="{41CBCDCB-C2A7-4DA1-9487-513A005E811E}" dt="2021-06-30T14:42:22.547" v="11"/>
        <pc:sldMkLst>
          <pc:docMk/>
          <pc:sldMk cId="3299310921" sldId="259"/>
        </pc:sldMkLst>
        <pc:picChg chg="del">
          <ac:chgData name="James Clegg" userId="c6df1435-7a36-4b38-be4d-16e68e91152f" providerId="ADAL" clId="{41CBCDCB-C2A7-4DA1-9487-513A005E811E}" dt="2021-06-30T14:41:56.154" v="0" actId="478"/>
          <ac:picMkLst>
            <pc:docMk/>
            <pc:sldMk cId="3299310921" sldId="259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CBCDCB-C2A7-4DA1-9487-513A005E811E}" dt="2021-06-30T14:42:22.547" v="11"/>
        <pc:sldMkLst>
          <pc:docMk/>
          <pc:sldMk cId="543163454" sldId="260"/>
        </pc:sldMkLst>
        <pc:picChg chg="del">
          <ac:chgData name="James Clegg" userId="c6df1435-7a36-4b38-be4d-16e68e91152f" providerId="ADAL" clId="{41CBCDCB-C2A7-4DA1-9487-513A005E811E}" dt="2021-06-30T14:42:08.120" v="7" actId="478"/>
          <ac:picMkLst>
            <pc:docMk/>
            <pc:sldMk cId="543163454" sldId="26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CBCDCB-C2A7-4DA1-9487-513A005E811E}" dt="2021-06-30T14:42:22.547" v="11"/>
        <pc:sldMkLst>
          <pc:docMk/>
          <pc:sldMk cId="3754808443" sldId="261"/>
        </pc:sldMkLst>
        <pc:picChg chg="del">
          <ac:chgData name="James Clegg" userId="c6df1435-7a36-4b38-be4d-16e68e91152f" providerId="ADAL" clId="{41CBCDCB-C2A7-4DA1-9487-513A005E811E}" dt="2021-06-30T14:42:09.509" v="8" actId="478"/>
          <ac:picMkLst>
            <pc:docMk/>
            <pc:sldMk cId="3754808443" sldId="261"/>
            <ac:picMk id="2" creationId="{00000000-0000-0000-0000-000000000000}"/>
          </ac:picMkLst>
        </pc:picChg>
      </pc:sldChg>
      <pc:sldChg chg="modTransition">
        <pc:chgData name="James Clegg" userId="c6df1435-7a36-4b38-be4d-16e68e91152f" providerId="ADAL" clId="{41CBCDCB-C2A7-4DA1-9487-513A005E811E}" dt="2021-06-30T14:42:22.547" v="11"/>
        <pc:sldMkLst>
          <pc:docMk/>
          <pc:sldMk cId="4095311432" sldId="267"/>
        </pc:sldMkLst>
      </pc:sldChg>
      <pc:sldChg chg="delSp modTransition delAnim">
        <pc:chgData name="James Clegg" userId="c6df1435-7a36-4b38-be4d-16e68e91152f" providerId="ADAL" clId="{41CBCDCB-C2A7-4DA1-9487-513A005E811E}" dt="2021-06-30T14:42:22.547" v="11"/>
        <pc:sldMkLst>
          <pc:docMk/>
          <pc:sldMk cId="2080867394" sldId="269"/>
        </pc:sldMkLst>
        <pc:picChg chg="del">
          <ac:chgData name="James Clegg" userId="c6df1435-7a36-4b38-be4d-16e68e91152f" providerId="ADAL" clId="{41CBCDCB-C2A7-4DA1-9487-513A005E811E}" dt="2021-06-30T14:42:02.324" v="4" actId="478"/>
          <ac:picMkLst>
            <pc:docMk/>
            <pc:sldMk cId="2080867394" sldId="269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CBCDCB-C2A7-4DA1-9487-513A005E811E}" dt="2021-06-30T14:42:22.547" v="11"/>
        <pc:sldMkLst>
          <pc:docMk/>
          <pc:sldMk cId="3802153813" sldId="270"/>
        </pc:sldMkLst>
        <pc:picChg chg="del">
          <ac:chgData name="James Clegg" userId="c6df1435-7a36-4b38-be4d-16e68e91152f" providerId="ADAL" clId="{41CBCDCB-C2A7-4DA1-9487-513A005E811E}" dt="2021-06-30T14:41:57.307" v="1" actId="478"/>
          <ac:picMkLst>
            <pc:docMk/>
            <pc:sldMk cId="3802153813" sldId="270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CBCDCB-C2A7-4DA1-9487-513A005E811E}" dt="2021-06-30T14:42:22.547" v="11"/>
        <pc:sldMkLst>
          <pc:docMk/>
          <pc:sldMk cId="3947025691" sldId="271"/>
        </pc:sldMkLst>
        <pc:picChg chg="del">
          <ac:chgData name="James Clegg" userId="c6df1435-7a36-4b38-be4d-16e68e91152f" providerId="ADAL" clId="{41CBCDCB-C2A7-4DA1-9487-513A005E811E}" dt="2021-06-30T14:41:59.011" v="2" actId="478"/>
          <ac:picMkLst>
            <pc:docMk/>
            <pc:sldMk cId="3947025691" sldId="271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CBCDCB-C2A7-4DA1-9487-513A005E811E}" dt="2021-06-30T14:42:22.547" v="11"/>
        <pc:sldMkLst>
          <pc:docMk/>
          <pc:sldMk cId="1896720275" sldId="272"/>
        </pc:sldMkLst>
        <pc:picChg chg="del">
          <ac:chgData name="James Clegg" userId="c6df1435-7a36-4b38-be4d-16e68e91152f" providerId="ADAL" clId="{41CBCDCB-C2A7-4DA1-9487-513A005E811E}" dt="2021-06-30T14:42:00.761" v="3" actId="478"/>
          <ac:picMkLst>
            <pc:docMk/>
            <pc:sldMk cId="1896720275" sldId="272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CBCDCB-C2A7-4DA1-9487-513A005E811E}" dt="2021-06-30T14:42:22.547" v="11"/>
        <pc:sldMkLst>
          <pc:docMk/>
          <pc:sldMk cId="3797691104" sldId="273"/>
        </pc:sldMkLst>
        <pc:picChg chg="del">
          <ac:chgData name="James Clegg" userId="c6df1435-7a36-4b38-be4d-16e68e91152f" providerId="ADAL" clId="{41CBCDCB-C2A7-4DA1-9487-513A005E811E}" dt="2021-06-30T14:42:04.369" v="5" actId="478"/>
          <ac:picMkLst>
            <pc:docMk/>
            <pc:sldMk cId="3797691104" sldId="273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CBCDCB-C2A7-4DA1-9487-513A005E811E}" dt="2021-06-30T14:42:22.547" v="11"/>
        <pc:sldMkLst>
          <pc:docMk/>
          <pc:sldMk cId="553697336" sldId="275"/>
        </pc:sldMkLst>
        <pc:picChg chg="del">
          <ac:chgData name="James Clegg" userId="c6df1435-7a36-4b38-be4d-16e68e91152f" providerId="ADAL" clId="{41CBCDCB-C2A7-4DA1-9487-513A005E811E}" dt="2021-06-30T14:42:05.652" v="6" actId="478"/>
          <ac:picMkLst>
            <pc:docMk/>
            <pc:sldMk cId="553697336" sldId="275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CBCDCB-C2A7-4DA1-9487-513A005E811E}" dt="2021-06-30T14:42:22.547" v="11"/>
        <pc:sldMkLst>
          <pc:docMk/>
          <pc:sldMk cId="2151423147" sldId="276"/>
        </pc:sldMkLst>
        <pc:picChg chg="del">
          <ac:chgData name="James Clegg" userId="c6df1435-7a36-4b38-be4d-16e68e91152f" providerId="ADAL" clId="{41CBCDCB-C2A7-4DA1-9487-513A005E811E}" dt="2021-06-30T14:42:11.011" v="9" actId="478"/>
          <ac:picMkLst>
            <pc:docMk/>
            <pc:sldMk cId="2151423147" sldId="276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CBCDCB-C2A7-4DA1-9487-513A005E811E}" dt="2021-06-30T14:42:22.547" v="11"/>
        <pc:sldMkLst>
          <pc:docMk/>
          <pc:sldMk cId="1526209184" sldId="278"/>
        </pc:sldMkLst>
        <pc:picChg chg="del">
          <ac:chgData name="James Clegg" userId="c6df1435-7a36-4b38-be4d-16e68e91152f" providerId="ADAL" clId="{41CBCDCB-C2A7-4DA1-9487-513A005E811E}" dt="2021-06-30T14:42:12.306" v="10" actId="478"/>
          <ac:picMkLst>
            <pc:docMk/>
            <pc:sldMk cId="1526209184" sldId="278"/>
            <ac:picMk id="2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28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.jp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11.png"/><Relationship Id="rId10" Type="http://schemas.openxmlformats.org/officeDocument/2006/relationships/image" Target="../media/image18.png"/><Relationship Id="rId4" Type="http://schemas.openxmlformats.org/officeDocument/2006/relationships/image" Target="../media/image4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9.png"/><Relationship Id="rId10" Type="http://schemas.openxmlformats.org/officeDocument/2006/relationships/image" Target="../media/image20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22.png"/><Relationship Id="rId10" Type="http://schemas.openxmlformats.org/officeDocument/2006/relationships/image" Target="../media/image12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25.png"/><Relationship Id="rId10" Type="http://schemas.openxmlformats.org/officeDocument/2006/relationships/image" Target="../media/image20.png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21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716C1A4-D657-4B9A-9CAE-3E826BD473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3335325"/>
            <a:ext cx="3155167" cy="17535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E46359B-11AD-4D58-940F-F572833BED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9122" y="2272953"/>
            <a:ext cx="6047756" cy="14570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3CA64F-099E-456A-9F5A-AE221C5E13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538" y="3197909"/>
            <a:ext cx="3155167" cy="25997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74F360-5921-43BA-ABDB-0C503E301E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2902" y="3765038"/>
            <a:ext cx="2038516" cy="17493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ADEC5A2-5748-4271-803D-D92682CE7D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1671849" y="1130636"/>
            <a:ext cx="2030711" cy="7498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B4ACFF3-CD60-4900-BE4A-F10F594B25A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66088" y="799706"/>
            <a:ext cx="2603158" cy="1739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3114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666569" y="652046"/>
            <a:ext cx="885651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GB" sz="2800" dirty="0">
                <a:solidFill>
                  <a:prstClr val="black"/>
                </a:solidFill>
              </a:rPr>
              <a:t>Eva cycled 35 km over 3 days.</a:t>
            </a:r>
          </a:p>
          <a:p>
            <a:pPr lvl="0">
              <a:defRPr/>
            </a:pPr>
            <a:r>
              <a:rPr lang="en-GB" sz="2800" dirty="0">
                <a:solidFill>
                  <a:prstClr val="black"/>
                </a:solidFill>
              </a:rPr>
              <a:t>On day 2, she cycled twice as many kilometres as on day 1</a:t>
            </a:r>
            <a:endParaRPr lang="en-GB" sz="1400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en-GB" sz="2800" dirty="0">
                <a:solidFill>
                  <a:prstClr val="black"/>
                </a:solidFill>
              </a:rPr>
              <a:t>On day 3 she cycled twice as many kilometres as on day 2</a:t>
            </a:r>
          </a:p>
          <a:p>
            <a:pPr lvl="0">
              <a:defRPr/>
            </a:pPr>
            <a:endParaRPr lang="en-GB" sz="2800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GB" sz="2800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GB" sz="2800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GB" sz="2800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GB" sz="2800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GB" sz="2800" dirty="0">
              <a:solidFill>
                <a:prstClr val="black"/>
              </a:solidFill>
            </a:endParaRPr>
          </a:p>
          <a:p>
            <a:pPr lvl="0">
              <a:defRPr/>
            </a:pPr>
            <a:endParaRPr lang="en-GB" sz="2800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en-GB" sz="2800" dirty="0">
                <a:solidFill>
                  <a:prstClr val="black"/>
                </a:solidFill>
              </a:rPr>
              <a:t>How many kilometres did Eva cycle on each day?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555002" y="2312882"/>
            <a:ext cx="1118925" cy="5603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8" name="TextBox 54"/>
          <p:cNvSpPr txBox="1"/>
          <p:nvPr/>
        </p:nvSpPr>
        <p:spPr>
          <a:xfrm>
            <a:off x="1956784" y="2362244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5</a:t>
            </a:r>
          </a:p>
        </p:txBody>
      </p:sp>
      <p:sp>
        <p:nvSpPr>
          <p:cNvPr id="9" name="Right Brace 8"/>
          <p:cNvSpPr/>
          <p:nvPr/>
        </p:nvSpPr>
        <p:spPr>
          <a:xfrm>
            <a:off x="6091501" y="2310813"/>
            <a:ext cx="356937" cy="2157963"/>
          </a:xfrm>
          <a:prstGeom prst="rightBrace">
            <a:avLst>
              <a:gd name="adj1" fmla="val 8333"/>
              <a:gd name="adj2" fmla="val 50569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10" name="TextBox 21"/>
          <p:cNvSpPr txBox="1"/>
          <p:nvPr/>
        </p:nvSpPr>
        <p:spPr>
          <a:xfrm>
            <a:off x="6650202" y="3144087"/>
            <a:ext cx="1011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35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555002" y="3094725"/>
            <a:ext cx="2227844" cy="560390"/>
            <a:chOff x="1555002" y="3094725"/>
            <a:chExt cx="2227844" cy="560390"/>
          </a:xfrm>
        </p:grpSpPr>
        <p:sp>
          <p:nvSpPr>
            <p:cNvPr id="12" name="Rectangle 11"/>
            <p:cNvSpPr/>
            <p:nvPr/>
          </p:nvSpPr>
          <p:spPr>
            <a:xfrm>
              <a:off x="1555002" y="3094725"/>
              <a:ext cx="1118925" cy="56039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663921" y="3094725"/>
              <a:ext cx="1118925" cy="56039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550499" y="3910455"/>
            <a:ext cx="3351272" cy="560390"/>
            <a:chOff x="1550499" y="3910455"/>
            <a:chExt cx="3351272" cy="560390"/>
          </a:xfrm>
        </p:grpSpPr>
        <p:grpSp>
          <p:nvGrpSpPr>
            <p:cNvPr id="15" name="Group 14"/>
            <p:cNvGrpSpPr/>
            <p:nvPr/>
          </p:nvGrpSpPr>
          <p:grpSpPr>
            <a:xfrm>
              <a:off x="1550499" y="3910455"/>
              <a:ext cx="2227844" cy="560390"/>
              <a:chOff x="1555002" y="3094725"/>
              <a:chExt cx="2227844" cy="560390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1555002" y="3094725"/>
                <a:ext cx="1118925" cy="56039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2663921" y="3094725"/>
                <a:ext cx="1118925" cy="56039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/>
              </a:p>
            </p:txBody>
          </p:sp>
        </p:grpSp>
        <p:sp>
          <p:nvSpPr>
            <p:cNvPr id="16" name="Rectangle 15"/>
            <p:cNvSpPr/>
            <p:nvPr/>
          </p:nvSpPr>
          <p:spPr>
            <a:xfrm>
              <a:off x="3782846" y="3910455"/>
              <a:ext cx="1118925" cy="56039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7144145" y="2731536"/>
                <a:ext cx="177805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GB" sz="2800" dirty="0">
                    <a:solidFill>
                      <a:prstClr val="black"/>
                    </a:solidFill>
                  </a:rPr>
                  <a:t>35 </a:t>
                </a:r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7 </a:t>
                </a:r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5</a:t>
                </a: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4145" y="2731536"/>
                <a:ext cx="1778051" cy="523220"/>
              </a:xfrm>
              <a:prstGeom prst="rect">
                <a:avLst/>
              </a:prstGeom>
              <a:blipFill>
                <a:blip r:embed="rId7"/>
                <a:stretch>
                  <a:fillRect l="-7192" t="-10465" r="-5137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54"/>
          <p:cNvSpPr txBox="1"/>
          <p:nvPr/>
        </p:nvSpPr>
        <p:spPr>
          <a:xfrm>
            <a:off x="1956784" y="3185712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5</a:t>
            </a:r>
          </a:p>
        </p:txBody>
      </p:sp>
      <p:sp>
        <p:nvSpPr>
          <p:cNvPr id="21" name="TextBox 54"/>
          <p:cNvSpPr txBox="1"/>
          <p:nvPr/>
        </p:nvSpPr>
        <p:spPr>
          <a:xfrm>
            <a:off x="1956784" y="3952467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5</a:t>
            </a:r>
          </a:p>
        </p:txBody>
      </p:sp>
      <p:sp>
        <p:nvSpPr>
          <p:cNvPr id="22" name="TextBox 54"/>
          <p:cNvSpPr txBox="1"/>
          <p:nvPr/>
        </p:nvSpPr>
        <p:spPr>
          <a:xfrm>
            <a:off x="3026667" y="3185711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5</a:t>
            </a:r>
          </a:p>
        </p:txBody>
      </p:sp>
      <p:sp>
        <p:nvSpPr>
          <p:cNvPr id="23" name="TextBox 54"/>
          <p:cNvSpPr txBox="1"/>
          <p:nvPr/>
        </p:nvSpPr>
        <p:spPr>
          <a:xfrm>
            <a:off x="3057459" y="3952467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5</a:t>
            </a:r>
          </a:p>
        </p:txBody>
      </p:sp>
      <p:sp>
        <p:nvSpPr>
          <p:cNvPr id="24" name="TextBox 54"/>
          <p:cNvSpPr txBox="1"/>
          <p:nvPr/>
        </p:nvSpPr>
        <p:spPr>
          <a:xfrm>
            <a:off x="4175233" y="3952467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5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316175" y="2319925"/>
            <a:ext cx="61464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Eva cycled 5 km on day 1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971938" y="3140211"/>
            <a:ext cx="4953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10 km on day 2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012384" y="3958908"/>
            <a:ext cx="4953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and 20 km on day 3</a:t>
            </a:r>
          </a:p>
        </p:txBody>
      </p:sp>
      <p:sp>
        <p:nvSpPr>
          <p:cNvPr id="28" name="Rectangle 27"/>
          <p:cNvSpPr/>
          <p:nvPr/>
        </p:nvSpPr>
        <p:spPr>
          <a:xfrm>
            <a:off x="4893459" y="3910455"/>
            <a:ext cx="1118925" cy="5603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TextBox 54"/>
          <p:cNvSpPr txBox="1"/>
          <p:nvPr/>
        </p:nvSpPr>
        <p:spPr>
          <a:xfrm>
            <a:off x="5259904" y="3965781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/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20824" y="2326737"/>
            <a:ext cx="873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Day 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97199" y="3130205"/>
            <a:ext cx="927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Day 2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82076" y="3943861"/>
            <a:ext cx="968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Day 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480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9" grpId="1" animBg="1"/>
      <p:bldP spid="10" grpId="0"/>
      <p:bldP spid="10" grpId="1"/>
      <p:bldP spid="19" grpId="0"/>
      <p:bldP spid="19" grpId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38893" y="499909"/>
            <a:ext cx="10004416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Teddy cycled 30 km over 3 days.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On day 2, he cycled 2 kilometres further than day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4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On day 3, he cycled 2 kilometres further than day 2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How many kilometres did Teddy cycle on each day?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7365" y="4622493"/>
            <a:ext cx="747045" cy="747045"/>
          </a:xfrm>
          <a:prstGeom prst="rect">
            <a:avLst/>
          </a:prstGeom>
        </p:spPr>
      </p:pic>
      <p:sp>
        <p:nvSpPr>
          <p:cNvPr id="6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730209" y="476518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785" y="3991506"/>
            <a:ext cx="1899507" cy="154735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2521" y="3853900"/>
            <a:ext cx="1427798" cy="172232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51423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38893" y="499909"/>
            <a:ext cx="1000441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Teddy cycled 30 km over 3 days.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On day 2, he cycled 2 kilometres further than day 1</a:t>
            </a:r>
            <a:endParaRPr lang="en-GB" sz="14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On day 3, he cycled 2 kilometres further than day 2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How many kilometres did Teddy cycle on each day?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471703" y="2012433"/>
            <a:ext cx="238298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chemeClr val="accent1">
                    <a:lumMod val="75000"/>
                  </a:schemeClr>
                </a:solidFill>
              </a:rPr>
              <a:t>8 km </a:t>
            </a:r>
          </a:p>
          <a:p>
            <a:pPr algn="l"/>
            <a:endParaRPr lang="en-GB" sz="3200" dirty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r>
              <a:rPr lang="en-GB" sz="3200" dirty="0">
                <a:solidFill>
                  <a:schemeClr val="accent1">
                    <a:lumMod val="75000"/>
                  </a:schemeClr>
                </a:solidFill>
              </a:rPr>
              <a:t>10 km </a:t>
            </a:r>
          </a:p>
          <a:p>
            <a:pPr algn="l"/>
            <a:endParaRPr lang="en-GB" sz="3600" dirty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r>
              <a:rPr lang="en-GB" sz="3200" dirty="0">
                <a:solidFill>
                  <a:schemeClr val="accent1">
                    <a:lumMod val="75000"/>
                  </a:schemeClr>
                </a:solidFill>
              </a:rPr>
              <a:t>12 km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567710" y="2101202"/>
            <a:ext cx="1796874" cy="4987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Rectangle 12"/>
          <p:cNvSpPr/>
          <p:nvPr/>
        </p:nvSpPr>
        <p:spPr>
          <a:xfrm>
            <a:off x="1567710" y="3068232"/>
            <a:ext cx="2143238" cy="4987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3378438" y="3064293"/>
            <a:ext cx="0" cy="50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567710" y="4018739"/>
            <a:ext cx="2503456" cy="4987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3378438" y="4012151"/>
            <a:ext cx="0" cy="50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3724803" y="4012151"/>
            <a:ext cx="0" cy="50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389352" y="3094431"/>
            <a:ext cx="1011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364584" y="4066063"/>
            <a:ext cx="1011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776574" y="4064590"/>
            <a:ext cx="1011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</a:t>
            </a:r>
          </a:p>
        </p:txBody>
      </p:sp>
      <p:cxnSp>
        <p:nvCxnSpPr>
          <p:cNvPr id="21" name="Straight Connector 20"/>
          <p:cNvCxnSpPr>
            <a:cxnSpLocks/>
          </p:cNvCxnSpPr>
          <p:nvPr/>
        </p:nvCxnSpPr>
        <p:spPr>
          <a:xfrm flipH="1" flipV="1">
            <a:off x="3365600" y="1886683"/>
            <a:ext cx="17814" cy="187779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cxnSpLocks/>
          </p:cNvCxnSpPr>
          <p:nvPr/>
        </p:nvCxnSpPr>
        <p:spPr>
          <a:xfrm flipH="1" flipV="1">
            <a:off x="3706989" y="2844645"/>
            <a:ext cx="17814" cy="1834233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ight Brace 22"/>
          <p:cNvSpPr/>
          <p:nvPr/>
        </p:nvSpPr>
        <p:spPr>
          <a:xfrm>
            <a:off x="4282265" y="2064327"/>
            <a:ext cx="356937" cy="2434312"/>
          </a:xfrm>
          <a:prstGeom prst="rightBrace">
            <a:avLst>
              <a:gd name="adj1" fmla="val 8333"/>
              <a:gd name="adj2" fmla="val 50569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4747098" y="3050360"/>
            <a:ext cx="1011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30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6892423" y="2874370"/>
                <a:ext cx="24896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30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24</a:t>
                </a: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2423" y="2874370"/>
                <a:ext cx="2489604" cy="523220"/>
              </a:xfrm>
              <a:prstGeom prst="rect">
                <a:avLst/>
              </a:prstGeom>
              <a:blipFill>
                <a:blip r:embed="rId7"/>
                <a:stretch>
                  <a:fillRect l="-5147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6892423" y="3455916"/>
                <a:ext cx="24896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24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8</a:t>
                </a: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2423" y="3455916"/>
                <a:ext cx="2489604" cy="523220"/>
              </a:xfrm>
              <a:prstGeom prst="rect">
                <a:avLst/>
              </a:prstGeom>
              <a:blipFill>
                <a:blip r:embed="rId8"/>
                <a:stretch>
                  <a:fillRect l="-514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/>
          <p:cNvSpPr txBox="1"/>
          <p:nvPr/>
        </p:nvSpPr>
        <p:spPr>
          <a:xfrm>
            <a:off x="2282108" y="4037289"/>
            <a:ext cx="1011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316022" y="2116506"/>
            <a:ext cx="1011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8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282108" y="3078520"/>
            <a:ext cx="1011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8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20824" y="2101202"/>
            <a:ext cx="873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Day 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82076" y="3035090"/>
            <a:ext cx="927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Day 2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82076" y="4050969"/>
            <a:ext cx="968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Day 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6209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8" grpId="0"/>
      <p:bldP spid="19" grpId="0"/>
      <p:bldP spid="20" grpId="0"/>
      <p:bldP spid="23" grpId="0" animBg="1"/>
      <p:bldP spid="24" grpId="0"/>
      <p:bldP spid="25" grpId="0"/>
      <p:bldP spid="25" grpId="1"/>
      <p:bldP spid="26" grpId="0"/>
      <p:bldP spid="26" grpId="1"/>
      <p:bldP spid="27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3454" y="657290"/>
            <a:ext cx="80013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Here are the admission charges for White Valley Theme Park.</a:t>
            </a:r>
          </a:p>
          <a:p>
            <a:pPr algn="l"/>
            <a:endParaRPr lang="en-GB" sz="2800" dirty="0"/>
          </a:p>
          <a:p>
            <a:pPr algn="l"/>
            <a:endParaRPr lang="en-GB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676295" y="1798676"/>
            <a:ext cx="716280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Is it better value to buy individual                tickets or one family ticket….</a:t>
            </a:r>
          </a:p>
          <a:p>
            <a:pPr algn="l"/>
            <a:endParaRPr lang="en-GB" sz="2800" dirty="0"/>
          </a:p>
          <a:p>
            <a:pPr marL="514350" indent="-514350" algn="l">
              <a:buAutoNum type="alphaLcParenR"/>
            </a:pPr>
            <a:r>
              <a:rPr lang="en-GB" sz="2800" dirty="0"/>
              <a:t>For 2 adults and 2 children</a:t>
            </a:r>
          </a:p>
          <a:p>
            <a:pPr marL="514350" indent="-514350" algn="l">
              <a:buAutoNum type="alphaLcParenR"/>
            </a:pPr>
            <a:r>
              <a:rPr lang="en-GB" sz="2800" dirty="0"/>
              <a:t>For 1 adult and 3 children</a:t>
            </a:r>
          </a:p>
          <a:p>
            <a:pPr marL="514350" indent="-514350" algn="l">
              <a:buAutoNum type="alphaLcParenR"/>
            </a:pPr>
            <a:r>
              <a:rPr lang="en-GB" sz="2800" dirty="0"/>
              <a:t>For 2 adults and 3 children</a:t>
            </a:r>
          </a:p>
          <a:p>
            <a:pPr algn="l"/>
            <a:endParaRPr lang="en-GB" sz="1400" dirty="0"/>
          </a:p>
          <a:p>
            <a:pPr algn="l"/>
            <a:endParaRPr lang="en-GB" sz="1200" dirty="0"/>
          </a:p>
          <a:p>
            <a:pPr algn="l"/>
            <a:r>
              <a:rPr lang="en-GB" sz="2800" dirty="0"/>
              <a:t>What is the difference in price for each group?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997" y="4547263"/>
            <a:ext cx="747045" cy="747045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6190734" y="1207291"/>
            <a:ext cx="2818978" cy="3221973"/>
            <a:chOff x="6088064" y="1320721"/>
            <a:chExt cx="2818978" cy="3221973"/>
          </a:xfrm>
        </p:grpSpPr>
        <p:grpSp>
          <p:nvGrpSpPr>
            <p:cNvPr id="13" name="Group 12"/>
            <p:cNvGrpSpPr/>
            <p:nvPr/>
          </p:nvGrpSpPr>
          <p:grpSpPr>
            <a:xfrm>
              <a:off x="6088064" y="1320721"/>
              <a:ext cx="2818978" cy="3221973"/>
              <a:chOff x="6233704" y="1480992"/>
              <a:chExt cx="2818978" cy="2383735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6233704" y="1524000"/>
                <a:ext cx="2744041" cy="234072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6233704" y="1480992"/>
                <a:ext cx="2818978" cy="22998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Admission prices</a:t>
                </a:r>
              </a:p>
              <a:p>
                <a:pPr algn="ctr"/>
                <a:endParaRPr lang="en-GB" sz="2400" dirty="0"/>
              </a:p>
              <a:p>
                <a:pPr algn="ctr"/>
                <a:endParaRPr lang="en-GB" sz="2400" dirty="0"/>
              </a:p>
              <a:p>
                <a:pPr algn="ctr"/>
                <a:endParaRPr lang="en-GB" sz="2400" dirty="0"/>
              </a:p>
              <a:p>
                <a:r>
                  <a:rPr lang="en-GB" sz="2400" dirty="0"/>
                  <a:t>Adults …………… £12</a:t>
                </a:r>
              </a:p>
              <a:p>
                <a:r>
                  <a:rPr lang="en-GB" sz="2400" dirty="0"/>
                  <a:t>Children ……….. £8</a:t>
                </a:r>
              </a:p>
              <a:p>
                <a:endParaRPr lang="en-GB" sz="2400" dirty="0"/>
              </a:p>
              <a:p>
                <a:r>
                  <a:rPr lang="en-GB" sz="2400" dirty="0"/>
                  <a:t>Family ticket .... £38</a:t>
                </a:r>
              </a:p>
            </p:txBody>
          </p:sp>
        </p:grp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7716C1A4-D657-4B9A-9CAE-3E826BD473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88064" y="1490144"/>
              <a:ext cx="2536779" cy="1409850"/>
            </a:xfrm>
            <a:prstGeom prst="rect">
              <a:avLst/>
            </a:prstGeom>
          </p:spPr>
        </p:pic>
      </p:grpSp>
      <p:sp>
        <p:nvSpPr>
          <p:cNvPr id="12" name="TextBox 40">
            <a:extLst>
              <a:ext uri="{FF2B5EF4-FFF2-40B4-BE49-F238E27FC236}">
                <a16:creationId xmlns:a16="http://schemas.microsoft.com/office/drawing/2014/main" id="{D3C64D16-EF38-47A1-956D-8D581F3A0E8F}"/>
              </a:ext>
            </a:extLst>
          </p:cNvPr>
          <p:cNvSpPr txBox="1"/>
          <p:nvPr/>
        </p:nvSpPr>
        <p:spPr>
          <a:xfrm>
            <a:off x="7628003" y="515419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8495" y="574789"/>
            <a:ext cx="2267848" cy="254131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945923"/>
              </p:ext>
            </p:extLst>
          </p:nvPr>
        </p:nvGraphicFramePr>
        <p:xfrm>
          <a:off x="900545" y="715046"/>
          <a:ext cx="5922937" cy="3383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8175">
                  <a:extLst>
                    <a:ext uri="{9D8B030D-6E8A-4147-A177-3AD203B41FA5}">
                      <a16:colId xmlns:a16="http://schemas.microsoft.com/office/drawing/2014/main" val="3240819415"/>
                    </a:ext>
                  </a:extLst>
                </a:gridCol>
                <a:gridCol w="1498254">
                  <a:extLst>
                    <a:ext uri="{9D8B030D-6E8A-4147-A177-3AD203B41FA5}">
                      <a16:colId xmlns:a16="http://schemas.microsoft.com/office/drawing/2014/main" val="2885495967"/>
                    </a:ext>
                  </a:extLst>
                </a:gridCol>
                <a:gridCol w="1498254">
                  <a:extLst>
                    <a:ext uri="{9D8B030D-6E8A-4147-A177-3AD203B41FA5}">
                      <a16:colId xmlns:a16="http://schemas.microsoft.com/office/drawing/2014/main" val="3847222891"/>
                    </a:ext>
                  </a:extLst>
                </a:gridCol>
                <a:gridCol w="1498254">
                  <a:extLst>
                    <a:ext uri="{9D8B030D-6E8A-4147-A177-3AD203B41FA5}">
                      <a16:colId xmlns:a16="http://schemas.microsoft.com/office/drawing/2014/main" val="23942907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Group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Cost of individual tickets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Cost of family ticket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Difference in price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5162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2 adults </a:t>
                      </a:r>
                    </a:p>
                    <a:p>
                      <a:pPr algn="ctr"/>
                      <a:r>
                        <a:rPr lang="en-GB" sz="2200" dirty="0"/>
                        <a:t>2 children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£38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8792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1 adult </a:t>
                      </a:r>
                    </a:p>
                    <a:p>
                      <a:pPr algn="ctr"/>
                      <a:r>
                        <a:rPr lang="en-GB" sz="2200" dirty="0"/>
                        <a:t>3 children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£36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£38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45539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2 adults </a:t>
                      </a:r>
                    </a:p>
                    <a:p>
                      <a:pPr algn="ctr"/>
                      <a:r>
                        <a:rPr lang="en-GB" sz="2200" dirty="0"/>
                        <a:t>3 children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£48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£38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6105373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2479962" y="1952394"/>
            <a:ext cx="1177637" cy="554182"/>
          </a:xfrm>
          <a:prstGeom prst="rect">
            <a:avLst/>
          </a:prstGeom>
          <a:solidFill>
            <a:srgbClr val="FAF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3898306" y="1901676"/>
            <a:ext cx="1177637" cy="554182"/>
          </a:xfrm>
          <a:prstGeom prst="rect">
            <a:avLst/>
          </a:prstGeom>
          <a:solidFill>
            <a:srgbClr val="FAF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5481662" y="1889697"/>
            <a:ext cx="1177637" cy="554182"/>
          </a:xfrm>
          <a:prstGeom prst="rect">
            <a:avLst/>
          </a:prstGeom>
          <a:solidFill>
            <a:srgbClr val="FAF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2549796" y="2670057"/>
            <a:ext cx="1177637" cy="554182"/>
          </a:xfrm>
          <a:prstGeom prst="rect">
            <a:avLst/>
          </a:prstGeom>
          <a:solidFill>
            <a:srgbClr val="FAF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3998442" y="2604652"/>
            <a:ext cx="1177637" cy="554182"/>
          </a:xfrm>
          <a:prstGeom prst="rect">
            <a:avLst/>
          </a:prstGeom>
          <a:solidFill>
            <a:srgbClr val="FAF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5472549" y="2705001"/>
            <a:ext cx="1177637" cy="554182"/>
          </a:xfrm>
          <a:prstGeom prst="rect">
            <a:avLst/>
          </a:prstGeom>
          <a:solidFill>
            <a:srgbClr val="FAF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2479961" y="3509655"/>
            <a:ext cx="1177637" cy="554182"/>
          </a:xfrm>
          <a:prstGeom prst="rect">
            <a:avLst/>
          </a:prstGeom>
          <a:solidFill>
            <a:srgbClr val="FAF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>
            <a:off x="4070694" y="3398819"/>
            <a:ext cx="1177637" cy="554182"/>
          </a:xfrm>
          <a:prstGeom prst="rect">
            <a:avLst/>
          </a:prstGeom>
          <a:solidFill>
            <a:srgbClr val="FAF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5601915" y="3430534"/>
            <a:ext cx="1177637" cy="554182"/>
          </a:xfrm>
          <a:prstGeom prst="rect">
            <a:avLst/>
          </a:prstGeom>
          <a:solidFill>
            <a:srgbClr val="FAF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ounded Rectangle 5"/>
          <p:cNvSpPr/>
          <p:nvPr/>
        </p:nvSpPr>
        <p:spPr>
          <a:xfrm>
            <a:off x="915641" y="1845444"/>
            <a:ext cx="1399309" cy="692733"/>
          </a:xfrm>
          <a:prstGeom prst="roundRect">
            <a:avLst/>
          </a:prstGeom>
          <a:noFill/>
          <a:ln w="38100">
            <a:solidFill>
              <a:srgbClr val="D430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935741" y="4276211"/>
                <a:ext cx="39272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£12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£12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£8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£8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741" y="4276211"/>
                <a:ext cx="3927204" cy="523220"/>
              </a:xfrm>
              <a:prstGeom prst="rect">
                <a:avLst/>
              </a:prstGeom>
              <a:blipFill>
                <a:blip r:embed="rId8"/>
                <a:stretch>
                  <a:fillRect l="-3261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Connector 11"/>
          <p:cNvCxnSpPr/>
          <p:nvPr/>
        </p:nvCxnSpPr>
        <p:spPr>
          <a:xfrm>
            <a:off x="1362449" y="4755130"/>
            <a:ext cx="606139" cy="43556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2366732" y="4715872"/>
            <a:ext cx="499462" cy="44448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2456555" y="4740639"/>
            <a:ext cx="671947" cy="41971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379890" y="4755130"/>
            <a:ext cx="566030" cy="37679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854230" y="5060882"/>
            <a:ext cx="879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£20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67935" y="5060882"/>
            <a:ext cx="879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£20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3945920" y="5043596"/>
                <a:ext cx="39272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£20</a:t>
                </a:r>
                <a14:m>
                  <m:oMath xmlns:m="http://schemas.openxmlformats.org/officeDocument/2006/math">
                    <m:r>
                      <a:rPr lang="en-GB" sz="28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£20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£40</a:t>
                </a: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5920" y="5043596"/>
                <a:ext cx="3927204" cy="523220"/>
              </a:xfrm>
              <a:prstGeom prst="rect">
                <a:avLst/>
              </a:prstGeom>
              <a:blipFill>
                <a:blip r:embed="rId9"/>
                <a:stretch>
                  <a:fillRect l="-3101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80215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6" grpId="0" animBg="1"/>
      <p:bldP spid="16" grpId="1" animBg="1"/>
      <p:bldP spid="19" grpId="0" animBg="1"/>
      <p:bldP spid="20" grpId="0" animBg="1"/>
      <p:bldP spid="21" grpId="0" animBg="1"/>
      <p:bldP spid="21" grpId="1" animBg="1"/>
      <p:bldP spid="22" grpId="0" animBg="1"/>
      <p:bldP spid="23" grpId="0" animBg="1"/>
      <p:bldP spid="24" grpId="0" animBg="1"/>
      <p:bldP spid="24" grpId="1" animBg="1"/>
      <p:bldP spid="25" grpId="0" animBg="1"/>
      <p:bldP spid="6" grpId="0" animBg="1"/>
      <p:bldP spid="7" grpId="0"/>
      <p:bldP spid="34" grpId="0"/>
      <p:bldP spid="35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8495" y="574789"/>
            <a:ext cx="2267848" cy="254131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945923"/>
              </p:ext>
            </p:extLst>
          </p:nvPr>
        </p:nvGraphicFramePr>
        <p:xfrm>
          <a:off x="900545" y="715046"/>
          <a:ext cx="5922937" cy="3383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8175">
                  <a:extLst>
                    <a:ext uri="{9D8B030D-6E8A-4147-A177-3AD203B41FA5}">
                      <a16:colId xmlns:a16="http://schemas.microsoft.com/office/drawing/2014/main" val="3240819415"/>
                    </a:ext>
                  </a:extLst>
                </a:gridCol>
                <a:gridCol w="1498254">
                  <a:extLst>
                    <a:ext uri="{9D8B030D-6E8A-4147-A177-3AD203B41FA5}">
                      <a16:colId xmlns:a16="http://schemas.microsoft.com/office/drawing/2014/main" val="2885495967"/>
                    </a:ext>
                  </a:extLst>
                </a:gridCol>
                <a:gridCol w="1498254">
                  <a:extLst>
                    <a:ext uri="{9D8B030D-6E8A-4147-A177-3AD203B41FA5}">
                      <a16:colId xmlns:a16="http://schemas.microsoft.com/office/drawing/2014/main" val="3847222891"/>
                    </a:ext>
                  </a:extLst>
                </a:gridCol>
                <a:gridCol w="1498254">
                  <a:extLst>
                    <a:ext uri="{9D8B030D-6E8A-4147-A177-3AD203B41FA5}">
                      <a16:colId xmlns:a16="http://schemas.microsoft.com/office/drawing/2014/main" val="23942907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Group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Cost of individual tickets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Cost of family ticket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Difference in price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5162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2 adults </a:t>
                      </a:r>
                    </a:p>
                    <a:p>
                      <a:pPr algn="ctr"/>
                      <a:r>
                        <a:rPr lang="en-GB" sz="2200" dirty="0"/>
                        <a:t>2 children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£38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8792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1 adult </a:t>
                      </a:r>
                    </a:p>
                    <a:p>
                      <a:pPr algn="ctr"/>
                      <a:r>
                        <a:rPr lang="en-GB" sz="2200" dirty="0"/>
                        <a:t>3 children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£36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£38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45539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2 adults </a:t>
                      </a:r>
                    </a:p>
                    <a:p>
                      <a:pPr algn="ctr"/>
                      <a:r>
                        <a:rPr lang="en-GB" sz="2200" dirty="0"/>
                        <a:t>3 children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£48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£38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6105373"/>
                  </a:ext>
                </a:extLst>
              </a:tr>
            </a:tbl>
          </a:graphicData>
        </a:graphic>
      </p:graphicFrame>
      <p:sp>
        <p:nvSpPr>
          <p:cNvPr id="19" name="Rectangle 18"/>
          <p:cNvSpPr/>
          <p:nvPr/>
        </p:nvSpPr>
        <p:spPr>
          <a:xfrm>
            <a:off x="5481662" y="1889697"/>
            <a:ext cx="1177637" cy="554182"/>
          </a:xfrm>
          <a:prstGeom prst="rect">
            <a:avLst/>
          </a:prstGeom>
          <a:solidFill>
            <a:srgbClr val="FAF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2549796" y="2670057"/>
            <a:ext cx="1177637" cy="554182"/>
          </a:xfrm>
          <a:prstGeom prst="rect">
            <a:avLst/>
          </a:prstGeom>
          <a:solidFill>
            <a:srgbClr val="FAF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5472549" y="2705001"/>
            <a:ext cx="1177637" cy="554182"/>
          </a:xfrm>
          <a:prstGeom prst="rect">
            <a:avLst/>
          </a:prstGeom>
          <a:solidFill>
            <a:srgbClr val="FAF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2479961" y="3509655"/>
            <a:ext cx="1177637" cy="554182"/>
          </a:xfrm>
          <a:prstGeom prst="rect">
            <a:avLst/>
          </a:prstGeom>
          <a:solidFill>
            <a:srgbClr val="FAF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5601915" y="3430534"/>
            <a:ext cx="1177637" cy="554182"/>
          </a:xfrm>
          <a:prstGeom prst="rect">
            <a:avLst/>
          </a:prstGeom>
          <a:solidFill>
            <a:srgbClr val="FAF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ounded Rectangle 5"/>
          <p:cNvSpPr/>
          <p:nvPr/>
        </p:nvSpPr>
        <p:spPr>
          <a:xfrm>
            <a:off x="894456" y="2600781"/>
            <a:ext cx="1399309" cy="692733"/>
          </a:xfrm>
          <a:prstGeom prst="roundRect">
            <a:avLst/>
          </a:prstGeom>
          <a:noFill/>
          <a:ln w="38100">
            <a:solidFill>
              <a:srgbClr val="D430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935741" y="4276211"/>
                <a:ext cx="39272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3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£8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£24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741" y="4276211"/>
                <a:ext cx="3927204" cy="523220"/>
              </a:xfrm>
              <a:prstGeom prst="rect">
                <a:avLst/>
              </a:prstGeom>
              <a:blipFill>
                <a:blip r:embed="rId8"/>
                <a:stretch>
                  <a:fillRect l="-3261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894456" y="4917639"/>
                <a:ext cx="39272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£24</a:t>
                </a:r>
                <a14:m>
                  <m:oMath xmlns:m="http://schemas.openxmlformats.org/officeDocument/2006/math">
                    <m:r>
                      <a:rPr lang="en-GB" sz="28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£12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£36</a:t>
                </a: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4456" y="4917639"/>
                <a:ext cx="3927204" cy="523220"/>
              </a:xfrm>
              <a:prstGeom prst="rect">
                <a:avLst/>
              </a:prstGeom>
              <a:blipFill>
                <a:blip r:embed="rId9"/>
                <a:stretch>
                  <a:fillRect l="-3261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94702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8495" y="574789"/>
            <a:ext cx="2267848" cy="254131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945923"/>
              </p:ext>
            </p:extLst>
          </p:nvPr>
        </p:nvGraphicFramePr>
        <p:xfrm>
          <a:off x="900545" y="715046"/>
          <a:ext cx="5922937" cy="3383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8175">
                  <a:extLst>
                    <a:ext uri="{9D8B030D-6E8A-4147-A177-3AD203B41FA5}">
                      <a16:colId xmlns:a16="http://schemas.microsoft.com/office/drawing/2014/main" val="3240819415"/>
                    </a:ext>
                  </a:extLst>
                </a:gridCol>
                <a:gridCol w="1498254">
                  <a:extLst>
                    <a:ext uri="{9D8B030D-6E8A-4147-A177-3AD203B41FA5}">
                      <a16:colId xmlns:a16="http://schemas.microsoft.com/office/drawing/2014/main" val="2885495967"/>
                    </a:ext>
                  </a:extLst>
                </a:gridCol>
                <a:gridCol w="1498254">
                  <a:extLst>
                    <a:ext uri="{9D8B030D-6E8A-4147-A177-3AD203B41FA5}">
                      <a16:colId xmlns:a16="http://schemas.microsoft.com/office/drawing/2014/main" val="3847222891"/>
                    </a:ext>
                  </a:extLst>
                </a:gridCol>
                <a:gridCol w="1498254">
                  <a:extLst>
                    <a:ext uri="{9D8B030D-6E8A-4147-A177-3AD203B41FA5}">
                      <a16:colId xmlns:a16="http://schemas.microsoft.com/office/drawing/2014/main" val="23942907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Group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Cost of individual tickets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Cost of family ticket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Difference in price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5162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2 adults </a:t>
                      </a:r>
                    </a:p>
                    <a:p>
                      <a:pPr algn="ctr"/>
                      <a:r>
                        <a:rPr lang="en-GB" sz="2200" dirty="0"/>
                        <a:t>2 children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£38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8792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1 adult </a:t>
                      </a:r>
                    </a:p>
                    <a:p>
                      <a:pPr algn="ctr"/>
                      <a:r>
                        <a:rPr lang="en-GB" sz="2200" dirty="0"/>
                        <a:t>3 children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£36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£38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45539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2 adults </a:t>
                      </a:r>
                    </a:p>
                    <a:p>
                      <a:pPr algn="ctr"/>
                      <a:r>
                        <a:rPr lang="en-GB" sz="2200" dirty="0"/>
                        <a:t>3 children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£48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£38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£10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6105373"/>
                  </a:ext>
                </a:extLst>
              </a:tr>
            </a:tbl>
          </a:graphicData>
        </a:graphic>
      </p:graphicFrame>
      <p:sp>
        <p:nvSpPr>
          <p:cNvPr id="19" name="Rectangle 18"/>
          <p:cNvSpPr/>
          <p:nvPr/>
        </p:nvSpPr>
        <p:spPr>
          <a:xfrm>
            <a:off x="5481662" y="1889697"/>
            <a:ext cx="1177637" cy="554182"/>
          </a:xfrm>
          <a:prstGeom prst="rect">
            <a:avLst/>
          </a:prstGeom>
          <a:solidFill>
            <a:srgbClr val="FAF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5472549" y="2705001"/>
            <a:ext cx="1177637" cy="554182"/>
          </a:xfrm>
          <a:prstGeom prst="rect">
            <a:avLst/>
          </a:prstGeom>
          <a:solidFill>
            <a:srgbClr val="FAF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2479961" y="3509655"/>
            <a:ext cx="1177637" cy="554182"/>
          </a:xfrm>
          <a:prstGeom prst="rect">
            <a:avLst/>
          </a:prstGeom>
          <a:solidFill>
            <a:srgbClr val="FAF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5601915" y="3430534"/>
            <a:ext cx="1177637" cy="554182"/>
          </a:xfrm>
          <a:prstGeom prst="rect">
            <a:avLst/>
          </a:prstGeom>
          <a:solidFill>
            <a:srgbClr val="FAF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ounded Rectangle 5"/>
          <p:cNvSpPr/>
          <p:nvPr/>
        </p:nvSpPr>
        <p:spPr>
          <a:xfrm>
            <a:off x="894456" y="3361258"/>
            <a:ext cx="1399309" cy="692733"/>
          </a:xfrm>
          <a:prstGeom prst="roundRect">
            <a:avLst/>
          </a:prstGeom>
          <a:noFill/>
          <a:ln w="38100">
            <a:solidFill>
              <a:srgbClr val="D430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935741" y="4276211"/>
                <a:ext cx="39272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£12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£24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741" y="4276211"/>
                <a:ext cx="3927204" cy="523220"/>
              </a:xfrm>
              <a:prstGeom prst="rect">
                <a:avLst/>
              </a:prstGeom>
              <a:blipFill>
                <a:blip r:embed="rId8"/>
                <a:stretch>
                  <a:fillRect l="-3261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894456" y="4917639"/>
                <a:ext cx="39272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£24</a:t>
                </a:r>
                <a14:m>
                  <m:oMath xmlns:m="http://schemas.openxmlformats.org/officeDocument/2006/math">
                    <m:r>
                      <a:rPr lang="en-GB" sz="28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£24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£48</a:t>
                </a: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4456" y="4917639"/>
                <a:ext cx="3927204" cy="523220"/>
              </a:xfrm>
              <a:prstGeom prst="rect">
                <a:avLst/>
              </a:prstGeom>
              <a:blipFill>
                <a:blip r:embed="rId9"/>
                <a:stretch>
                  <a:fillRect l="-3261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727433" y="4276211"/>
                <a:ext cx="39272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3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£8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£24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7433" y="4276211"/>
                <a:ext cx="3927204" cy="523220"/>
              </a:xfrm>
              <a:prstGeom prst="rect">
                <a:avLst/>
              </a:prstGeom>
              <a:blipFill>
                <a:blip r:embed="rId10"/>
                <a:stretch>
                  <a:fillRect l="-3101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ounded Rectangle 13"/>
          <p:cNvSpPr/>
          <p:nvPr/>
        </p:nvSpPr>
        <p:spPr>
          <a:xfrm>
            <a:off x="4059382" y="1904031"/>
            <a:ext cx="1049447" cy="600746"/>
          </a:xfrm>
          <a:prstGeom prst="roundRect">
            <a:avLst/>
          </a:prstGeom>
          <a:noFill/>
          <a:ln w="38100">
            <a:solidFill>
              <a:srgbClr val="D430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ounded Rectangle 14"/>
          <p:cNvSpPr/>
          <p:nvPr/>
        </p:nvSpPr>
        <p:spPr>
          <a:xfrm>
            <a:off x="2544055" y="2658437"/>
            <a:ext cx="1049447" cy="600746"/>
          </a:xfrm>
          <a:prstGeom prst="roundRect">
            <a:avLst/>
          </a:prstGeom>
          <a:noFill/>
          <a:ln w="38100">
            <a:solidFill>
              <a:srgbClr val="D430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ounded Rectangle 15"/>
          <p:cNvSpPr/>
          <p:nvPr/>
        </p:nvSpPr>
        <p:spPr>
          <a:xfrm>
            <a:off x="4090613" y="3428898"/>
            <a:ext cx="1049447" cy="600746"/>
          </a:xfrm>
          <a:prstGeom prst="roundRect">
            <a:avLst/>
          </a:prstGeom>
          <a:noFill/>
          <a:ln w="38100">
            <a:solidFill>
              <a:srgbClr val="D430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672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3" grpId="0" animBg="1"/>
      <p:bldP spid="25" grpId="0" animBg="1"/>
      <p:bldP spid="6" grpId="0" animBg="1"/>
      <p:bldP spid="7" grpId="0"/>
      <p:bldP spid="38" grpId="0"/>
      <p:bldP spid="13" grpId="0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38">
                <a:extLst>
                  <a:ext uri="{FF2B5EF4-FFF2-40B4-BE49-F238E27FC236}">
                    <a16:creationId xmlns:a16="http://schemas.microsoft.com/office/drawing/2014/main" id="{9AD4189C-A14B-400F-8A5E-C9650B9B0F3D}"/>
                  </a:ext>
                </a:extLst>
              </p:cNvPr>
              <p:cNvSpPr txBox="1"/>
              <p:nvPr/>
            </p:nvSpPr>
            <p:spPr>
              <a:xfrm>
                <a:off x="538892" y="499909"/>
                <a:ext cx="8286453" cy="56937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Ron and Amir are at the theme park.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4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Ron spends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prstClr val="black"/>
                            </a:solidFill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prstClr val="black"/>
                            </a:solidFill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 of his money on lunch and has £12 left.</a:t>
                </a:r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  <a:p>
                <a:pPr lvl="0"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lvl="0"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Amir spends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prstClr val="black"/>
                            </a:solidFill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>
                            <a:solidFill>
                              <a:prstClr val="black"/>
                            </a:solidFill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 of his money on lunch and has £12 left.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4400" noProof="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600" noProof="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3600" noProof="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noProof="0" dirty="0">
                    <a:solidFill>
                      <a:prstClr val="black"/>
                    </a:solidFill>
                    <a:latin typeface="Calibri" panose="020F0502020204030204"/>
                  </a:rPr>
                  <a:t>How much money did each boy have to start with?</a:t>
                </a:r>
                <a:endParaRPr kumimoji="0" lang="en-GB" sz="2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TextBox 38">
                <a:extLst>
                  <a:ext uri="{FF2B5EF4-FFF2-40B4-BE49-F238E27FC236}">
                    <a16:creationId xmlns:a16="http://schemas.microsoft.com/office/drawing/2014/main" id="{9AD4189C-A14B-400F-8A5E-C9650B9B0F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892" y="499909"/>
                <a:ext cx="8286453" cy="5693738"/>
              </a:xfrm>
              <a:prstGeom prst="rect">
                <a:avLst/>
              </a:prstGeom>
              <a:blipFill>
                <a:blip r:embed="rId6"/>
                <a:stretch>
                  <a:fillRect l="-1471" t="-96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59543" y="3764619"/>
            <a:ext cx="747045" cy="747045"/>
          </a:xfrm>
          <a:prstGeom prst="rect">
            <a:avLst/>
          </a:prstGeom>
        </p:spPr>
      </p:pic>
      <p:sp>
        <p:nvSpPr>
          <p:cNvPr id="6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62387" y="390730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547" y="352540"/>
            <a:ext cx="1427798" cy="1760737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514" y="519559"/>
            <a:ext cx="1427798" cy="17031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80867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38">
                <a:extLst>
                  <a:ext uri="{FF2B5EF4-FFF2-40B4-BE49-F238E27FC236}">
                    <a16:creationId xmlns:a16="http://schemas.microsoft.com/office/drawing/2014/main" id="{9AD4189C-A14B-400F-8A5E-C9650B9B0F3D}"/>
                  </a:ext>
                </a:extLst>
              </p:cNvPr>
              <p:cNvSpPr txBox="1"/>
              <p:nvPr/>
            </p:nvSpPr>
            <p:spPr>
              <a:xfrm>
                <a:off x="538892" y="499909"/>
                <a:ext cx="8286453" cy="5878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Ron and Amir are at the theme park.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Ron spends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prstClr val="black"/>
                            </a:solidFill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prstClr val="black"/>
                            </a:solidFill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 of his money on lunch and has £12 left.</a:t>
                </a:r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noProof="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noProof="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noProof="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noProof="0" dirty="0">
                    <a:solidFill>
                      <a:prstClr val="black"/>
                    </a:solidFill>
                    <a:latin typeface="Calibri" panose="020F0502020204030204"/>
                  </a:rPr>
                  <a:t>How much money did each boy have to start with?</a:t>
                </a:r>
                <a:endParaRPr kumimoji="0" lang="en-GB" sz="2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TextBox 38">
                <a:extLst>
                  <a:ext uri="{FF2B5EF4-FFF2-40B4-BE49-F238E27FC236}">
                    <a16:creationId xmlns:a16="http://schemas.microsoft.com/office/drawing/2014/main" id="{9AD4189C-A14B-400F-8A5E-C9650B9B0F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892" y="499909"/>
                <a:ext cx="8286453" cy="5878469"/>
              </a:xfrm>
              <a:prstGeom prst="rect">
                <a:avLst/>
              </a:prstGeom>
              <a:blipFill>
                <a:blip r:embed="rId6"/>
                <a:stretch>
                  <a:fillRect l="-1471" t="-93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49207" y="2999500"/>
            <a:ext cx="2036184" cy="7300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484555"/>
              </p:ext>
            </p:extLst>
          </p:nvPr>
        </p:nvGraphicFramePr>
        <p:xfrm>
          <a:off x="949208" y="2999500"/>
          <a:ext cx="5125745" cy="7300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5149">
                  <a:extLst>
                    <a:ext uri="{9D8B030D-6E8A-4147-A177-3AD203B41FA5}">
                      <a16:colId xmlns:a16="http://schemas.microsoft.com/office/drawing/2014/main" val="2113611595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193386515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449542680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234813469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483335855"/>
                    </a:ext>
                  </a:extLst>
                </a:gridCol>
              </a:tblGrid>
              <a:tr h="73006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3749623"/>
                  </a:ext>
                </a:extLst>
              </a:tr>
            </a:tbl>
          </a:graphicData>
        </a:graphic>
      </p:graphicFrame>
      <p:sp>
        <p:nvSpPr>
          <p:cNvPr id="10" name="Right Brace 9"/>
          <p:cNvSpPr/>
          <p:nvPr/>
        </p:nvSpPr>
        <p:spPr>
          <a:xfrm rot="16200000">
            <a:off x="3385647" y="-152866"/>
            <a:ext cx="252871" cy="5125753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3368575" y="1879558"/>
            <a:ext cx="786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?</a:t>
            </a:r>
          </a:p>
        </p:txBody>
      </p:sp>
      <p:sp>
        <p:nvSpPr>
          <p:cNvPr id="12" name="Right Brace 11"/>
          <p:cNvSpPr/>
          <p:nvPr/>
        </p:nvSpPr>
        <p:spPr>
          <a:xfrm rot="5400000">
            <a:off x="1794115" y="2980894"/>
            <a:ext cx="346367" cy="2036184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1513309" y="4172170"/>
            <a:ext cx="1475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spent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705438" y="2723382"/>
                <a:ext cx="31726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12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4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5438" y="2723382"/>
                <a:ext cx="3172691" cy="523220"/>
              </a:xfrm>
              <a:prstGeom prst="rect">
                <a:avLst/>
              </a:prstGeom>
              <a:blipFill>
                <a:blip r:embed="rId8"/>
                <a:stretch>
                  <a:fillRect l="-4038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1259866" y="3102527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02779" y="3102527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 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62821" y="3102527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 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322863" y="3102527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 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82905" y="3102527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 4</a:t>
            </a:r>
          </a:p>
        </p:txBody>
      </p:sp>
      <p:sp>
        <p:nvSpPr>
          <p:cNvPr id="20" name="Right Brace 19"/>
          <p:cNvSpPr/>
          <p:nvPr/>
        </p:nvSpPr>
        <p:spPr>
          <a:xfrm rot="5400000">
            <a:off x="4345077" y="2485846"/>
            <a:ext cx="346369" cy="3059321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/>
          <p:cNvSpPr txBox="1"/>
          <p:nvPr/>
        </p:nvSpPr>
        <p:spPr>
          <a:xfrm>
            <a:off x="4183835" y="4182258"/>
            <a:ext cx="22165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left</a:t>
            </a:r>
          </a:p>
          <a:p>
            <a:pPr algn="l"/>
            <a:r>
              <a:rPr lang="en-GB" sz="2400" dirty="0"/>
              <a:t> 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6705438" y="3251818"/>
                <a:ext cx="31726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5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20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5438" y="3251818"/>
                <a:ext cx="3172691" cy="523220"/>
              </a:xfrm>
              <a:prstGeom prst="rect">
                <a:avLst/>
              </a:prstGeom>
              <a:blipFill>
                <a:blip r:embed="rId9"/>
                <a:stretch>
                  <a:fillRect l="-403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 22"/>
          <p:cNvSpPr/>
          <p:nvPr/>
        </p:nvSpPr>
        <p:spPr>
          <a:xfrm>
            <a:off x="6705438" y="4150494"/>
            <a:ext cx="64596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Ron had £20</a:t>
            </a:r>
            <a:endParaRPr lang="en-GB" sz="2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4" name="Right Brace 23"/>
          <p:cNvSpPr/>
          <p:nvPr/>
        </p:nvSpPr>
        <p:spPr>
          <a:xfrm rot="16200000">
            <a:off x="4437464" y="1308483"/>
            <a:ext cx="215667" cy="3059323"/>
          </a:xfrm>
          <a:prstGeom prst="rightBrace">
            <a:avLst>
              <a:gd name="adj1" fmla="val 8333"/>
              <a:gd name="adj2" fmla="val 50393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4242392" y="2334091"/>
            <a:ext cx="7200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400" dirty="0">
                <a:solidFill>
                  <a:prstClr val="black"/>
                </a:solidFill>
              </a:rPr>
              <a:t>£12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280854" y="1766796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20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983" y="434136"/>
            <a:ext cx="1427798" cy="17607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9769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/>
      <p:bldP spid="11" grpId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/>
      <p:bldP spid="22" grpId="0"/>
      <p:bldP spid="23" grpId="0"/>
      <p:bldP spid="24" grpId="0" animBg="1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38">
                <a:extLst>
                  <a:ext uri="{FF2B5EF4-FFF2-40B4-BE49-F238E27FC236}">
                    <a16:creationId xmlns:a16="http://schemas.microsoft.com/office/drawing/2014/main" id="{9AD4189C-A14B-400F-8A5E-C9650B9B0F3D}"/>
                  </a:ext>
                </a:extLst>
              </p:cNvPr>
              <p:cNvSpPr txBox="1"/>
              <p:nvPr/>
            </p:nvSpPr>
            <p:spPr>
              <a:xfrm>
                <a:off x="538892" y="499909"/>
                <a:ext cx="8286453" cy="5878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Ron and Amir are at the theme park.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Amir spends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prstClr val="black"/>
                            </a:solidFill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solidFill>
                              <a:prstClr val="black"/>
                            </a:solidFill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 of his money on lunch and has £12 left.</a:t>
                </a:r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noProof="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noProof="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2800" noProof="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noProof="0" dirty="0">
                    <a:solidFill>
                      <a:prstClr val="black"/>
                    </a:solidFill>
                    <a:latin typeface="Calibri" panose="020F0502020204030204"/>
                  </a:rPr>
                  <a:t>How much money did each boy have to start with?</a:t>
                </a:r>
                <a:endParaRPr kumimoji="0" lang="en-GB" sz="2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TextBox 38">
                <a:extLst>
                  <a:ext uri="{FF2B5EF4-FFF2-40B4-BE49-F238E27FC236}">
                    <a16:creationId xmlns:a16="http://schemas.microsoft.com/office/drawing/2014/main" id="{9AD4189C-A14B-400F-8A5E-C9650B9B0F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892" y="499909"/>
                <a:ext cx="8286453" cy="5878469"/>
              </a:xfrm>
              <a:prstGeom prst="rect">
                <a:avLst/>
              </a:prstGeom>
              <a:blipFill>
                <a:blip r:embed="rId6"/>
                <a:stretch>
                  <a:fillRect l="-1471" t="-93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49207" y="2999500"/>
            <a:ext cx="3096316" cy="7300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484555"/>
              </p:ext>
            </p:extLst>
          </p:nvPr>
        </p:nvGraphicFramePr>
        <p:xfrm>
          <a:off x="949208" y="2999500"/>
          <a:ext cx="5125745" cy="7300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5149">
                  <a:extLst>
                    <a:ext uri="{9D8B030D-6E8A-4147-A177-3AD203B41FA5}">
                      <a16:colId xmlns:a16="http://schemas.microsoft.com/office/drawing/2014/main" val="2113611595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193386515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449542680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234813469"/>
                    </a:ext>
                  </a:extLst>
                </a:gridCol>
                <a:gridCol w="1025149">
                  <a:extLst>
                    <a:ext uri="{9D8B030D-6E8A-4147-A177-3AD203B41FA5}">
                      <a16:colId xmlns:a16="http://schemas.microsoft.com/office/drawing/2014/main" val="2483335855"/>
                    </a:ext>
                  </a:extLst>
                </a:gridCol>
              </a:tblGrid>
              <a:tr h="73006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3749623"/>
                  </a:ext>
                </a:extLst>
              </a:tr>
            </a:tbl>
          </a:graphicData>
        </a:graphic>
      </p:graphicFrame>
      <p:sp>
        <p:nvSpPr>
          <p:cNvPr id="10" name="Right Brace 9"/>
          <p:cNvSpPr/>
          <p:nvPr/>
        </p:nvSpPr>
        <p:spPr>
          <a:xfrm rot="16200000">
            <a:off x="3385647" y="-152866"/>
            <a:ext cx="252871" cy="5125753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3368575" y="1879558"/>
            <a:ext cx="786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?</a:t>
            </a:r>
          </a:p>
        </p:txBody>
      </p:sp>
      <p:sp>
        <p:nvSpPr>
          <p:cNvPr id="12" name="Right Brace 11"/>
          <p:cNvSpPr/>
          <p:nvPr/>
        </p:nvSpPr>
        <p:spPr>
          <a:xfrm rot="5400000">
            <a:off x="2324181" y="2450828"/>
            <a:ext cx="346367" cy="309631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2080637" y="4115953"/>
            <a:ext cx="1475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spent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705438" y="2723382"/>
                <a:ext cx="31726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12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6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5438" y="2723382"/>
                <a:ext cx="3172691" cy="523220"/>
              </a:xfrm>
              <a:prstGeom prst="rect">
                <a:avLst/>
              </a:prstGeom>
              <a:blipFill>
                <a:blip r:embed="rId8"/>
                <a:stretch>
                  <a:fillRect l="-4038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1259866" y="3102527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6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02779" y="3102527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 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62821" y="3102527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 6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322863" y="3102527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 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82905" y="3102527"/>
            <a:ext cx="66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 6</a:t>
            </a:r>
          </a:p>
        </p:txBody>
      </p:sp>
      <p:sp>
        <p:nvSpPr>
          <p:cNvPr id="20" name="Right Brace 19"/>
          <p:cNvSpPr/>
          <p:nvPr/>
        </p:nvSpPr>
        <p:spPr>
          <a:xfrm rot="5400000">
            <a:off x="4873538" y="3014309"/>
            <a:ext cx="346369" cy="200239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/>
          <p:cNvSpPr txBox="1"/>
          <p:nvPr/>
        </p:nvSpPr>
        <p:spPr>
          <a:xfrm>
            <a:off x="4797071" y="4148679"/>
            <a:ext cx="22165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left</a:t>
            </a:r>
          </a:p>
          <a:p>
            <a:pPr algn="l"/>
            <a:r>
              <a:rPr lang="en-GB" sz="2400" dirty="0"/>
              <a:t> 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6705438" y="3251818"/>
                <a:ext cx="31726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5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30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5438" y="3251818"/>
                <a:ext cx="3172691" cy="523220"/>
              </a:xfrm>
              <a:prstGeom prst="rect">
                <a:avLst/>
              </a:prstGeom>
              <a:blipFill>
                <a:blip r:embed="rId9"/>
                <a:stretch>
                  <a:fillRect l="-403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 22"/>
          <p:cNvSpPr/>
          <p:nvPr/>
        </p:nvSpPr>
        <p:spPr>
          <a:xfrm>
            <a:off x="6705438" y="4150494"/>
            <a:ext cx="64596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Amir had £30</a:t>
            </a:r>
            <a:endParaRPr lang="en-GB" sz="2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4" name="Right Brace 23"/>
          <p:cNvSpPr/>
          <p:nvPr/>
        </p:nvSpPr>
        <p:spPr>
          <a:xfrm rot="16200000">
            <a:off x="4940212" y="1835625"/>
            <a:ext cx="240061" cy="2029432"/>
          </a:xfrm>
          <a:prstGeom prst="rightBrace">
            <a:avLst>
              <a:gd name="adj1" fmla="val 8333"/>
              <a:gd name="adj2" fmla="val 50393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4700207" y="2334091"/>
            <a:ext cx="7200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400" dirty="0">
                <a:solidFill>
                  <a:prstClr val="black"/>
                </a:solidFill>
              </a:rPr>
              <a:t>£12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280854" y="1766796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30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307" y="325293"/>
            <a:ext cx="1427798" cy="17031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5369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/>
      <p:bldP spid="11" grpId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/>
      <p:bldP spid="22" grpId="0"/>
      <p:bldP spid="23" grpId="0"/>
      <p:bldP spid="24" grpId="0" animBg="1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538893" y="499909"/>
            <a:ext cx="10004416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Eva cycled 35 km over 3 days.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On day 2, she cycled twice as many kilometres as on day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4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On day 3 she cycled twice as many kilometres as on day 2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How many kilometres did Eva cycle on each day?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7365" y="4622493"/>
            <a:ext cx="747045" cy="747045"/>
          </a:xfrm>
          <a:prstGeom prst="rect">
            <a:avLst/>
          </a:prstGeom>
        </p:spPr>
      </p:pic>
      <p:sp>
        <p:nvSpPr>
          <p:cNvPr id="6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730209" y="476518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" y="3644587"/>
            <a:ext cx="2064846" cy="19558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4316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4|14.5|7.1|4.6|5.2|13.7|4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4.7|5.6|6.1|4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|8.4|2.9|1.7|8.9|1.8|0.8|1.8|18.1|0.9|12.1|5|7.1|2.1|2.6|3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10.5|7.8|17.6|1.5|1.7|2.3|2.9|2.6|6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8.1|5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4.7|5.7|5.4|7.2|6.6|3.9|6.3|8.9|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7.1|7.9|6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|11.8|0.9|5|2.6|17.4|4.5|3.9|11.7|6.4|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1|8|0.8|1|2.1|9.2|0.7|5|5.3|7.9|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3.3|5.1|6.8|5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8|9.9|11.9|4.2|9.2|4.6|3.8|2.5|3.1|2.4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3" ma:contentTypeDescription="Create a new document." ma:contentTypeScope="" ma:versionID="c2e0ad7e8459b4a763097fd9c50beffe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379c73df8c7c32fbb5b9cacbe02209f3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BC5F11-B40C-47FE-884A-FCBB85ED7B57}">
  <ds:schemaRefs>
    <ds:schemaRef ds:uri="http://purl.org/dc/elements/1.1/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dcmitype/"/>
    <ds:schemaRef ds:uri="http://schemas.openxmlformats.org/package/2006/metadata/core-properties"/>
    <ds:schemaRef ds:uri="cee99ee9-287b-4f9a-957c-ba5ae7375c9a"/>
    <ds:schemaRef ds:uri="522d4c35-b548-4432-90ae-af4376e1c4b4"/>
  </ds:schemaRefs>
</ds:datastoreItem>
</file>

<file path=customXml/itemProps2.xml><?xml version="1.0" encoding="utf-8"?>
<ds:datastoreItem xmlns:ds="http://schemas.openxmlformats.org/officeDocument/2006/customXml" ds:itemID="{5D7D4C71-66F9-48C9-8A4D-9694122813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ED84827-C9B3-492B-A462-A2AC3DED0B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507</TotalTime>
  <Words>681</Words>
  <Application>Microsoft Office PowerPoint</Application>
  <PresentationFormat>A4 Paper (210x297 mm)</PresentationFormat>
  <Paragraphs>215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Bariol Bold</vt:lpstr>
      <vt:lpstr>Calibri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63</cp:revision>
  <dcterms:created xsi:type="dcterms:W3CDTF">2019-10-15T10:24:11Z</dcterms:created>
  <dcterms:modified xsi:type="dcterms:W3CDTF">2021-06-30T14:42:32Z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