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72" r:id="rId5"/>
    <p:sldId id="259" r:id="rId6"/>
    <p:sldId id="268" r:id="rId7"/>
    <p:sldId id="267" r:id="rId8"/>
    <p:sldId id="264" r:id="rId9"/>
    <p:sldId id="271" r:id="rId10"/>
    <p:sldId id="270" r:id="rId11"/>
    <p:sldId id="269" r:id="rId12"/>
    <p:sldId id="260" r:id="rId13"/>
    <p:sldId id="261" r:id="rId14"/>
    <p:sldId id="262" r:id="rId15"/>
    <p:sldId id="263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D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20076B3B-CAA5-4633-9E25-61EDBB53E04A}"/>
    <pc:docChg chg="modSld">
      <pc:chgData name="James Clegg" userId="c6df1435-7a36-4b38-be4d-16e68e91152f" providerId="ADAL" clId="{20076B3B-CAA5-4633-9E25-61EDBB53E04A}" dt="2021-06-30T13:33:22.005" v="31" actId="14100"/>
      <pc:docMkLst>
        <pc:docMk/>
      </pc:docMkLst>
      <pc:sldChg chg="modSp">
        <pc:chgData name="James Clegg" userId="c6df1435-7a36-4b38-be4d-16e68e91152f" providerId="ADAL" clId="{20076B3B-CAA5-4633-9E25-61EDBB53E04A}" dt="2021-06-30T13:31:26.454" v="5" actId="20577"/>
        <pc:sldMkLst>
          <pc:docMk/>
          <pc:sldMk cId="543163454" sldId="260"/>
        </pc:sldMkLst>
        <pc:spChg chg="mod">
          <ac:chgData name="James Clegg" userId="c6df1435-7a36-4b38-be4d-16e68e91152f" providerId="ADAL" clId="{20076B3B-CAA5-4633-9E25-61EDBB53E04A}" dt="2021-06-30T13:31:26.454" v="5" actId="20577"/>
          <ac:spMkLst>
            <pc:docMk/>
            <pc:sldMk cId="543163454" sldId="260"/>
            <ac:spMk id="3" creationId="{ECE94C8A-4286-4BE0-A60F-92B265123A97}"/>
          </ac:spMkLst>
        </pc:spChg>
      </pc:sldChg>
      <pc:sldChg chg="modSp">
        <pc:chgData name="James Clegg" userId="c6df1435-7a36-4b38-be4d-16e68e91152f" providerId="ADAL" clId="{20076B3B-CAA5-4633-9E25-61EDBB53E04A}" dt="2021-06-30T13:33:08.645" v="27" actId="14100"/>
        <pc:sldMkLst>
          <pc:docMk/>
          <pc:sldMk cId="3754808443" sldId="261"/>
        </pc:sldMkLst>
        <pc:spChg chg="mod">
          <ac:chgData name="James Clegg" userId="c6df1435-7a36-4b38-be4d-16e68e91152f" providerId="ADAL" clId="{20076B3B-CAA5-4633-9E25-61EDBB53E04A}" dt="2021-06-30T13:31:38.879" v="9" actId="20577"/>
          <ac:spMkLst>
            <pc:docMk/>
            <pc:sldMk cId="3754808443" sldId="261"/>
            <ac:spMk id="3" creationId="{ECE94C8A-4286-4BE0-A60F-92B265123A97}"/>
          </ac:spMkLst>
        </pc:spChg>
        <pc:spChg chg="mod">
          <ac:chgData name="James Clegg" userId="c6df1435-7a36-4b38-be4d-16e68e91152f" providerId="ADAL" clId="{20076B3B-CAA5-4633-9E25-61EDBB53E04A}" dt="2021-06-30T13:31:40.913" v="10" actId="20577"/>
          <ac:spMkLst>
            <pc:docMk/>
            <pc:sldMk cId="3754808443" sldId="261"/>
            <ac:spMk id="5" creationId="{ECE94C8A-4286-4BE0-A60F-92B265123A97}"/>
          </ac:spMkLst>
        </pc:spChg>
        <pc:spChg chg="mod">
          <ac:chgData name="James Clegg" userId="c6df1435-7a36-4b38-be4d-16e68e91152f" providerId="ADAL" clId="{20076B3B-CAA5-4633-9E25-61EDBB53E04A}" dt="2021-06-30T13:31:42.615" v="11" actId="20577"/>
          <ac:spMkLst>
            <pc:docMk/>
            <pc:sldMk cId="3754808443" sldId="261"/>
            <ac:spMk id="6" creationId="{ECE94C8A-4286-4BE0-A60F-92B265123A97}"/>
          </ac:spMkLst>
        </pc:spChg>
        <pc:cxnChg chg="mod">
          <ac:chgData name="James Clegg" userId="c6df1435-7a36-4b38-be4d-16e68e91152f" providerId="ADAL" clId="{20076B3B-CAA5-4633-9E25-61EDBB53E04A}" dt="2021-06-30T13:33:08.645" v="27" actId="14100"/>
          <ac:cxnSpMkLst>
            <pc:docMk/>
            <pc:sldMk cId="3754808443" sldId="261"/>
            <ac:cxnSpMk id="21" creationId="{00000000-0000-0000-0000-000000000000}"/>
          </ac:cxnSpMkLst>
        </pc:cxnChg>
      </pc:sldChg>
      <pc:sldChg chg="modSp">
        <pc:chgData name="James Clegg" userId="c6df1435-7a36-4b38-be4d-16e68e91152f" providerId="ADAL" clId="{20076B3B-CAA5-4633-9E25-61EDBB53E04A}" dt="2021-06-30T13:32:45.788" v="25" actId="14100"/>
        <pc:sldMkLst>
          <pc:docMk/>
          <pc:sldMk cId="2074492544" sldId="262"/>
        </pc:sldMkLst>
        <pc:spChg chg="mod">
          <ac:chgData name="James Clegg" userId="c6df1435-7a36-4b38-be4d-16e68e91152f" providerId="ADAL" clId="{20076B3B-CAA5-4633-9E25-61EDBB53E04A}" dt="2021-06-30T13:31:46.376" v="12" actId="20577"/>
          <ac:spMkLst>
            <pc:docMk/>
            <pc:sldMk cId="2074492544" sldId="262"/>
            <ac:spMk id="3" creationId="{ECE94C8A-4286-4BE0-A60F-92B265123A97}"/>
          </ac:spMkLst>
        </pc:spChg>
        <pc:spChg chg="mod">
          <ac:chgData name="James Clegg" userId="c6df1435-7a36-4b38-be4d-16e68e91152f" providerId="ADAL" clId="{20076B3B-CAA5-4633-9E25-61EDBB53E04A}" dt="2021-06-30T13:31:49.905" v="15" actId="20577"/>
          <ac:spMkLst>
            <pc:docMk/>
            <pc:sldMk cId="2074492544" sldId="262"/>
            <ac:spMk id="7" creationId="{ECE94C8A-4286-4BE0-A60F-92B265123A97}"/>
          </ac:spMkLst>
        </pc:spChg>
        <pc:spChg chg="mod">
          <ac:chgData name="James Clegg" userId="c6df1435-7a36-4b38-be4d-16e68e91152f" providerId="ADAL" clId="{20076B3B-CAA5-4633-9E25-61EDBB53E04A}" dt="2021-06-30T13:31:48.626" v="14" actId="20577"/>
          <ac:spMkLst>
            <pc:docMk/>
            <pc:sldMk cId="2074492544" sldId="262"/>
            <ac:spMk id="28" creationId="{ECE94C8A-4286-4BE0-A60F-92B265123A97}"/>
          </ac:spMkLst>
        </pc:spChg>
        <pc:cxnChg chg="mod">
          <ac:chgData name="James Clegg" userId="c6df1435-7a36-4b38-be4d-16e68e91152f" providerId="ADAL" clId="{20076B3B-CAA5-4633-9E25-61EDBB53E04A}" dt="2021-06-30T13:32:45.788" v="25" actId="14100"/>
          <ac:cxnSpMkLst>
            <pc:docMk/>
            <pc:sldMk cId="2074492544" sldId="262"/>
            <ac:cxnSpMk id="21" creationId="{00000000-0000-0000-0000-000000000000}"/>
          </ac:cxnSpMkLst>
        </pc:cxnChg>
      </pc:sldChg>
      <pc:sldChg chg="modSp">
        <pc:chgData name="James Clegg" userId="c6df1435-7a36-4b38-be4d-16e68e91152f" providerId="ADAL" clId="{20076B3B-CAA5-4633-9E25-61EDBB53E04A}" dt="2021-06-30T13:32:36.766" v="23" actId="1076"/>
        <pc:sldMkLst>
          <pc:docMk/>
          <pc:sldMk cId="1115414497" sldId="263"/>
        </pc:sldMkLst>
        <pc:spChg chg="mod">
          <ac:chgData name="James Clegg" userId="c6df1435-7a36-4b38-be4d-16e68e91152f" providerId="ADAL" clId="{20076B3B-CAA5-4633-9E25-61EDBB53E04A}" dt="2021-06-30T13:31:54.819" v="18" actId="20577"/>
          <ac:spMkLst>
            <pc:docMk/>
            <pc:sldMk cId="1115414497" sldId="263"/>
            <ac:spMk id="5" creationId="{ECE94C8A-4286-4BE0-A60F-92B265123A97}"/>
          </ac:spMkLst>
        </pc:spChg>
        <pc:spChg chg="mod">
          <ac:chgData name="James Clegg" userId="c6df1435-7a36-4b38-be4d-16e68e91152f" providerId="ADAL" clId="{20076B3B-CAA5-4633-9E25-61EDBB53E04A}" dt="2021-06-30T13:31:57.769" v="21" actId="20577"/>
          <ac:spMkLst>
            <pc:docMk/>
            <pc:sldMk cId="1115414497" sldId="263"/>
            <ac:spMk id="6" creationId="{00000000-0000-0000-0000-000000000000}"/>
          </ac:spMkLst>
        </pc:spChg>
        <pc:spChg chg="mod">
          <ac:chgData name="James Clegg" userId="c6df1435-7a36-4b38-be4d-16e68e91152f" providerId="ADAL" clId="{20076B3B-CAA5-4633-9E25-61EDBB53E04A}" dt="2021-06-30T13:32:36.766" v="23" actId="1076"/>
          <ac:spMkLst>
            <pc:docMk/>
            <pc:sldMk cId="1115414497" sldId="263"/>
            <ac:spMk id="11" creationId="{00000000-0000-0000-0000-000000000000}"/>
          </ac:spMkLst>
        </pc:spChg>
        <pc:picChg chg="mod">
          <ac:chgData name="James Clegg" userId="c6df1435-7a36-4b38-be4d-16e68e91152f" providerId="ADAL" clId="{20076B3B-CAA5-4633-9E25-61EDBB53E04A}" dt="2021-06-30T13:32:21.227" v="22" actId="14826"/>
          <ac:picMkLst>
            <pc:docMk/>
            <pc:sldMk cId="1115414497" sldId="263"/>
            <ac:picMk id="9" creationId="{00000000-0000-0000-0000-000000000000}"/>
          </ac:picMkLst>
        </pc:picChg>
      </pc:sldChg>
      <pc:sldChg chg="modSp">
        <pc:chgData name="James Clegg" userId="c6df1435-7a36-4b38-be4d-16e68e91152f" providerId="ADAL" clId="{20076B3B-CAA5-4633-9E25-61EDBB53E04A}" dt="2021-06-30T13:33:22.005" v="31" actId="14100"/>
        <pc:sldMkLst>
          <pc:docMk/>
          <pc:sldMk cId="2629666547" sldId="269"/>
        </pc:sldMkLst>
        <pc:spChg chg="mod">
          <ac:chgData name="James Clegg" userId="c6df1435-7a36-4b38-be4d-16e68e91152f" providerId="ADAL" clId="{20076B3B-CAA5-4633-9E25-61EDBB53E04A}" dt="2021-06-30T13:31:08.727" v="0" actId="207"/>
          <ac:spMkLst>
            <pc:docMk/>
            <pc:sldMk cId="2629666547" sldId="269"/>
            <ac:spMk id="9" creationId="{00000000-0000-0000-0000-000000000000}"/>
          </ac:spMkLst>
        </pc:spChg>
        <pc:spChg chg="mod">
          <ac:chgData name="James Clegg" userId="c6df1435-7a36-4b38-be4d-16e68e91152f" providerId="ADAL" clId="{20076B3B-CAA5-4633-9E25-61EDBB53E04A}" dt="2021-06-30T13:31:13.079" v="1" actId="207"/>
          <ac:spMkLst>
            <pc:docMk/>
            <pc:sldMk cId="2629666547" sldId="269"/>
            <ac:spMk id="15" creationId="{00000000-0000-0000-0000-000000000000}"/>
          </ac:spMkLst>
        </pc:spChg>
        <pc:cxnChg chg="mod">
          <ac:chgData name="James Clegg" userId="c6df1435-7a36-4b38-be4d-16e68e91152f" providerId="ADAL" clId="{20076B3B-CAA5-4633-9E25-61EDBB53E04A}" dt="2021-06-30T13:33:22.005" v="31" actId="14100"/>
          <ac:cxnSpMkLst>
            <pc:docMk/>
            <pc:sldMk cId="2629666547" sldId="269"/>
            <ac:cxnSpMk id="21" creationId="{00000000-0000-0000-0000-000000000000}"/>
          </ac:cxnSpMkLst>
        </pc:cxnChg>
      </pc:sldChg>
    </pc:docChg>
  </pc:docChgLst>
  <pc:docChgLst>
    <pc:chgData name="James Clegg" userId="c6df1435-7a36-4b38-be4d-16e68e91152f" providerId="ADAL" clId="{C8B8E7FA-84D0-470E-9549-45853489E4CC}"/>
    <pc:docChg chg="custSel modSld">
      <pc:chgData name="James Clegg" userId="c6df1435-7a36-4b38-be4d-16e68e91152f" providerId="ADAL" clId="{C8B8E7FA-84D0-470E-9549-45853489E4CC}" dt="2021-06-30T14:40:06.861" v="11"/>
      <pc:docMkLst>
        <pc:docMk/>
      </pc:docMkLst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3299310921" sldId="259"/>
        </pc:sldMkLst>
        <pc:picChg chg="del">
          <ac:chgData name="James Clegg" userId="c6df1435-7a36-4b38-be4d-16e68e91152f" providerId="ADAL" clId="{C8B8E7FA-84D0-470E-9549-45853489E4CC}" dt="2021-06-30T14:39:40.418" v="0" actId="478"/>
          <ac:picMkLst>
            <pc:docMk/>
            <pc:sldMk cId="3299310921" sldId="259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543163454" sldId="260"/>
        </pc:sldMkLst>
        <pc:picChg chg="del">
          <ac:chgData name="James Clegg" userId="c6df1435-7a36-4b38-be4d-16e68e91152f" providerId="ADAL" clId="{C8B8E7FA-84D0-470E-9549-45853489E4CC}" dt="2021-06-30T14:39:51.431" v="7" actId="478"/>
          <ac:picMkLst>
            <pc:docMk/>
            <pc:sldMk cId="543163454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3754808443" sldId="261"/>
        </pc:sldMkLst>
        <pc:picChg chg="del">
          <ac:chgData name="James Clegg" userId="c6df1435-7a36-4b38-be4d-16e68e91152f" providerId="ADAL" clId="{C8B8E7FA-84D0-470E-9549-45853489E4CC}" dt="2021-06-30T14:39:52.526" v="8" actId="478"/>
          <ac:picMkLst>
            <pc:docMk/>
            <pc:sldMk cId="3754808443" sldId="261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2074492544" sldId="262"/>
        </pc:sldMkLst>
        <pc:picChg chg="del">
          <ac:chgData name="James Clegg" userId="c6df1435-7a36-4b38-be4d-16e68e91152f" providerId="ADAL" clId="{C8B8E7FA-84D0-470E-9549-45853489E4CC}" dt="2021-06-30T14:39:53.933" v="9" actId="478"/>
          <ac:picMkLst>
            <pc:docMk/>
            <pc:sldMk cId="2074492544" sldId="262"/>
            <ac:picMk id="3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1115414497" sldId="263"/>
        </pc:sldMkLst>
        <pc:picChg chg="del">
          <ac:chgData name="James Clegg" userId="c6df1435-7a36-4b38-be4d-16e68e91152f" providerId="ADAL" clId="{C8B8E7FA-84D0-470E-9549-45853489E4CC}" dt="2021-06-30T14:39:55.651" v="10" actId="478"/>
          <ac:picMkLst>
            <pc:docMk/>
            <pc:sldMk cId="1115414497" sldId="263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3876988678" sldId="264"/>
        </pc:sldMkLst>
        <pc:picChg chg="del">
          <ac:chgData name="James Clegg" userId="c6df1435-7a36-4b38-be4d-16e68e91152f" providerId="ADAL" clId="{C8B8E7FA-84D0-470E-9549-45853489E4CC}" dt="2021-06-30T14:39:44.103" v="3" actId="478"/>
          <ac:picMkLst>
            <pc:docMk/>
            <pc:sldMk cId="3876988678" sldId="26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3078993939" sldId="267"/>
        </pc:sldMkLst>
        <pc:picChg chg="del">
          <ac:chgData name="James Clegg" userId="c6df1435-7a36-4b38-be4d-16e68e91152f" providerId="ADAL" clId="{C8B8E7FA-84D0-470E-9549-45853489E4CC}" dt="2021-06-30T14:39:43.041" v="2" actId="478"/>
          <ac:picMkLst>
            <pc:docMk/>
            <pc:sldMk cId="3078993939" sldId="267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2565741616" sldId="268"/>
        </pc:sldMkLst>
        <pc:picChg chg="del">
          <ac:chgData name="James Clegg" userId="c6df1435-7a36-4b38-be4d-16e68e91152f" providerId="ADAL" clId="{C8B8E7FA-84D0-470E-9549-45853489E4CC}" dt="2021-06-30T14:39:41.480" v="1" actId="478"/>
          <ac:picMkLst>
            <pc:docMk/>
            <pc:sldMk cId="2565741616" sldId="268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2629666547" sldId="269"/>
        </pc:sldMkLst>
        <pc:picChg chg="del">
          <ac:chgData name="James Clegg" userId="c6df1435-7a36-4b38-be4d-16e68e91152f" providerId="ADAL" clId="{C8B8E7FA-84D0-470E-9549-45853489E4CC}" dt="2021-06-30T14:39:48.603" v="6" actId="478"/>
          <ac:picMkLst>
            <pc:docMk/>
            <pc:sldMk cId="2629666547" sldId="269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3756010412" sldId="270"/>
        </pc:sldMkLst>
        <pc:picChg chg="del">
          <ac:chgData name="James Clegg" userId="c6df1435-7a36-4b38-be4d-16e68e91152f" providerId="ADAL" clId="{C8B8E7FA-84D0-470E-9549-45853489E4CC}" dt="2021-06-30T14:39:46.620" v="5" actId="478"/>
          <ac:picMkLst>
            <pc:docMk/>
            <pc:sldMk cId="3756010412" sldId="27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B8E7FA-84D0-470E-9549-45853489E4CC}" dt="2021-06-30T14:40:06.861" v="11"/>
        <pc:sldMkLst>
          <pc:docMk/>
          <pc:sldMk cId="3771108960" sldId="271"/>
        </pc:sldMkLst>
        <pc:picChg chg="del">
          <ac:chgData name="James Clegg" userId="c6df1435-7a36-4b38-be4d-16e68e91152f" providerId="ADAL" clId="{C8B8E7FA-84D0-470E-9549-45853489E4CC}" dt="2021-06-30T14:39:45.245" v="4" actId="478"/>
          <ac:picMkLst>
            <pc:docMk/>
            <pc:sldMk cId="3771108960" sldId="271"/>
            <ac:picMk id="12" creationId="{00000000-0000-0000-0000-000000000000}"/>
          </ac:picMkLst>
        </pc:picChg>
      </pc:sldChg>
      <pc:sldChg chg="modTransition">
        <pc:chgData name="James Clegg" userId="c6df1435-7a36-4b38-be4d-16e68e91152f" providerId="ADAL" clId="{C8B8E7FA-84D0-470E-9549-45853489E4CC}" dt="2021-06-30T14:40:06.861" v="11"/>
        <pc:sldMkLst>
          <pc:docMk/>
          <pc:sldMk cId="2053021699" sldId="27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8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2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jpg"/><Relationship Id="rId7" Type="http://schemas.openxmlformats.org/officeDocument/2006/relationships/image" Target="../media/image2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5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2.wdp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microsoft.com/office/2007/relationships/hdphoto" Target="../media/hdphoto1.wdp"/><Relationship Id="rId5" Type="http://schemas.openxmlformats.org/officeDocument/2006/relationships/image" Target="../media/image5.png"/><Relationship Id="rId15" Type="http://schemas.openxmlformats.org/officeDocument/2006/relationships/image" Target="../media/image17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.wdp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microsoft.com/office/2007/relationships/hdphoto" Target="../media/hdphoto2.wdp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7.png"/><Relationship Id="rId9" Type="http://schemas.openxmlformats.org/officeDocument/2006/relationships/image" Target="../media/image6.png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.wdp"/><Relationship Id="rId3" Type="http://schemas.openxmlformats.org/officeDocument/2006/relationships/image" Target="../media/image2.jpg"/><Relationship Id="rId7" Type="http://schemas.openxmlformats.org/officeDocument/2006/relationships/image" Target="../media/image3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microsoft.com/office/2007/relationships/hdphoto" Target="../media/hdphoto2.wdp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7.png"/><Relationship Id="rId9" Type="http://schemas.openxmlformats.org/officeDocument/2006/relationships/image" Target="../media/image6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1.xml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11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image" Target="../media/image16.png"/><Relationship Id="rId10" Type="http://schemas.openxmlformats.org/officeDocument/2006/relationships/image" Target="../media/image24.png"/><Relationship Id="rId4" Type="http://schemas.openxmlformats.org/officeDocument/2006/relationships/image" Target="../media/image2.jpg"/><Relationship Id="rId9" Type="http://schemas.openxmlformats.org/officeDocument/2006/relationships/image" Target="../media/image21.png"/><Relationship Id="rId1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25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3857111-FA79-4220-A10A-BFD76D641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83" y="3340345"/>
            <a:ext cx="2124075" cy="25622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5B5279-0A78-48A3-A0C1-48EFCAF7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547" y="3270619"/>
            <a:ext cx="2124075" cy="2333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3FEEB4-F2DF-4E6C-A073-BBDB4C7F5B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6936" y="4621457"/>
            <a:ext cx="1017457" cy="828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4D3160-5302-42FB-BF4E-3E821A32D2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9517" y="484574"/>
            <a:ext cx="2678700" cy="17899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60DE91-2DBB-45C6-85AA-5EC5721DC2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64484">
            <a:off x="772721" y="4653437"/>
            <a:ext cx="755647" cy="504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565662-BC67-4378-9BE1-C328B3DAD1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0153" y="378971"/>
            <a:ext cx="2614749" cy="17441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C5340-277B-4EB5-A6C5-E73011EED2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0832" y="1979127"/>
            <a:ext cx="6084335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2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69432" y="1663355"/>
            <a:ext cx="7710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Case A and Case B together have a mass of 30 kg.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69431" y="2145322"/>
            <a:ext cx="7710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Case A and Case C together have a mass of 35 kg.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0882" y="4666339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Case C is 5 kg heavier than Case B.</a:t>
            </a:r>
          </a:p>
          <a:p>
            <a:endParaRPr lang="en-GB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1214438" y="2579342"/>
            <a:ext cx="1143000" cy="892521"/>
            <a:chOff x="1214438" y="2579342"/>
            <a:chExt cx="1143000" cy="892521"/>
          </a:xfrm>
        </p:grpSpPr>
        <p:sp>
          <p:nvSpPr>
            <p:cNvPr id="9" name="Rectangle 8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4889" y="2579342"/>
              <a:ext cx="392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57438" y="2566182"/>
            <a:ext cx="1157287" cy="905681"/>
            <a:chOff x="2357438" y="2561420"/>
            <a:chExt cx="1635607" cy="905681"/>
          </a:xfrm>
        </p:grpSpPr>
        <p:sp>
          <p:nvSpPr>
            <p:cNvPr id="12" name="Rectangle 11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99555" y="2561420"/>
              <a:ext cx="400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B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4438" y="3411258"/>
            <a:ext cx="1143000" cy="895801"/>
            <a:chOff x="1214438" y="2576062"/>
            <a:chExt cx="1143000" cy="895801"/>
          </a:xfrm>
        </p:grpSpPr>
        <p:sp>
          <p:nvSpPr>
            <p:cNvPr id="15" name="Rectangle 14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99202" y="2576062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57438" y="3406933"/>
            <a:ext cx="2128837" cy="900126"/>
            <a:chOff x="2357438" y="2566975"/>
            <a:chExt cx="1635607" cy="90012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8" name="Rectangle 17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32318" y="2566975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C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3677951" y="2905870"/>
            <a:ext cx="667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5 kg </a:t>
            </a:r>
            <a:endParaRPr lang="en-GB" sz="1400" dirty="0"/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 flipV="1">
            <a:off x="3514725" y="2739931"/>
            <a:ext cx="0" cy="167175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529013" y="3265332"/>
            <a:ext cx="944629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647092" y="3000458"/>
            <a:ext cx="917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</a:rPr>
              <a:t>30 kg </a:t>
            </a:r>
            <a:endParaRPr lang="en-GB" sz="1600" dirty="0"/>
          </a:p>
        </p:txBody>
      </p:sp>
      <p:sp>
        <p:nvSpPr>
          <p:cNvPr id="25" name="Rectangle 24"/>
          <p:cNvSpPr/>
          <p:nvPr/>
        </p:nvSpPr>
        <p:spPr>
          <a:xfrm>
            <a:off x="4649168" y="3795062"/>
            <a:ext cx="917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</a:rPr>
              <a:t>35 kg </a:t>
            </a:r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35" y="546637"/>
            <a:ext cx="3952875" cy="11906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363203" y="3288718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203" y="3288718"/>
                <a:ext cx="2489604" cy="523220"/>
              </a:xfrm>
              <a:prstGeom prst="rect">
                <a:avLst/>
              </a:prstGeom>
              <a:blipFill>
                <a:blip r:embed="rId8"/>
                <a:stretch>
                  <a:fillRect l="-514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3827706" y="3816829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0" grpId="0"/>
      <p:bldP spid="24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0882" y="1993730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Case B and Case C together have a mass of 29 kg.</a:t>
            </a:r>
          </a:p>
          <a:p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557166" y="2957513"/>
                <a:ext cx="248960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29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24</a:t>
                </a:r>
              </a:p>
              <a:p>
                <a:pPr algn="l"/>
                <a:r>
                  <a:rPr lang="en-GB" sz="2800" dirty="0"/>
                  <a:t>24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166" y="2957513"/>
                <a:ext cx="2489604" cy="954107"/>
              </a:xfrm>
              <a:prstGeom prst="rect">
                <a:avLst/>
              </a:prstGeom>
              <a:blipFill>
                <a:blip r:embed="rId7"/>
                <a:stretch>
                  <a:fillRect l="-5147" t="-5732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35335" y="4750659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Case C is 5 kg heavier than Case B.</a:t>
            </a:r>
          </a:p>
          <a:p>
            <a:endParaRPr lang="en-GB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1214438" y="2579342"/>
            <a:ext cx="1143000" cy="892521"/>
            <a:chOff x="1214438" y="2579342"/>
            <a:chExt cx="1143000" cy="892521"/>
          </a:xfrm>
        </p:grpSpPr>
        <p:sp>
          <p:nvSpPr>
            <p:cNvPr id="9" name="Rectangle 8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4889" y="2579342"/>
              <a:ext cx="392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57438" y="2566182"/>
            <a:ext cx="1157287" cy="905681"/>
            <a:chOff x="2357438" y="2561420"/>
            <a:chExt cx="1635607" cy="905681"/>
          </a:xfrm>
        </p:grpSpPr>
        <p:sp>
          <p:nvSpPr>
            <p:cNvPr id="12" name="Rectangle 11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99555" y="2561420"/>
              <a:ext cx="400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B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14438" y="3411258"/>
            <a:ext cx="1143000" cy="895801"/>
            <a:chOff x="1214438" y="2576062"/>
            <a:chExt cx="1143000" cy="895801"/>
          </a:xfrm>
        </p:grpSpPr>
        <p:sp>
          <p:nvSpPr>
            <p:cNvPr id="15" name="Rectangle 14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99202" y="2576062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57438" y="3406933"/>
            <a:ext cx="2128837" cy="900126"/>
            <a:chOff x="2357438" y="2566975"/>
            <a:chExt cx="1635607" cy="90012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8" name="Rectangle 17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32318" y="2566975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C</a:t>
              </a:r>
            </a:p>
          </p:txBody>
        </p:sp>
      </p:grpSp>
      <p:sp>
        <p:nvSpPr>
          <p:cNvPr id="20" name="Rectangle 19"/>
          <p:cNvSpPr/>
          <p:nvPr/>
        </p:nvSpPr>
        <p:spPr>
          <a:xfrm>
            <a:off x="3694016" y="2905870"/>
            <a:ext cx="667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5 kg </a:t>
            </a:r>
            <a:endParaRPr lang="en-GB" sz="1400" dirty="0"/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 flipH="1" flipV="1">
            <a:off x="3521642" y="2735934"/>
            <a:ext cx="7371" cy="177075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529013" y="3265332"/>
            <a:ext cx="944629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>
            <a:off x="4646016" y="2889790"/>
            <a:ext cx="388328" cy="1402418"/>
          </a:xfrm>
          <a:prstGeom prst="rightBrace">
            <a:avLst>
              <a:gd name="adj1" fmla="val 8333"/>
              <a:gd name="adj2" fmla="val 4949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177550" y="3325675"/>
            <a:ext cx="110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94705" y="3826836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03128" y="2996461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77550" y="842136"/>
            <a:ext cx="7710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Case B has a mass of 12 kg.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Case C has a mass of 17 kg.</a:t>
            </a:r>
          </a:p>
          <a:p>
            <a:endParaRPr lang="en-GB" sz="2800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5335" y="546637"/>
            <a:ext cx="3952875" cy="119062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3827706" y="3816829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3" grpId="0" animBg="1"/>
      <p:bldP spid="24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991196" y="680726"/>
            <a:ext cx="77102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Case B has a mass of 12 kg.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Case C has a mass of 17 kg.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Case A has a mass of 18 kg.</a:t>
            </a:r>
          </a:p>
          <a:p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703117" y="2381163"/>
            <a:ext cx="65566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Case A and Case B have a mass of 30 kg.</a:t>
            </a:r>
          </a:p>
          <a:p>
            <a:r>
              <a:rPr lang="en-GB" sz="2800" dirty="0"/>
              <a:t>Case B and Case C have a mass of 29 kg.</a:t>
            </a:r>
          </a:p>
          <a:p>
            <a:r>
              <a:rPr lang="en-GB" sz="2800" dirty="0"/>
              <a:t>Case A and Case C have a mass of 35 kg.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7058555" y="2381163"/>
                <a:ext cx="7710265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18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30</a:t>
                </a:r>
              </a:p>
              <a:p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17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29</a:t>
                </a:r>
              </a:p>
              <a:p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18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17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35</a:t>
                </a:r>
              </a:p>
              <a:p>
                <a:endParaRPr lang="en-GB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8555" y="2381163"/>
                <a:ext cx="7710265" cy="1815882"/>
              </a:xfrm>
              <a:prstGeom prst="rect">
                <a:avLst/>
              </a:prstGeom>
              <a:blipFill>
                <a:blip r:embed="rId7"/>
                <a:stretch>
                  <a:fillRect l="-1660" t="-33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579812" y="4416848"/>
            <a:ext cx="5500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Could you design a similar problem to challenge your friends?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5335" y="546637"/>
            <a:ext cx="3952875" cy="11906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089" y="3814177"/>
            <a:ext cx="1631841" cy="16336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04984" y="3910444"/>
            <a:ext cx="77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13979" y="4826288"/>
            <a:ext cx="77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68613" y="4826288"/>
            <a:ext cx="77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1585071" y="981592"/>
            <a:ext cx="1334620" cy="1609923"/>
            <a:chOff x="3167131" y="1225215"/>
            <a:chExt cx="1334620" cy="1609923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7131" y="1225215"/>
              <a:ext cx="1334620" cy="1609923"/>
            </a:xfrm>
            <a:prstGeom prst="rect">
              <a:avLst/>
            </a:prstGeom>
          </p:spPr>
        </p:pic>
        <p:grpSp>
          <p:nvGrpSpPr>
            <p:cNvPr id="37" name="Group 36"/>
            <p:cNvGrpSpPr/>
            <p:nvPr/>
          </p:nvGrpSpPr>
          <p:grpSpPr>
            <a:xfrm rot="20586022">
              <a:off x="3523853" y="1608755"/>
              <a:ext cx="839660" cy="386265"/>
              <a:chOff x="495515" y="2136370"/>
              <a:chExt cx="1253045" cy="650953"/>
            </a:xfrm>
          </p:grpSpPr>
          <p:sp>
            <p:nvSpPr>
              <p:cNvPr id="38" name="Snip Same Side Corner Rectangle 37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Snip Same Side Corner Rectangle 38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rot="1013978" flipH="1">
                <a:off x="495515" y="2136370"/>
                <a:ext cx="284546" cy="248549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4291" y="680726"/>
            <a:ext cx="800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Alex, Dora, Whitney and Annie are going on holiday.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670385" y="1173156"/>
            <a:ext cx="1405916" cy="1695926"/>
            <a:chOff x="752302" y="1311596"/>
            <a:chExt cx="1405916" cy="169592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302" y="1311596"/>
              <a:ext cx="1405916" cy="1695926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 rot="20586022">
              <a:off x="1176600" y="1728853"/>
              <a:ext cx="941003" cy="399404"/>
              <a:chOff x="363525" y="2114227"/>
              <a:chExt cx="1385035" cy="673096"/>
            </a:xfrm>
          </p:grpSpPr>
          <p:sp>
            <p:nvSpPr>
              <p:cNvPr id="15" name="Snip Same Side Corner Rectangle 14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Snip Same Side Corner Rectangle 15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1013978" flipH="1">
                <a:off x="363525" y="2114227"/>
                <a:ext cx="393528" cy="445584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/>
          <p:cNvGrpSpPr/>
          <p:nvPr/>
        </p:nvGrpSpPr>
        <p:grpSpPr>
          <a:xfrm>
            <a:off x="7162118" y="981592"/>
            <a:ext cx="1375243" cy="1695927"/>
            <a:chOff x="5227836" y="1175663"/>
            <a:chExt cx="1375243" cy="169592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7836" y="1175663"/>
              <a:ext cx="1375243" cy="1695927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5305002" y="1572421"/>
              <a:ext cx="942557" cy="362392"/>
              <a:chOff x="720329" y="2176601"/>
              <a:chExt cx="1342386" cy="610722"/>
            </a:xfrm>
          </p:grpSpPr>
          <p:sp>
            <p:nvSpPr>
              <p:cNvPr id="6" name="Snip Same Side Corner Rectangle 5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Snip Same Side Corner Rectangle 6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A98CC0E7-F32A-42FF-A231-E85AA93315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78782" y="1560461"/>
            <a:ext cx="1281113" cy="1042988"/>
          </a:xfrm>
          <a:prstGeom prst="rect">
            <a:avLst/>
          </a:prstGeom>
        </p:spPr>
      </p:pic>
      <p:grpSp>
        <p:nvGrpSpPr>
          <p:cNvPr id="52" name="Group 51"/>
          <p:cNvGrpSpPr/>
          <p:nvPr/>
        </p:nvGrpSpPr>
        <p:grpSpPr>
          <a:xfrm>
            <a:off x="7988917" y="1178349"/>
            <a:ext cx="1382571" cy="1518968"/>
            <a:chOff x="7237343" y="1225215"/>
            <a:chExt cx="1382571" cy="151896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7343" y="1225215"/>
              <a:ext cx="1382571" cy="1518968"/>
            </a:xfrm>
            <a:prstGeom prst="rect">
              <a:avLst/>
            </a:prstGeom>
          </p:spPr>
        </p:pic>
        <p:grpSp>
          <p:nvGrpSpPr>
            <p:cNvPr id="32" name="Group 31"/>
            <p:cNvGrpSpPr/>
            <p:nvPr/>
          </p:nvGrpSpPr>
          <p:grpSpPr>
            <a:xfrm>
              <a:off x="7421004" y="1537564"/>
              <a:ext cx="942557" cy="362392"/>
              <a:chOff x="720329" y="2176601"/>
              <a:chExt cx="1342386" cy="610722"/>
            </a:xfrm>
          </p:grpSpPr>
          <p:sp>
            <p:nvSpPr>
              <p:cNvPr id="33" name="Snip Same Side Corner Rectangle 32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Snip Same Side Corner Rectangle 33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TextBox 46"/>
          <p:cNvSpPr txBox="1"/>
          <p:nvPr/>
        </p:nvSpPr>
        <p:spPr>
          <a:xfrm>
            <a:off x="734291" y="3416730"/>
            <a:ext cx="85285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Annie’s suitcase is not the heaviest.</a:t>
            </a:r>
          </a:p>
          <a:p>
            <a:pPr algn="l"/>
            <a:r>
              <a:rPr lang="en-GB" sz="2800" dirty="0"/>
              <a:t>Dora’s suitcase is 3 kg heavier than Alex’s.</a:t>
            </a:r>
          </a:p>
          <a:p>
            <a:pPr algn="l"/>
            <a:endParaRPr lang="en-GB" sz="2800" dirty="0"/>
          </a:p>
          <a:p>
            <a:pPr algn="l"/>
            <a:r>
              <a:rPr lang="en-GB" sz="2800" dirty="0"/>
              <a:t>Can you work out which suitcase belongs to who?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875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2016" y="1289679"/>
            <a:ext cx="663044" cy="123548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59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9656" y="1194859"/>
            <a:ext cx="779526" cy="1379163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3189273" y="2484444"/>
            <a:ext cx="123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12 kg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81042" y="2484444"/>
            <a:ext cx="123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14 kg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086232" y="2496454"/>
            <a:ext cx="123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15 kg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8021" y="3066373"/>
            <a:ext cx="697680" cy="69768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25073" y="3174287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047892" y="2481765"/>
            <a:ext cx="123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16 kg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5919895" y="1516119"/>
            <a:ext cx="1000449" cy="923743"/>
            <a:chOff x="5919895" y="1516119"/>
            <a:chExt cx="1000449" cy="923743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 rotWithShape="1">
            <a:blip r:embed="rId15"/>
            <a:srcRect b="8151"/>
            <a:stretch/>
          </p:blipFill>
          <p:spPr>
            <a:xfrm>
              <a:off x="5933751" y="1646249"/>
              <a:ext cx="921934" cy="793613"/>
            </a:xfrm>
            <a:prstGeom prst="rect">
              <a:avLst/>
            </a:prstGeom>
          </p:spPr>
        </p:pic>
        <p:sp>
          <p:nvSpPr>
            <p:cNvPr id="66" name="Rounded Rectangle 65"/>
            <p:cNvSpPr/>
            <p:nvPr/>
          </p:nvSpPr>
          <p:spPr>
            <a:xfrm>
              <a:off x="5919895" y="1543903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6596344" y="1516119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3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5919895" y="1516119"/>
            <a:ext cx="1360493" cy="1427311"/>
            <a:chOff x="5919895" y="1516119"/>
            <a:chExt cx="1360493" cy="1427311"/>
          </a:xfrm>
        </p:grpSpPr>
        <p:grpSp>
          <p:nvGrpSpPr>
            <p:cNvPr id="46" name="Group 45"/>
            <p:cNvGrpSpPr/>
            <p:nvPr/>
          </p:nvGrpSpPr>
          <p:grpSpPr>
            <a:xfrm>
              <a:off x="5933751" y="1646249"/>
              <a:ext cx="1346637" cy="1297181"/>
              <a:chOff x="5933751" y="1646249"/>
              <a:chExt cx="1346637" cy="1297181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6047892" y="2481765"/>
                <a:ext cx="12324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/>
                  <a:t>16 kg</a:t>
                </a:r>
              </a:p>
            </p:txBody>
          </p:sp>
          <p:pic>
            <p:nvPicPr>
              <p:cNvPr id="62" name="Picture 61"/>
              <p:cNvPicPr>
                <a:picLocks noChangeAspect="1"/>
              </p:cNvPicPr>
              <p:nvPr/>
            </p:nvPicPr>
            <p:blipFill rotWithShape="1">
              <a:blip r:embed="rId4"/>
              <a:srcRect b="8151"/>
              <a:stretch/>
            </p:blipFill>
            <p:spPr>
              <a:xfrm>
                <a:off x="5933751" y="1646249"/>
                <a:ext cx="921934" cy="793613"/>
              </a:xfrm>
              <a:prstGeom prst="rect">
                <a:avLst/>
              </a:prstGeom>
            </p:spPr>
          </p:pic>
        </p:grpSp>
        <p:sp>
          <p:nvSpPr>
            <p:cNvPr id="48" name="Rounded Rectangle 47"/>
            <p:cNvSpPr/>
            <p:nvPr/>
          </p:nvSpPr>
          <p:spPr>
            <a:xfrm>
              <a:off x="5919895" y="1543903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6596344" y="1516119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85071" y="981592"/>
            <a:ext cx="1334620" cy="1609923"/>
            <a:chOff x="3167131" y="1225215"/>
            <a:chExt cx="1334620" cy="1609923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7131" y="1225215"/>
              <a:ext cx="1334620" cy="1609923"/>
            </a:xfrm>
            <a:prstGeom prst="rect">
              <a:avLst/>
            </a:prstGeom>
          </p:spPr>
        </p:pic>
        <p:grpSp>
          <p:nvGrpSpPr>
            <p:cNvPr id="37" name="Group 36"/>
            <p:cNvGrpSpPr/>
            <p:nvPr/>
          </p:nvGrpSpPr>
          <p:grpSpPr>
            <a:xfrm rot="20586022">
              <a:off x="3523853" y="1608755"/>
              <a:ext cx="839660" cy="386265"/>
              <a:chOff x="495515" y="2136370"/>
              <a:chExt cx="1253045" cy="650953"/>
            </a:xfrm>
          </p:grpSpPr>
          <p:sp>
            <p:nvSpPr>
              <p:cNvPr id="38" name="Snip Same Side Corner Rectangle 37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Snip Same Side Corner Rectangle 38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rot="1013978" flipH="1">
                <a:off x="495515" y="2136370"/>
                <a:ext cx="284546" cy="248549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4291" y="680726"/>
            <a:ext cx="800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Alex, Dora, Whitney and Annie are going on holiday.</a:t>
            </a:r>
          </a:p>
        </p:txBody>
      </p:sp>
      <p:grpSp>
        <p:nvGrpSpPr>
          <p:cNvPr id="51" name="Group 50"/>
          <p:cNvGrpSpPr/>
          <p:nvPr/>
        </p:nvGrpSpPr>
        <p:grpSpPr>
          <a:xfrm>
            <a:off x="7162118" y="981592"/>
            <a:ext cx="1375243" cy="1695927"/>
            <a:chOff x="5227836" y="1175663"/>
            <a:chExt cx="1375243" cy="169592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7836" y="1175663"/>
              <a:ext cx="1375243" cy="1695927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5305002" y="1572421"/>
              <a:ext cx="942557" cy="362392"/>
              <a:chOff x="720329" y="2176601"/>
              <a:chExt cx="1342386" cy="610722"/>
            </a:xfrm>
          </p:grpSpPr>
          <p:sp>
            <p:nvSpPr>
              <p:cNvPr id="6" name="Snip Same Side Corner Rectangle 5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Snip Same Side Corner Rectangle 6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/>
          <p:cNvGrpSpPr/>
          <p:nvPr/>
        </p:nvGrpSpPr>
        <p:grpSpPr>
          <a:xfrm>
            <a:off x="7921507" y="2930475"/>
            <a:ext cx="1382571" cy="1518968"/>
            <a:chOff x="7237343" y="1225215"/>
            <a:chExt cx="1382571" cy="151896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7343" y="1225215"/>
              <a:ext cx="1382571" cy="1518968"/>
            </a:xfrm>
            <a:prstGeom prst="rect">
              <a:avLst/>
            </a:prstGeom>
          </p:spPr>
        </p:pic>
        <p:grpSp>
          <p:nvGrpSpPr>
            <p:cNvPr id="32" name="Group 31"/>
            <p:cNvGrpSpPr/>
            <p:nvPr/>
          </p:nvGrpSpPr>
          <p:grpSpPr>
            <a:xfrm>
              <a:off x="7421004" y="1537564"/>
              <a:ext cx="942557" cy="362392"/>
              <a:chOff x="720329" y="2176601"/>
              <a:chExt cx="1342386" cy="610722"/>
            </a:xfrm>
          </p:grpSpPr>
          <p:sp>
            <p:nvSpPr>
              <p:cNvPr id="33" name="Snip Same Side Corner Rectangle 32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Snip Same Side Corner Rectangle 33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TextBox 46"/>
          <p:cNvSpPr txBox="1"/>
          <p:nvPr/>
        </p:nvSpPr>
        <p:spPr>
          <a:xfrm>
            <a:off x="697807" y="4564156"/>
            <a:ext cx="8528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Annie’s suitcase is not the heaviest.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978782" y="1560461"/>
            <a:ext cx="1442987" cy="1385648"/>
            <a:chOff x="2978782" y="1560461"/>
            <a:chExt cx="1442987" cy="1385648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98CC0E7-F32A-42FF-A231-E85AA9331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8782" y="1560461"/>
              <a:ext cx="1281113" cy="1042988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3189273" y="2484444"/>
              <a:ext cx="1232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12 kg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81042" y="1194859"/>
            <a:ext cx="1232496" cy="1751250"/>
            <a:chOff x="4181042" y="1194859"/>
            <a:chExt cx="1232496" cy="1751250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592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99656" y="1194859"/>
              <a:ext cx="779526" cy="1379163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4181042" y="2484444"/>
              <a:ext cx="1232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14 kg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82016" y="1289679"/>
            <a:ext cx="1236712" cy="1668440"/>
            <a:chOff x="5082016" y="1289679"/>
            <a:chExt cx="1236712" cy="166844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0" r="9875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82016" y="1289679"/>
              <a:ext cx="663044" cy="1235485"/>
            </a:xfrm>
            <a:prstGeom prst="rect">
              <a:avLst/>
            </a:prstGeom>
          </p:spPr>
        </p:pic>
        <p:sp>
          <p:nvSpPr>
            <p:cNvPr id="59" name="TextBox 58"/>
            <p:cNvSpPr txBox="1"/>
            <p:nvPr/>
          </p:nvSpPr>
          <p:spPr>
            <a:xfrm>
              <a:off x="5086232" y="2496454"/>
              <a:ext cx="1232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15 kg</a:t>
              </a: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5443334" y="3118114"/>
            <a:ext cx="412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?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438851" y="2901447"/>
            <a:ext cx="412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?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604067" y="2875534"/>
            <a:ext cx="412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?</a:t>
            </a:r>
          </a:p>
        </p:txBody>
      </p:sp>
      <p:grpSp>
        <p:nvGrpSpPr>
          <p:cNvPr id="60" name="Group 59"/>
          <p:cNvGrpSpPr/>
          <p:nvPr/>
        </p:nvGrpSpPr>
        <p:grpSpPr>
          <a:xfrm>
            <a:off x="596696" y="3024756"/>
            <a:ext cx="1405916" cy="1695926"/>
            <a:chOff x="752302" y="1311596"/>
            <a:chExt cx="1405916" cy="1695926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302" y="1311596"/>
              <a:ext cx="1405916" cy="1695926"/>
            </a:xfrm>
            <a:prstGeom prst="rect">
              <a:avLst/>
            </a:prstGeom>
          </p:spPr>
        </p:pic>
        <p:grpSp>
          <p:nvGrpSpPr>
            <p:cNvPr id="66" name="Group 65"/>
            <p:cNvGrpSpPr/>
            <p:nvPr/>
          </p:nvGrpSpPr>
          <p:grpSpPr>
            <a:xfrm rot="20586022">
              <a:off x="1176600" y="1728853"/>
              <a:ext cx="941003" cy="399404"/>
              <a:chOff x="363525" y="2114227"/>
              <a:chExt cx="1385035" cy="673096"/>
            </a:xfrm>
          </p:grpSpPr>
          <p:sp>
            <p:nvSpPr>
              <p:cNvPr id="67" name="Snip Same Side Corner Rectangle 66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Snip Same Side Corner Rectangle 67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rot="1013978" flipH="1">
                <a:off x="363525" y="2114227"/>
                <a:ext cx="393528" cy="445584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574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5.55112E-17 L 0.15208 0.304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96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22222E-6 L 0.22516 0.2694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1347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1.85185E-6 L 0.22404 0.2699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2" y="134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7.40741E-7 L 0.22837 0.2680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10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63" grpId="0"/>
      <p:bldP spid="64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919895" y="1516119"/>
            <a:ext cx="1360493" cy="1427311"/>
            <a:chOff x="5919895" y="1516119"/>
            <a:chExt cx="1360493" cy="1427311"/>
          </a:xfrm>
        </p:grpSpPr>
        <p:grpSp>
          <p:nvGrpSpPr>
            <p:cNvPr id="13" name="Group 12"/>
            <p:cNvGrpSpPr/>
            <p:nvPr/>
          </p:nvGrpSpPr>
          <p:grpSpPr>
            <a:xfrm>
              <a:off x="5933751" y="1646249"/>
              <a:ext cx="1346637" cy="1297181"/>
              <a:chOff x="5933751" y="1646249"/>
              <a:chExt cx="1346637" cy="1297181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6047892" y="2481765"/>
                <a:ext cx="12324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400" dirty="0"/>
                  <a:t>16 kg</a:t>
                </a:r>
              </a:p>
            </p:txBody>
          </p:sp>
          <p:pic>
            <p:nvPicPr>
              <p:cNvPr id="61" name="Picture 60"/>
              <p:cNvPicPr>
                <a:picLocks noChangeAspect="1"/>
              </p:cNvPicPr>
              <p:nvPr/>
            </p:nvPicPr>
            <p:blipFill rotWithShape="1">
              <a:blip r:embed="rId4"/>
              <a:srcRect b="8151"/>
              <a:stretch/>
            </p:blipFill>
            <p:spPr>
              <a:xfrm>
                <a:off x="5933751" y="1646249"/>
                <a:ext cx="921934" cy="793613"/>
              </a:xfrm>
              <a:prstGeom prst="rect">
                <a:avLst/>
              </a:prstGeom>
            </p:spPr>
          </p:pic>
        </p:grpSp>
        <p:sp>
          <p:nvSpPr>
            <p:cNvPr id="19" name="Rounded Rectangle 18"/>
            <p:cNvSpPr/>
            <p:nvPr/>
          </p:nvSpPr>
          <p:spPr>
            <a:xfrm>
              <a:off x="5919895" y="1543903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6596344" y="1516119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32958" y="1074733"/>
            <a:ext cx="1334620" cy="1609923"/>
            <a:chOff x="3167131" y="1225215"/>
            <a:chExt cx="1334620" cy="1609923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7131" y="1225215"/>
              <a:ext cx="1334620" cy="1609923"/>
            </a:xfrm>
            <a:prstGeom prst="rect">
              <a:avLst/>
            </a:prstGeom>
          </p:spPr>
        </p:pic>
        <p:grpSp>
          <p:nvGrpSpPr>
            <p:cNvPr id="37" name="Group 36"/>
            <p:cNvGrpSpPr/>
            <p:nvPr/>
          </p:nvGrpSpPr>
          <p:grpSpPr>
            <a:xfrm rot="20586022">
              <a:off x="3523853" y="1608755"/>
              <a:ext cx="839660" cy="386265"/>
              <a:chOff x="495515" y="2136370"/>
              <a:chExt cx="1253045" cy="650953"/>
            </a:xfrm>
          </p:grpSpPr>
          <p:sp>
            <p:nvSpPr>
              <p:cNvPr id="38" name="Snip Same Side Corner Rectangle 37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Snip Same Side Corner Rectangle 38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rot="1013978" flipH="1">
                <a:off x="495515" y="2136370"/>
                <a:ext cx="284546" cy="248549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4291" y="680726"/>
            <a:ext cx="800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Alex, Dora, Whitney and Annie are going on holiday.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596696" y="3024756"/>
            <a:ext cx="1405916" cy="1695926"/>
            <a:chOff x="752302" y="1311596"/>
            <a:chExt cx="1405916" cy="169592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302" y="1311596"/>
              <a:ext cx="1405916" cy="1695926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 rot="20586022">
              <a:off x="1176600" y="1728853"/>
              <a:ext cx="941003" cy="399404"/>
              <a:chOff x="363525" y="2114227"/>
              <a:chExt cx="1385035" cy="673096"/>
            </a:xfrm>
          </p:grpSpPr>
          <p:sp>
            <p:nvSpPr>
              <p:cNvPr id="15" name="Snip Same Side Corner Rectangle 14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Snip Same Side Corner Rectangle 15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rot="1013978" flipH="1">
                <a:off x="363525" y="2114227"/>
                <a:ext cx="393528" cy="445584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Group 50"/>
          <p:cNvGrpSpPr/>
          <p:nvPr/>
        </p:nvGrpSpPr>
        <p:grpSpPr>
          <a:xfrm>
            <a:off x="7162118" y="981592"/>
            <a:ext cx="1375243" cy="1695927"/>
            <a:chOff x="5227836" y="1175663"/>
            <a:chExt cx="1375243" cy="169592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7836" y="1175663"/>
              <a:ext cx="1375243" cy="1695927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5305002" y="1572421"/>
              <a:ext cx="942557" cy="362392"/>
              <a:chOff x="720329" y="2176601"/>
              <a:chExt cx="1342386" cy="610722"/>
            </a:xfrm>
          </p:grpSpPr>
          <p:sp>
            <p:nvSpPr>
              <p:cNvPr id="6" name="Snip Same Side Corner Rectangle 5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Snip Same Side Corner Rectangle 6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TextBox 46"/>
          <p:cNvSpPr txBox="1"/>
          <p:nvPr/>
        </p:nvSpPr>
        <p:spPr>
          <a:xfrm>
            <a:off x="670385" y="4594367"/>
            <a:ext cx="8528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Annie’s suitcase is not the heaviest.</a:t>
            </a:r>
          </a:p>
          <a:p>
            <a:r>
              <a:rPr lang="en-GB" sz="2800" dirty="0"/>
              <a:t>Dora’s suitcase is 3 kg heavier than Alex’s.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978782" y="1560461"/>
            <a:ext cx="1442987" cy="1385648"/>
            <a:chOff x="2978782" y="1560461"/>
            <a:chExt cx="1442987" cy="1385648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98CC0E7-F32A-42FF-A231-E85AA9331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8782" y="1560461"/>
              <a:ext cx="1281113" cy="1042988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3189273" y="2484444"/>
              <a:ext cx="1232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12 kg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81042" y="1194859"/>
            <a:ext cx="1232496" cy="1751250"/>
            <a:chOff x="4181042" y="1194859"/>
            <a:chExt cx="1232496" cy="1751250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592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99656" y="1194859"/>
              <a:ext cx="779526" cy="1379163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4181042" y="2484444"/>
              <a:ext cx="1232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14 kg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082016" y="1289679"/>
            <a:ext cx="1236712" cy="1668440"/>
            <a:chOff x="5082016" y="1289679"/>
            <a:chExt cx="1236712" cy="1668440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100000" l="0" r="9875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82016" y="1289679"/>
              <a:ext cx="663044" cy="1235485"/>
            </a:xfrm>
            <a:prstGeom prst="rect">
              <a:avLst/>
            </a:prstGeom>
          </p:spPr>
        </p:pic>
        <p:sp>
          <p:nvSpPr>
            <p:cNvPr id="59" name="TextBox 58"/>
            <p:cNvSpPr txBox="1"/>
            <p:nvPr/>
          </p:nvSpPr>
          <p:spPr>
            <a:xfrm>
              <a:off x="5086232" y="2496454"/>
              <a:ext cx="12324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15 kg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921507" y="2930475"/>
            <a:ext cx="1382571" cy="1518968"/>
            <a:chOff x="7237343" y="1225215"/>
            <a:chExt cx="1382571" cy="1518968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7343" y="1225215"/>
              <a:ext cx="1382571" cy="1518968"/>
            </a:xfrm>
            <a:prstGeom prst="rect">
              <a:avLst/>
            </a:prstGeom>
          </p:spPr>
        </p:pic>
        <p:grpSp>
          <p:nvGrpSpPr>
            <p:cNvPr id="45" name="Group 44"/>
            <p:cNvGrpSpPr/>
            <p:nvPr/>
          </p:nvGrpSpPr>
          <p:grpSpPr>
            <a:xfrm>
              <a:off x="7421004" y="1537564"/>
              <a:ext cx="942557" cy="362392"/>
              <a:chOff x="720329" y="2176601"/>
              <a:chExt cx="1342386" cy="610722"/>
            </a:xfrm>
          </p:grpSpPr>
          <p:sp>
            <p:nvSpPr>
              <p:cNvPr id="46" name="Snip Same Side Corner Rectangle 45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" name="Snip Same Side Corner Rectangle 47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53" name="Straight Connector 52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89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22222E-6 L -0.10898 0.245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9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7.40741E-7 L -0.25336 0.00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5.55112E-17 L 0.06458 0.0145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1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1.85185E-6 L 0.34167 0.3680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1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70385" y="1173156"/>
            <a:ext cx="1405916" cy="1695926"/>
            <a:chOff x="752302" y="1311596"/>
            <a:chExt cx="1405916" cy="169592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302" y="1311596"/>
              <a:ext cx="1405916" cy="1695926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 rot="20586022">
              <a:off x="1176600" y="1728853"/>
              <a:ext cx="941003" cy="399404"/>
              <a:chOff x="363525" y="2114227"/>
              <a:chExt cx="1385035" cy="673096"/>
            </a:xfrm>
          </p:grpSpPr>
          <p:sp>
            <p:nvSpPr>
              <p:cNvPr id="7" name="Snip Same Side Corner Rectangle 6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Snip Same Side Corner Rectangle 7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1013978" flipH="1">
                <a:off x="363525" y="2114227"/>
                <a:ext cx="393528" cy="445584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TextBox 10"/>
          <p:cNvSpPr txBox="1"/>
          <p:nvPr/>
        </p:nvSpPr>
        <p:spPr>
          <a:xfrm>
            <a:off x="734291" y="680726"/>
            <a:ext cx="800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It takes Alex 80 minutes to travel to the airport.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062602" y="3210112"/>
            <a:ext cx="1375243" cy="1695927"/>
            <a:chOff x="5227836" y="1175663"/>
            <a:chExt cx="1375243" cy="169592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7836" y="1175663"/>
              <a:ext cx="1375243" cy="1695927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>
              <a:off x="5305002" y="1572421"/>
              <a:ext cx="942557" cy="362392"/>
              <a:chOff x="720329" y="2176601"/>
              <a:chExt cx="1342386" cy="610722"/>
            </a:xfrm>
          </p:grpSpPr>
          <p:sp>
            <p:nvSpPr>
              <p:cNvPr id="15" name="Snip Same Side Corner Rectangle 14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Snip Same Side Corner Rectangle 15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Box 18"/>
          <p:cNvSpPr txBox="1"/>
          <p:nvPr/>
        </p:nvSpPr>
        <p:spPr>
          <a:xfrm>
            <a:off x="2821952" y="2869082"/>
            <a:ext cx="67375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It takes Whitney 1 hour and 45 minutes to travel to the airport.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141" y="4643218"/>
            <a:ext cx="7653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Both girls arrive at the airport at half past one.</a:t>
            </a:r>
          </a:p>
          <a:p>
            <a:pPr algn="l"/>
            <a:r>
              <a:rPr lang="en-GB" sz="2800" dirty="0"/>
              <a:t>What time did each girl leave home?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5211" y="1716444"/>
            <a:ext cx="697680" cy="69768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092263" y="1824358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70385" y="1173156"/>
            <a:ext cx="1405916" cy="1695926"/>
            <a:chOff x="752302" y="1311596"/>
            <a:chExt cx="1405916" cy="169592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302" y="1311596"/>
              <a:ext cx="1405916" cy="1695926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 rot="20586022">
              <a:off x="1176600" y="1728853"/>
              <a:ext cx="941003" cy="399404"/>
              <a:chOff x="363525" y="2114227"/>
              <a:chExt cx="1385035" cy="673096"/>
            </a:xfrm>
          </p:grpSpPr>
          <p:sp>
            <p:nvSpPr>
              <p:cNvPr id="7" name="Snip Same Side Corner Rectangle 6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Snip Same Side Corner Rectangle 7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rot="1013978" flipH="1">
                <a:off x="363525" y="2114227"/>
                <a:ext cx="393528" cy="445584"/>
              </a:xfrm>
              <a:prstGeom prst="line">
                <a:avLst/>
              </a:prstGeom>
              <a:ln w="571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TextBox 10"/>
          <p:cNvSpPr txBox="1"/>
          <p:nvPr/>
        </p:nvSpPr>
        <p:spPr>
          <a:xfrm>
            <a:off x="734291" y="680726"/>
            <a:ext cx="800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It takes Alex 80 minutes to travel to the airport.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141" y="4643218"/>
            <a:ext cx="7653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Both girls arrive at the airport at half past one.</a:t>
            </a:r>
          </a:p>
          <a:p>
            <a:pPr algn="l"/>
            <a:r>
              <a:rPr lang="en-GB" sz="2800" dirty="0"/>
              <a:t>What time did each girl leave home?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69594" y="3629921"/>
            <a:ext cx="713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Alex left home at ten minutes past 12.</a:t>
            </a:r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2458659" y="2731173"/>
            <a:ext cx="386701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69044" y="2944906"/>
            <a:ext cx="117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12:10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2572261" y="2731173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rc 34"/>
          <p:cNvSpPr/>
          <p:nvPr/>
        </p:nvSpPr>
        <p:spPr>
          <a:xfrm>
            <a:off x="2572261" y="2044142"/>
            <a:ext cx="1703479" cy="1229283"/>
          </a:xfrm>
          <a:prstGeom prst="arc">
            <a:avLst>
              <a:gd name="adj1" fmla="val 104913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63744" y="2949669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1:00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4275740" y="2731173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rc 37"/>
          <p:cNvSpPr/>
          <p:nvPr/>
        </p:nvSpPr>
        <p:spPr>
          <a:xfrm>
            <a:off x="4274502" y="2044142"/>
            <a:ext cx="1595395" cy="1229283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20834" y="2923778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1:30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5869899" y="2731173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2784898" y="1630936"/>
                <a:ext cx="1661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/>
                  <a:t> 50 </a:t>
                </a:r>
                <a:r>
                  <a:rPr lang="en-GB" sz="2000" dirty="0" err="1"/>
                  <a:t>mins</a:t>
                </a:r>
                <a:endParaRPr lang="en-GB" sz="20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4898" y="1630936"/>
                <a:ext cx="1661713" cy="400110"/>
              </a:xfrm>
              <a:prstGeom prst="rect">
                <a:avLst/>
              </a:prstGeom>
              <a:blipFill>
                <a:blip r:embed="rId8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441958" y="1630936"/>
                <a:ext cx="1661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/>
                  <a:t> 30 </a:t>
                </a:r>
                <a:r>
                  <a:rPr lang="en-GB" sz="2000" dirty="0" err="1"/>
                  <a:t>mins</a:t>
                </a:r>
                <a:endParaRPr lang="en-GB" sz="20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1958" y="1630936"/>
                <a:ext cx="1661713" cy="400110"/>
              </a:xfrm>
              <a:prstGeom prst="rect">
                <a:avLst/>
              </a:prstGeom>
              <a:blipFill>
                <a:blip r:embed="rId9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Picture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274" y="1497677"/>
            <a:ext cx="2077898" cy="208014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01187" y="1648049"/>
            <a:ext cx="98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80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179817" y="2869082"/>
            <a:ext cx="98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424910" y="2862223"/>
            <a:ext cx="98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50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110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5" grpId="0" animBg="1"/>
      <p:bldP spid="36" grpId="0"/>
      <p:bldP spid="38" grpId="0" animBg="1"/>
      <p:bldP spid="39" grpId="0"/>
      <p:bldP spid="41" grpId="0"/>
      <p:bldP spid="42" grpId="0"/>
      <p:bldP spid="2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08141" y="4643218"/>
            <a:ext cx="7653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Both girls arrive at the airport at half past one.</a:t>
            </a:r>
          </a:p>
          <a:p>
            <a:pPr algn="l"/>
            <a:r>
              <a:rPr lang="en-GB" sz="2800" dirty="0"/>
              <a:t>What time did each girl leave home?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501169" y="515163"/>
            <a:ext cx="1375243" cy="1695927"/>
            <a:chOff x="5227836" y="1175663"/>
            <a:chExt cx="1375243" cy="1695927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7836" y="1175663"/>
              <a:ext cx="1375243" cy="1695927"/>
            </a:xfrm>
            <a:prstGeom prst="rect">
              <a:avLst/>
            </a:prstGeom>
          </p:spPr>
        </p:pic>
        <p:grpSp>
          <p:nvGrpSpPr>
            <p:cNvPr id="25" name="Group 24"/>
            <p:cNvGrpSpPr/>
            <p:nvPr/>
          </p:nvGrpSpPr>
          <p:grpSpPr>
            <a:xfrm>
              <a:off x="5305002" y="1572421"/>
              <a:ext cx="942557" cy="362392"/>
              <a:chOff x="720329" y="2176601"/>
              <a:chExt cx="1342386" cy="610722"/>
            </a:xfrm>
          </p:grpSpPr>
          <p:sp>
            <p:nvSpPr>
              <p:cNvPr id="26" name="Snip Same Side Corner Rectangle 25"/>
              <p:cNvSpPr/>
              <p:nvPr/>
            </p:nvSpPr>
            <p:spPr>
              <a:xfrm rot="11500454">
                <a:off x="762000" y="2230582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Snip Same Side Corner Rectangle 26"/>
              <p:cNvSpPr/>
              <p:nvPr/>
            </p:nvSpPr>
            <p:spPr>
              <a:xfrm rot="11500454">
                <a:off x="1263544" y="2330123"/>
                <a:ext cx="443345" cy="457200"/>
              </a:xfrm>
              <a:prstGeom prst="snip2SameRect">
                <a:avLst>
                  <a:gd name="adj1" fmla="val 31667"/>
                  <a:gd name="adj2" fmla="val 10000"/>
                </a:avLst>
              </a:prstGeom>
              <a:solidFill>
                <a:schemeClr val="bg2">
                  <a:lumMod val="25000"/>
                </a:schemeClr>
              </a:solidFill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720329" y="2176601"/>
                <a:ext cx="1028231" cy="217702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748561" y="2437852"/>
                <a:ext cx="314154" cy="53561"/>
              </a:xfrm>
              <a:prstGeom prst="line">
                <a:avLst/>
              </a:prstGeom>
              <a:ln w="57150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TextBox 29"/>
          <p:cNvSpPr txBox="1"/>
          <p:nvPr/>
        </p:nvSpPr>
        <p:spPr>
          <a:xfrm>
            <a:off x="763605" y="651414"/>
            <a:ext cx="67375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It takes Whitney 1 hour and 45 minutes to travel to the airport. 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968377" y="2917300"/>
            <a:ext cx="5008565" cy="241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46787" y="3109905"/>
            <a:ext cx="117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12:00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2750004" y="2917300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rc 34"/>
          <p:cNvSpPr/>
          <p:nvPr/>
        </p:nvSpPr>
        <p:spPr>
          <a:xfrm>
            <a:off x="2750004" y="2205771"/>
            <a:ext cx="1177001" cy="1335401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13116" y="3109905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12:30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3927005" y="2917300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rc 37"/>
          <p:cNvSpPr/>
          <p:nvPr/>
        </p:nvSpPr>
        <p:spPr>
          <a:xfrm>
            <a:off x="3925767" y="2230269"/>
            <a:ext cx="1595395" cy="1229283"/>
          </a:xfrm>
          <a:prstGeom prst="arc">
            <a:avLst>
              <a:gd name="adj1" fmla="val 10692031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19523" y="3109905"/>
            <a:ext cx="1658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1:30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5521164" y="2917300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2600204" y="1803968"/>
                <a:ext cx="1661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/>
                  <a:t> 30 </a:t>
                </a:r>
                <a:r>
                  <a:rPr lang="en-GB" sz="2000" dirty="0" err="1"/>
                  <a:t>mins</a:t>
                </a:r>
                <a:endParaRPr lang="en-GB" sz="20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0204" y="1803968"/>
                <a:ext cx="1661713" cy="400110"/>
              </a:xfrm>
              <a:prstGeom prst="rect">
                <a:avLst/>
              </a:prstGeom>
              <a:blipFill>
                <a:blip r:embed="rId8"/>
                <a:stretch>
                  <a:fillRect t="-909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053608" y="1817063"/>
                <a:ext cx="1661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n-GB" sz="2000" dirty="0"/>
                  <a:t>1 hour</a:t>
                </a: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608" y="1817063"/>
                <a:ext cx="1661713" cy="400110"/>
              </a:xfrm>
              <a:prstGeom prst="rect">
                <a:avLst/>
              </a:prstGeom>
              <a:blipFill>
                <a:blip r:embed="rId9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1174035" y="3109905"/>
            <a:ext cx="117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11:45</a:t>
            </a:r>
          </a:p>
        </p:txBody>
      </p:sp>
      <p:sp>
        <p:nvSpPr>
          <p:cNvPr id="44" name="Arc 43"/>
          <p:cNvSpPr/>
          <p:nvPr/>
        </p:nvSpPr>
        <p:spPr>
          <a:xfrm>
            <a:off x="1802312" y="2218866"/>
            <a:ext cx="946283" cy="1335401"/>
          </a:xfrm>
          <a:prstGeom prst="arc">
            <a:avLst>
              <a:gd name="adj1" fmla="val 10545436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3200">
              <a:latin typeface="KG Primary Penmanship" panose="02000506000000020003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1421794" y="1817063"/>
                <a:ext cx="1661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000" dirty="0"/>
                  <a:t> 15 </a:t>
                </a:r>
                <a:r>
                  <a:rPr lang="en-GB" sz="2000" dirty="0" err="1"/>
                  <a:t>mins</a:t>
                </a:r>
                <a:endParaRPr lang="en-GB" sz="20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1794" y="1817063"/>
                <a:ext cx="1661713" cy="400110"/>
              </a:xfrm>
              <a:prstGeom prst="rect">
                <a:avLst/>
              </a:prstGeom>
              <a:blipFill>
                <a:blip r:embed="rId10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805255" y="3794926"/>
            <a:ext cx="713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Whitney left home at quarter to 12</a:t>
            </a:r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983" y="2048645"/>
            <a:ext cx="2077898" cy="2080142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775896" y="2199017"/>
            <a:ext cx="98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45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154526" y="3420050"/>
            <a:ext cx="98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399619" y="3413191"/>
            <a:ext cx="984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15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1802312" y="2958665"/>
            <a:ext cx="0" cy="2220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5601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 animBg="1"/>
      <p:bldP spid="36" grpId="0"/>
      <p:bldP spid="38" grpId="0" animBg="1"/>
      <p:bldP spid="39" grpId="0"/>
      <p:bldP spid="41" grpId="0"/>
      <p:bldP spid="42" grpId="0"/>
      <p:bldP spid="43" grpId="0"/>
      <p:bldP spid="44" grpId="0" animBg="1"/>
      <p:bldP spid="45" grpId="0"/>
      <p:bldP spid="46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827706" y="699777"/>
            <a:ext cx="56278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Ron and Amir are also going away.</a:t>
            </a:r>
          </a:p>
          <a:p>
            <a:r>
              <a:rPr lang="en-GB" sz="2800" dirty="0"/>
              <a:t>Together their cases have a mass of 45 kg.</a:t>
            </a:r>
          </a:p>
          <a:p>
            <a:r>
              <a:rPr lang="en-GB" sz="2800" dirty="0"/>
              <a:t>Amir’s case is 3 kg heavier than Ron’s.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557166" y="2957513"/>
                <a:ext cx="248960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42</a:t>
                </a:r>
              </a:p>
              <a:p>
                <a:pPr algn="l"/>
                <a:r>
                  <a:rPr lang="en-GB" sz="2800" dirty="0"/>
                  <a:t>42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21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166" y="2957513"/>
                <a:ext cx="2489604" cy="954107"/>
              </a:xfrm>
              <a:prstGeom prst="rect">
                <a:avLst/>
              </a:prstGeom>
              <a:blipFill>
                <a:blip r:embed="rId8"/>
                <a:stretch>
                  <a:fillRect l="-5147" t="-5732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3965" y="5038001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is the mass of each case?</a:t>
            </a:r>
          </a:p>
          <a:p>
            <a:endParaRPr lang="en-GB" sz="2800" dirty="0"/>
          </a:p>
        </p:txBody>
      </p:sp>
      <p:sp>
        <p:nvSpPr>
          <p:cNvPr id="9" name="Rectangle 8"/>
          <p:cNvSpPr/>
          <p:nvPr/>
        </p:nvSpPr>
        <p:spPr>
          <a:xfrm>
            <a:off x="1279536" y="2991873"/>
            <a:ext cx="1785403" cy="514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1279535" y="3827069"/>
            <a:ext cx="2773489" cy="514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3252143" y="2940230"/>
            <a:ext cx="667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3 kg </a:t>
            </a:r>
            <a:endParaRPr lang="en-GB" sz="1400" dirty="0"/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 flipH="1" flipV="1">
            <a:off x="3060087" y="2756587"/>
            <a:ext cx="11583" cy="1651753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079228" y="3299692"/>
            <a:ext cx="944629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ight Brace 22"/>
          <p:cNvSpPr/>
          <p:nvPr/>
        </p:nvSpPr>
        <p:spPr>
          <a:xfrm>
            <a:off x="4196231" y="2924150"/>
            <a:ext cx="388328" cy="1402418"/>
          </a:xfrm>
          <a:prstGeom prst="rightBrace">
            <a:avLst>
              <a:gd name="adj1" fmla="val 8333"/>
              <a:gd name="adj2" fmla="val 4949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727765" y="3360035"/>
            <a:ext cx="110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45 kg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561319" y="4022145"/>
            <a:ext cx="7710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Ron’s case has  a mass of  21 kg 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Amir’s case has a mass of 24 kg</a:t>
            </a:r>
          </a:p>
          <a:p>
            <a:endParaRPr lang="en-GB" sz="2800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345" y="539980"/>
            <a:ext cx="1427798" cy="170311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7727" y="603162"/>
            <a:ext cx="1442352" cy="176073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59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17170">
            <a:off x="943851" y="1558966"/>
            <a:ext cx="597634" cy="105735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9875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651801">
            <a:off x="3023044" y="1560869"/>
            <a:ext cx="535834" cy="99844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08672" y="4714643"/>
            <a:ext cx="697680" cy="69768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75724" y="4822557"/>
            <a:ext cx="2990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</a:rPr>
              <a:t>Have a think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66078" y="2999177"/>
            <a:ext cx="1771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876193" y="3806738"/>
            <a:ext cx="1771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21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377143" y="3832976"/>
            <a:ext cx="1771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28727" y="2957513"/>
            <a:ext cx="728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36765" y="3823565"/>
            <a:ext cx="728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966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5" grpId="0" animBg="1"/>
      <p:bldP spid="20" grpId="0"/>
      <p:bldP spid="23" grpId="0" animBg="1"/>
      <p:bldP spid="24" grpId="0"/>
      <p:bldP spid="38" grpId="0"/>
      <p:bldP spid="38" grpId="1"/>
      <p:bldP spid="2" grpId="0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58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855760">
            <a:off x="4109096" y="1147621"/>
            <a:ext cx="895908" cy="16693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63825" y="660086"/>
            <a:ext cx="771026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Here are three more suitcases.</a:t>
            </a:r>
          </a:p>
          <a:p>
            <a:endParaRPr lang="en-GB" sz="1200" dirty="0"/>
          </a:p>
          <a:p>
            <a:r>
              <a:rPr lang="en-GB" sz="2800" dirty="0"/>
              <a:t> 	   A				    B				C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400" dirty="0"/>
          </a:p>
          <a:p>
            <a:r>
              <a:rPr lang="en-GB" sz="2800" dirty="0"/>
              <a:t>Case A and Case B together have a mass of 30 kg.</a:t>
            </a:r>
          </a:p>
          <a:p>
            <a:r>
              <a:rPr lang="en-GB" sz="2800" dirty="0"/>
              <a:t>Case B and Case C together have a mass of 29 kg.</a:t>
            </a:r>
          </a:p>
          <a:p>
            <a:r>
              <a:rPr lang="en-GB" sz="2800" dirty="0"/>
              <a:t>Case A and Case C together have a mass of 35 kg.</a:t>
            </a:r>
          </a:p>
          <a:p>
            <a:endParaRPr lang="en-GB" sz="2800" dirty="0"/>
          </a:p>
          <a:p>
            <a:r>
              <a:rPr lang="en-GB" sz="2800" dirty="0"/>
              <a:t>What is the mass of each suitcase?</a:t>
            </a:r>
          </a:p>
          <a:p>
            <a:endParaRPr lang="en-GB" sz="28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8886" y="4624612"/>
            <a:ext cx="747045" cy="7470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21730" y="476730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98CC0E7-F32A-42FF-A231-E85AA93315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0645" y="1326075"/>
            <a:ext cx="2022091" cy="1489525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2027664" y="1326075"/>
            <a:ext cx="1474518" cy="1349850"/>
            <a:chOff x="5919895" y="1516119"/>
            <a:chExt cx="1000449" cy="923743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9"/>
            <a:srcRect b="8151"/>
            <a:stretch/>
          </p:blipFill>
          <p:spPr>
            <a:xfrm>
              <a:off x="5933751" y="1646249"/>
              <a:ext cx="921934" cy="793613"/>
            </a:xfrm>
            <a:prstGeom prst="rect">
              <a:avLst/>
            </a:prstGeom>
          </p:spPr>
        </p:pic>
        <p:sp>
          <p:nvSpPr>
            <p:cNvPr id="27" name="Rounded Rectangle 26"/>
            <p:cNvSpPr/>
            <p:nvPr/>
          </p:nvSpPr>
          <p:spPr>
            <a:xfrm>
              <a:off x="5919895" y="1543903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6596344" y="1516119"/>
              <a:ext cx="324000" cy="211673"/>
            </a:xfrm>
            <a:prstGeom prst="roundRect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|2.5|7.2|4.7|6|4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5|9.6|0.8|0.8|8.7|9.1|9.2|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5.6|2.7|0.7|0.3|3.2|1.4|15.6|7.8|0.9|13.7|0.7|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7.7|5.2|6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1.1|8.7|3.6|4.8|8.5|3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6.4|4.3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2.7|13.7|1.5|1.5|1.9|4.4|0.9|5.5|0.9|5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9|14.7|0.7|6|0.5|0.5|2|2.9|0.8|4.4|0.8|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7.9|5.1|5.5|4.1|4.1|5.1|7.7|5.1|1|2.8|4|1|10.6|4.9|8.9|4.6|4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6|5.8|7.5|5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5.6|9.1|1.9|1.7|3.4|2|2.4|6|0.8|1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BC5F11-B40C-47FE-884A-FCBB85ED7B57}">
  <ds:schemaRefs>
    <ds:schemaRef ds:uri="http://purl.org/dc/dcmitype/"/>
    <ds:schemaRef ds:uri="http://schemas.microsoft.com/office/infopath/2007/PartnerControls"/>
    <ds:schemaRef ds:uri="522d4c35-b548-4432-90ae-af4376e1c4b4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cee99ee9-287b-4f9a-957c-ba5ae7375c9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1919</TotalTime>
  <Words>618</Words>
  <Application>Microsoft Office PowerPoint</Application>
  <PresentationFormat>A4 Paper (210x297 mm)</PresentationFormat>
  <Paragraphs>126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62</cp:revision>
  <dcterms:created xsi:type="dcterms:W3CDTF">2019-10-15T10:24:11Z</dcterms:created>
  <dcterms:modified xsi:type="dcterms:W3CDTF">2021-06-30T14:40:09Z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