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6"/>
  </p:notesMasterIdLst>
  <p:handoutMasterIdLst>
    <p:handoutMasterId r:id="rId17"/>
  </p:handoutMasterIdLst>
  <p:sldIdLst>
    <p:sldId id="269" r:id="rId5"/>
    <p:sldId id="259" r:id="rId6"/>
    <p:sldId id="260" r:id="rId7"/>
    <p:sldId id="261" r:id="rId8"/>
    <p:sldId id="263" r:id="rId9"/>
    <p:sldId id="264" r:id="rId10"/>
    <p:sldId id="265" r:id="rId11"/>
    <p:sldId id="266" r:id="rId12"/>
    <p:sldId id="262" r:id="rId13"/>
    <p:sldId id="267" r:id="rId14"/>
    <p:sldId id="268" r:id="rId15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013"/>
    <p:restoredTop sz="94711"/>
  </p:normalViewPr>
  <p:slideViewPr>
    <p:cSldViewPr snapToGrid="0" snapToObjects="1">
      <p:cViewPr varScale="1">
        <p:scale>
          <a:sx n="107" d="100"/>
          <a:sy n="107" d="100"/>
        </p:scale>
        <p:origin x="1224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0ED1ECA1-B51E-4228-96A7-53B756A6820E}"/>
    <pc:docChg chg="custSel modSld">
      <pc:chgData name="James Clegg" userId="c6df1435-7a36-4b38-be4d-16e68e91152f" providerId="ADAL" clId="{0ED1ECA1-B51E-4228-96A7-53B756A6820E}" dt="2021-06-29T09:07:13.552" v="10"/>
      <pc:docMkLst>
        <pc:docMk/>
      </pc:docMkLst>
      <pc:sldChg chg="delSp modTransition delAnim">
        <pc:chgData name="James Clegg" userId="c6df1435-7a36-4b38-be4d-16e68e91152f" providerId="ADAL" clId="{0ED1ECA1-B51E-4228-96A7-53B756A6820E}" dt="2021-06-29T09:07:13.552" v="10"/>
        <pc:sldMkLst>
          <pc:docMk/>
          <pc:sldMk cId="3299310921" sldId="259"/>
        </pc:sldMkLst>
        <pc:picChg chg="del">
          <ac:chgData name="James Clegg" userId="c6df1435-7a36-4b38-be4d-16e68e91152f" providerId="ADAL" clId="{0ED1ECA1-B51E-4228-96A7-53B756A6820E}" dt="2021-06-29T09:06:41.733" v="0" actId="478"/>
          <ac:picMkLst>
            <pc:docMk/>
            <pc:sldMk cId="3299310921" sldId="259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0ED1ECA1-B51E-4228-96A7-53B756A6820E}" dt="2021-06-29T09:07:13.552" v="10"/>
        <pc:sldMkLst>
          <pc:docMk/>
          <pc:sldMk cId="543163454" sldId="260"/>
        </pc:sldMkLst>
        <pc:picChg chg="del">
          <ac:chgData name="James Clegg" userId="c6df1435-7a36-4b38-be4d-16e68e91152f" providerId="ADAL" clId="{0ED1ECA1-B51E-4228-96A7-53B756A6820E}" dt="2021-06-29T09:06:44.133" v="1" actId="478"/>
          <ac:picMkLst>
            <pc:docMk/>
            <pc:sldMk cId="543163454" sldId="260"/>
            <ac:picMk id="2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0ED1ECA1-B51E-4228-96A7-53B756A6820E}" dt="2021-06-29T09:07:13.552" v="10"/>
        <pc:sldMkLst>
          <pc:docMk/>
          <pc:sldMk cId="3754808443" sldId="261"/>
        </pc:sldMkLst>
        <pc:picChg chg="del">
          <ac:chgData name="James Clegg" userId="c6df1435-7a36-4b38-be4d-16e68e91152f" providerId="ADAL" clId="{0ED1ECA1-B51E-4228-96A7-53B756A6820E}" dt="2021-06-29T09:06:46.696" v="2" actId="478"/>
          <ac:picMkLst>
            <pc:docMk/>
            <pc:sldMk cId="3754808443" sldId="261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0ED1ECA1-B51E-4228-96A7-53B756A6820E}" dt="2021-06-29T09:07:13.552" v="10"/>
        <pc:sldMkLst>
          <pc:docMk/>
          <pc:sldMk cId="2074492544" sldId="262"/>
        </pc:sldMkLst>
        <pc:picChg chg="del">
          <ac:chgData name="James Clegg" userId="c6df1435-7a36-4b38-be4d-16e68e91152f" providerId="ADAL" clId="{0ED1ECA1-B51E-4228-96A7-53B756A6820E}" dt="2021-06-29T09:07:00.278" v="7" actId="478"/>
          <ac:picMkLst>
            <pc:docMk/>
            <pc:sldMk cId="2074492544" sldId="262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0ED1ECA1-B51E-4228-96A7-53B756A6820E}" dt="2021-06-29T09:07:13.552" v="10"/>
        <pc:sldMkLst>
          <pc:docMk/>
          <pc:sldMk cId="1115414497" sldId="263"/>
        </pc:sldMkLst>
        <pc:picChg chg="del">
          <ac:chgData name="James Clegg" userId="c6df1435-7a36-4b38-be4d-16e68e91152f" providerId="ADAL" clId="{0ED1ECA1-B51E-4228-96A7-53B756A6820E}" dt="2021-06-29T09:06:49.916" v="3" actId="478"/>
          <ac:picMkLst>
            <pc:docMk/>
            <pc:sldMk cId="1115414497" sldId="263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0ED1ECA1-B51E-4228-96A7-53B756A6820E}" dt="2021-06-29T09:07:13.552" v="10"/>
        <pc:sldMkLst>
          <pc:docMk/>
          <pc:sldMk cId="3876988678" sldId="264"/>
        </pc:sldMkLst>
        <pc:picChg chg="del">
          <ac:chgData name="James Clegg" userId="c6df1435-7a36-4b38-be4d-16e68e91152f" providerId="ADAL" clId="{0ED1ECA1-B51E-4228-96A7-53B756A6820E}" dt="2021-06-29T09:06:52.535" v="4" actId="478"/>
          <ac:picMkLst>
            <pc:docMk/>
            <pc:sldMk cId="3876988678" sldId="264"/>
            <ac:picMk id="2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0ED1ECA1-B51E-4228-96A7-53B756A6820E}" dt="2021-06-29T09:07:13.552" v="10"/>
        <pc:sldMkLst>
          <pc:docMk/>
          <pc:sldMk cId="1141744902" sldId="265"/>
        </pc:sldMkLst>
        <pc:picChg chg="del">
          <ac:chgData name="James Clegg" userId="c6df1435-7a36-4b38-be4d-16e68e91152f" providerId="ADAL" clId="{0ED1ECA1-B51E-4228-96A7-53B756A6820E}" dt="2021-06-29T09:06:55.181" v="5" actId="478"/>
          <ac:picMkLst>
            <pc:docMk/>
            <pc:sldMk cId="1141744902" sldId="265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0ED1ECA1-B51E-4228-96A7-53B756A6820E}" dt="2021-06-29T09:07:13.552" v="10"/>
        <pc:sldMkLst>
          <pc:docMk/>
          <pc:sldMk cId="4229178441" sldId="266"/>
        </pc:sldMkLst>
        <pc:picChg chg="del">
          <ac:chgData name="James Clegg" userId="c6df1435-7a36-4b38-be4d-16e68e91152f" providerId="ADAL" clId="{0ED1ECA1-B51E-4228-96A7-53B756A6820E}" dt="2021-06-29T09:06:57.323" v="6" actId="478"/>
          <ac:picMkLst>
            <pc:docMk/>
            <pc:sldMk cId="4229178441" sldId="266"/>
            <ac:picMk id="20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0ED1ECA1-B51E-4228-96A7-53B756A6820E}" dt="2021-06-29T09:07:13.552" v="10"/>
        <pc:sldMkLst>
          <pc:docMk/>
          <pc:sldMk cId="3820862570" sldId="267"/>
        </pc:sldMkLst>
        <pc:picChg chg="del">
          <ac:chgData name="James Clegg" userId="c6df1435-7a36-4b38-be4d-16e68e91152f" providerId="ADAL" clId="{0ED1ECA1-B51E-4228-96A7-53B756A6820E}" dt="2021-06-29T09:07:02.650" v="8" actId="478"/>
          <ac:picMkLst>
            <pc:docMk/>
            <pc:sldMk cId="3820862570" sldId="267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0ED1ECA1-B51E-4228-96A7-53B756A6820E}" dt="2021-06-29T09:07:13.552" v="10"/>
        <pc:sldMkLst>
          <pc:docMk/>
          <pc:sldMk cId="1680287755" sldId="268"/>
        </pc:sldMkLst>
        <pc:picChg chg="del">
          <ac:chgData name="James Clegg" userId="c6df1435-7a36-4b38-be4d-16e68e91152f" providerId="ADAL" clId="{0ED1ECA1-B51E-4228-96A7-53B756A6820E}" dt="2021-06-29T09:07:08.057" v="9" actId="478"/>
          <ac:picMkLst>
            <pc:docMk/>
            <pc:sldMk cId="1680287755" sldId="268"/>
            <ac:picMk id="8" creationId="{00000000-0000-0000-0000-000000000000}"/>
          </ac:picMkLst>
        </pc:picChg>
      </pc:sldChg>
      <pc:sldChg chg="modTransition">
        <pc:chgData name="James Clegg" userId="c6df1435-7a36-4b38-be4d-16e68e91152f" providerId="ADAL" clId="{0ED1ECA1-B51E-4228-96A7-53B756A6820E}" dt="2021-06-29T09:07:13.552" v="10"/>
        <pc:sldMkLst>
          <pc:docMk/>
          <pc:sldMk cId="2985581380" sldId="269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6/29/2021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6/29/2021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46561FC-0759-45FC-8201-38734061B6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41" y="0"/>
            <a:ext cx="99007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097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3.jpg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16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16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5" Type="http://schemas.openxmlformats.org/officeDocument/2006/relationships/image" Target="../media/image16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3.jpg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6.pn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image" Target="../media/image10.png"/><Relationship Id="rId10" Type="http://schemas.openxmlformats.org/officeDocument/2006/relationships/image" Target="../media/image16.png"/><Relationship Id="rId4" Type="http://schemas.openxmlformats.org/officeDocument/2006/relationships/image" Target="../media/image6.png"/><Relationship Id="rId9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C3857111-FA79-4220-A10A-BFD76D6417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183" y="3340345"/>
            <a:ext cx="2124075" cy="256222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15B5279-0A78-48A3-A0C1-48EFCAF753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8547" y="3270619"/>
            <a:ext cx="2124075" cy="23336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93FEEB4-F2DF-4E6C-A073-BBDB4C7F5BC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16936" y="4621457"/>
            <a:ext cx="1017457" cy="8283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C4D3160-5302-42FB-BF4E-3E821A32D2B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39517" y="484574"/>
            <a:ext cx="2678700" cy="178998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F60DE91-2DBB-45C6-85AA-5EC5721DC29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464484">
            <a:off x="772721" y="4653437"/>
            <a:ext cx="755647" cy="50404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A565662-BC67-4378-9BE1-C328B3DAD16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40153" y="378971"/>
            <a:ext cx="2614749" cy="174414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84C5340-277B-4EB5-A6C5-E73011EED21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10832" y="1979127"/>
            <a:ext cx="6084335" cy="228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5813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Graphics Flag Map Wallpapers Of Greece - Greece Flag Map , Transparent  Cartoon - Jing.f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4066" y="1044864"/>
            <a:ext cx="2174079" cy="2215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49725" y="643554"/>
            <a:ext cx="75433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Whitney and her family are on holiday in Greece.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49725" y="1253736"/>
            <a:ext cx="6006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In a restaurant, the total bill is €70.00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49725" y="1863918"/>
            <a:ext cx="6006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10% of the bill is a service charge.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49725" y="2474100"/>
            <a:ext cx="6006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The main courses cost €42.87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49725" y="3084283"/>
            <a:ext cx="6006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How much are the starters?</a:t>
            </a:r>
            <a:endParaRPr lang="en-GB" dirty="0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3774349"/>
              </p:ext>
            </p:extLst>
          </p:nvPr>
        </p:nvGraphicFramePr>
        <p:xfrm>
          <a:off x="1254249" y="4635500"/>
          <a:ext cx="7496050" cy="58017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749605">
                  <a:extLst>
                    <a:ext uri="{9D8B030D-6E8A-4147-A177-3AD203B41FA5}">
                      <a16:colId xmlns:a16="http://schemas.microsoft.com/office/drawing/2014/main" val="678280768"/>
                    </a:ext>
                  </a:extLst>
                </a:gridCol>
                <a:gridCol w="749605">
                  <a:extLst>
                    <a:ext uri="{9D8B030D-6E8A-4147-A177-3AD203B41FA5}">
                      <a16:colId xmlns:a16="http://schemas.microsoft.com/office/drawing/2014/main" val="3582340442"/>
                    </a:ext>
                  </a:extLst>
                </a:gridCol>
                <a:gridCol w="749605">
                  <a:extLst>
                    <a:ext uri="{9D8B030D-6E8A-4147-A177-3AD203B41FA5}">
                      <a16:colId xmlns:a16="http://schemas.microsoft.com/office/drawing/2014/main" val="2032864306"/>
                    </a:ext>
                  </a:extLst>
                </a:gridCol>
                <a:gridCol w="749605">
                  <a:extLst>
                    <a:ext uri="{9D8B030D-6E8A-4147-A177-3AD203B41FA5}">
                      <a16:colId xmlns:a16="http://schemas.microsoft.com/office/drawing/2014/main" val="3665990370"/>
                    </a:ext>
                  </a:extLst>
                </a:gridCol>
                <a:gridCol w="749605">
                  <a:extLst>
                    <a:ext uri="{9D8B030D-6E8A-4147-A177-3AD203B41FA5}">
                      <a16:colId xmlns:a16="http://schemas.microsoft.com/office/drawing/2014/main" val="1209140308"/>
                    </a:ext>
                  </a:extLst>
                </a:gridCol>
                <a:gridCol w="749605">
                  <a:extLst>
                    <a:ext uri="{9D8B030D-6E8A-4147-A177-3AD203B41FA5}">
                      <a16:colId xmlns:a16="http://schemas.microsoft.com/office/drawing/2014/main" val="1583993045"/>
                    </a:ext>
                  </a:extLst>
                </a:gridCol>
                <a:gridCol w="749605">
                  <a:extLst>
                    <a:ext uri="{9D8B030D-6E8A-4147-A177-3AD203B41FA5}">
                      <a16:colId xmlns:a16="http://schemas.microsoft.com/office/drawing/2014/main" val="4202241219"/>
                    </a:ext>
                  </a:extLst>
                </a:gridCol>
                <a:gridCol w="749605">
                  <a:extLst>
                    <a:ext uri="{9D8B030D-6E8A-4147-A177-3AD203B41FA5}">
                      <a16:colId xmlns:a16="http://schemas.microsoft.com/office/drawing/2014/main" val="1301089164"/>
                    </a:ext>
                  </a:extLst>
                </a:gridCol>
                <a:gridCol w="749605">
                  <a:extLst>
                    <a:ext uri="{9D8B030D-6E8A-4147-A177-3AD203B41FA5}">
                      <a16:colId xmlns:a16="http://schemas.microsoft.com/office/drawing/2014/main" val="3907909715"/>
                    </a:ext>
                  </a:extLst>
                </a:gridCol>
                <a:gridCol w="749605">
                  <a:extLst>
                    <a:ext uri="{9D8B030D-6E8A-4147-A177-3AD203B41FA5}">
                      <a16:colId xmlns:a16="http://schemas.microsoft.com/office/drawing/2014/main" val="613464555"/>
                    </a:ext>
                  </a:extLst>
                </a:gridCol>
              </a:tblGrid>
              <a:tr h="58017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4606341"/>
                  </a:ext>
                </a:extLst>
              </a:tr>
            </a:tbl>
          </a:graphicData>
        </a:graphic>
      </p:graphicFrame>
      <p:sp>
        <p:nvSpPr>
          <p:cNvPr id="12" name="Left Brace 11"/>
          <p:cNvSpPr/>
          <p:nvPr/>
        </p:nvSpPr>
        <p:spPr>
          <a:xfrm rot="5400000">
            <a:off x="1544625" y="4143181"/>
            <a:ext cx="152549" cy="714251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1010" y="3394526"/>
            <a:ext cx="747045" cy="74704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702053" y="3532157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49725" y="3917746"/>
            <a:ext cx="2755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Service charge</a:t>
            </a:r>
            <a:endParaRPr lang="en-GB" dirty="0"/>
          </a:p>
        </p:txBody>
      </p:sp>
      <p:sp>
        <p:nvSpPr>
          <p:cNvPr id="16" name="TextBox 15"/>
          <p:cNvSpPr txBox="1"/>
          <p:nvPr/>
        </p:nvSpPr>
        <p:spPr>
          <a:xfrm>
            <a:off x="1353187" y="4663975"/>
            <a:ext cx="7742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€7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3903690" y="4015013"/>
                <a:ext cx="154826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70 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−</m:t>
                    </m:r>
                  </m:oMath>
                </a14:m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 </a:t>
                </a: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7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=</a:t>
                </a: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endParaRPr lang="en-GB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3690" y="4015013"/>
                <a:ext cx="1548268" cy="523220"/>
              </a:xfrm>
              <a:prstGeom prst="rect">
                <a:avLst/>
              </a:prstGeom>
              <a:blipFill>
                <a:blip r:embed="rId7"/>
                <a:stretch>
                  <a:fillRect l="-7874" t="-15294" r="-4331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Box 17"/>
          <p:cNvSpPr txBox="1"/>
          <p:nvPr/>
        </p:nvSpPr>
        <p:spPr>
          <a:xfrm>
            <a:off x="5291304" y="4036204"/>
            <a:ext cx="15482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63 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08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2" grpId="0" animBg="1"/>
      <p:bldP spid="14" grpId="0"/>
      <p:bldP spid="14" grpId="1"/>
      <p:bldP spid="15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897104" y="1548063"/>
                <a:ext cx="244299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63 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−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42.87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= </a:t>
                </a: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endParaRPr lang="en-GB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7104" y="1548063"/>
                <a:ext cx="2442996" cy="523220"/>
              </a:xfrm>
              <a:prstGeom prst="rect">
                <a:avLst/>
              </a:prstGeom>
              <a:blipFill>
                <a:blip r:embed="rId5"/>
                <a:stretch>
                  <a:fillRect l="-4988" t="-15116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897104" y="809498"/>
            <a:ext cx="6006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The main courses cost €42.87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6138897"/>
              </p:ext>
            </p:extLst>
          </p:nvPr>
        </p:nvGraphicFramePr>
        <p:xfrm>
          <a:off x="2661222" y="2441575"/>
          <a:ext cx="2685140" cy="18333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1285">
                  <a:extLst>
                    <a:ext uri="{9D8B030D-6E8A-4147-A177-3AD203B41FA5}">
                      <a16:colId xmlns:a16="http://schemas.microsoft.com/office/drawing/2014/main" val="2336028965"/>
                    </a:ext>
                  </a:extLst>
                </a:gridCol>
                <a:gridCol w="671285">
                  <a:extLst>
                    <a:ext uri="{9D8B030D-6E8A-4147-A177-3AD203B41FA5}">
                      <a16:colId xmlns:a16="http://schemas.microsoft.com/office/drawing/2014/main" val="3099043578"/>
                    </a:ext>
                  </a:extLst>
                </a:gridCol>
                <a:gridCol w="671285">
                  <a:extLst>
                    <a:ext uri="{9D8B030D-6E8A-4147-A177-3AD203B41FA5}">
                      <a16:colId xmlns:a16="http://schemas.microsoft.com/office/drawing/2014/main" val="992405871"/>
                    </a:ext>
                  </a:extLst>
                </a:gridCol>
                <a:gridCol w="671285">
                  <a:extLst>
                    <a:ext uri="{9D8B030D-6E8A-4147-A177-3AD203B41FA5}">
                      <a16:colId xmlns:a16="http://schemas.microsoft.com/office/drawing/2014/main" val="3329015639"/>
                    </a:ext>
                  </a:extLst>
                </a:gridCol>
              </a:tblGrid>
              <a:tr h="6180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3521301"/>
                  </a:ext>
                </a:extLst>
              </a:tr>
              <a:tr h="619200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>
                          <a:latin typeface="+mn-lt"/>
                        </a:rPr>
                        <a:t>2</a:t>
                      </a:r>
                      <a:endParaRPr lang="en-GB" sz="28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+mn-lt"/>
                        </a:rPr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385860"/>
                  </a:ext>
                </a:extLst>
              </a:tr>
              <a:tr h="596075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45808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193917" y="3082357"/>
                <a:ext cx="37382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</m:oMath>
                  </m:oMathPara>
                </a14:m>
                <a:endParaRPr lang="en-GB" sz="28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3917" y="3082357"/>
                <a:ext cx="373820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Oval 9"/>
          <p:cNvSpPr/>
          <p:nvPr/>
        </p:nvSpPr>
        <p:spPr>
          <a:xfrm>
            <a:off x="3957754" y="3296342"/>
            <a:ext cx="98425" cy="9525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/>
          <p:cNvSpPr/>
          <p:nvPr/>
        </p:nvSpPr>
        <p:spPr>
          <a:xfrm>
            <a:off x="3954579" y="2680392"/>
            <a:ext cx="98425" cy="9525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7516122"/>
              </p:ext>
            </p:extLst>
          </p:nvPr>
        </p:nvGraphicFramePr>
        <p:xfrm>
          <a:off x="6186686" y="2428345"/>
          <a:ext cx="2685140" cy="18333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1285">
                  <a:extLst>
                    <a:ext uri="{9D8B030D-6E8A-4147-A177-3AD203B41FA5}">
                      <a16:colId xmlns:a16="http://schemas.microsoft.com/office/drawing/2014/main" val="2336028965"/>
                    </a:ext>
                  </a:extLst>
                </a:gridCol>
                <a:gridCol w="671285">
                  <a:extLst>
                    <a:ext uri="{9D8B030D-6E8A-4147-A177-3AD203B41FA5}">
                      <a16:colId xmlns:a16="http://schemas.microsoft.com/office/drawing/2014/main" val="3099043578"/>
                    </a:ext>
                  </a:extLst>
                </a:gridCol>
                <a:gridCol w="671285">
                  <a:extLst>
                    <a:ext uri="{9D8B030D-6E8A-4147-A177-3AD203B41FA5}">
                      <a16:colId xmlns:a16="http://schemas.microsoft.com/office/drawing/2014/main" val="992405871"/>
                    </a:ext>
                  </a:extLst>
                </a:gridCol>
                <a:gridCol w="671285">
                  <a:extLst>
                    <a:ext uri="{9D8B030D-6E8A-4147-A177-3AD203B41FA5}">
                      <a16:colId xmlns:a16="http://schemas.microsoft.com/office/drawing/2014/main" val="3329015639"/>
                    </a:ext>
                  </a:extLst>
                </a:gridCol>
              </a:tblGrid>
              <a:tr h="6180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3521301"/>
                  </a:ext>
                </a:extLst>
              </a:tr>
              <a:tr h="619200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+mn-lt"/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385860"/>
                  </a:ext>
                </a:extLst>
              </a:tr>
              <a:tr h="596075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45808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5686088" y="3075021"/>
                <a:ext cx="37382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</m:oMath>
                  </m:oMathPara>
                </a14:m>
                <a:endParaRPr lang="en-GB" sz="28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6088" y="3075021"/>
                <a:ext cx="373820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Oval 13"/>
          <p:cNvSpPr/>
          <p:nvPr/>
        </p:nvSpPr>
        <p:spPr>
          <a:xfrm>
            <a:off x="7483218" y="3289006"/>
            <a:ext cx="98425" cy="9525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/>
          <p:cNvSpPr/>
          <p:nvPr/>
        </p:nvSpPr>
        <p:spPr>
          <a:xfrm>
            <a:off x="7480043" y="2673056"/>
            <a:ext cx="98425" cy="9525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/>
          <p:cNvSpPr/>
          <p:nvPr/>
        </p:nvSpPr>
        <p:spPr>
          <a:xfrm>
            <a:off x="7480042" y="3873637"/>
            <a:ext cx="98425" cy="9525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/>
          <p:cNvSpPr/>
          <p:nvPr/>
        </p:nvSpPr>
        <p:spPr>
          <a:xfrm>
            <a:off x="3954578" y="3923240"/>
            <a:ext cx="98425" cy="9525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8358881" y="3667524"/>
            <a:ext cx="3738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678630" y="3689771"/>
            <a:ext cx="3738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006059" y="3689771"/>
            <a:ext cx="3738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333488" y="3689771"/>
            <a:ext cx="3738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023447" y="1551060"/>
            <a:ext cx="24429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€20.13</a:t>
            </a:r>
            <a:endParaRPr lang="en-GB" dirty="0">
              <a:solidFill>
                <a:srgbClr val="0070C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80287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 animBg="1"/>
      <p:bldP spid="11" grpId="0" animBg="1"/>
      <p:bldP spid="13" grpId="0"/>
      <p:bldP spid="14" grpId="0" animBg="1"/>
      <p:bldP spid="15" grpId="0" animBg="1"/>
      <p:bldP spid="16" grpId="0" animBg="1"/>
      <p:bldP spid="17" grpId="0" animBg="1"/>
      <p:bldP spid="6" grpId="0"/>
      <p:bldP spid="18" grpId="0"/>
      <p:bldP spid="19" grpId="0"/>
      <p:bldP spid="20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00545" y="807637"/>
            <a:ext cx="701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A family is going on a camping holiday.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00545" y="1556986"/>
            <a:ext cx="701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Their empty car has a mass of 1,600 kg.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6883804" y="814657"/>
            <a:ext cx="2211299" cy="1357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99555" y="2306335"/>
            <a:ext cx="7010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When the family and all their luggage is loaded into the car, the total mass is 1,828 kg.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99555" y="3486571"/>
            <a:ext cx="7010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The mass of the family is three times greater than the mass of the luggage.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9555" y="4666809"/>
            <a:ext cx="701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What is the mass of the luggage?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30E9BD5-A8B9-4EFD-9977-E4A572A8AA22}"/>
              </a:ext>
            </a:extLst>
          </p:cNvPr>
          <p:cNvGrpSpPr/>
          <p:nvPr/>
        </p:nvGrpSpPr>
        <p:grpSpPr>
          <a:xfrm>
            <a:off x="6984736" y="2654512"/>
            <a:ext cx="2488750" cy="2389529"/>
            <a:chOff x="7061926" y="2700544"/>
            <a:chExt cx="2488750" cy="2389529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F0721D94-881F-418C-BE49-484DF9C0C4F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12432" y="2700544"/>
              <a:ext cx="1382671" cy="1333148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74DB288-6D3D-40C0-AF8F-039C95C4106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flipH="1">
              <a:off x="8740951" y="3327056"/>
              <a:ext cx="809725" cy="976753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59267629-0406-466A-8247-5B4ACB3DFD8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505093" y="3396254"/>
              <a:ext cx="809724" cy="998539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D9F44024-6C05-45FB-8195-A79F44FCC1E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061926" y="4208734"/>
              <a:ext cx="886333" cy="721587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F87AF9F0-75AC-4A39-9879-0F72647970A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7452185" y="4368486"/>
              <a:ext cx="886333" cy="721587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6C22616B-8945-4D87-A2BC-D4EF639CE52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8109530" y="4503996"/>
              <a:ext cx="698381" cy="568570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299310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67571" y="712035"/>
            <a:ext cx="747045" cy="74704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70415" y="85472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9534" y="623230"/>
            <a:ext cx="37177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Empty car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1,600 kg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29534" y="1146450"/>
            <a:ext cx="546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Car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+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family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+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luggage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1,828 kg </a:t>
            </a:r>
          </a:p>
        </p:txBody>
      </p:sp>
      <p:sp>
        <p:nvSpPr>
          <p:cNvPr id="2" name="Rectangle 1"/>
          <p:cNvSpPr/>
          <p:nvPr/>
        </p:nvSpPr>
        <p:spPr>
          <a:xfrm>
            <a:off x="729534" y="3527554"/>
            <a:ext cx="5818909" cy="74814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729533" y="3527553"/>
            <a:ext cx="3684156" cy="74814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729534" y="1645374"/>
            <a:ext cx="546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Family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+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luggage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________ kg </a:t>
            </a:r>
          </a:p>
        </p:txBody>
      </p:sp>
      <p:sp>
        <p:nvSpPr>
          <p:cNvPr id="10" name="Left Brace 9"/>
          <p:cNvSpPr/>
          <p:nvPr/>
        </p:nvSpPr>
        <p:spPr>
          <a:xfrm rot="5400000">
            <a:off x="3519907" y="404538"/>
            <a:ext cx="238161" cy="5818910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Left Brace 10"/>
          <p:cNvSpPr/>
          <p:nvPr/>
        </p:nvSpPr>
        <p:spPr>
          <a:xfrm rot="16200000">
            <a:off x="2452530" y="2681727"/>
            <a:ext cx="238161" cy="3684157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/>
          <p:cNvSpPr txBox="1"/>
          <p:nvPr/>
        </p:nvSpPr>
        <p:spPr>
          <a:xfrm>
            <a:off x="1242152" y="2447477"/>
            <a:ext cx="546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Car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+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family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+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luggage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1,828 kg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75898" y="4771912"/>
            <a:ext cx="37177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Empty car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1,600 kg </a:t>
            </a:r>
          </a:p>
        </p:txBody>
      </p:sp>
      <p:sp>
        <p:nvSpPr>
          <p:cNvPr id="15" name="Left Brace 14"/>
          <p:cNvSpPr/>
          <p:nvPr/>
        </p:nvSpPr>
        <p:spPr>
          <a:xfrm rot="16200000">
            <a:off x="5385723" y="3480165"/>
            <a:ext cx="238161" cy="2087280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/>
          <p:cNvSpPr txBox="1"/>
          <p:nvPr/>
        </p:nvSpPr>
        <p:spPr>
          <a:xfrm>
            <a:off x="4589921" y="4771912"/>
            <a:ext cx="2984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Family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+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luggage</a:t>
            </a:r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000248"/>
              </p:ext>
            </p:extLst>
          </p:nvPr>
        </p:nvGraphicFramePr>
        <p:xfrm>
          <a:off x="6688932" y="1562374"/>
          <a:ext cx="2685140" cy="24513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1285">
                  <a:extLst>
                    <a:ext uri="{9D8B030D-6E8A-4147-A177-3AD203B41FA5}">
                      <a16:colId xmlns:a16="http://schemas.microsoft.com/office/drawing/2014/main" val="2336028965"/>
                    </a:ext>
                  </a:extLst>
                </a:gridCol>
                <a:gridCol w="671285">
                  <a:extLst>
                    <a:ext uri="{9D8B030D-6E8A-4147-A177-3AD203B41FA5}">
                      <a16:colId xmlns:a16="http://schemas.microsoft.com/office/drawing/2014/main" val="3099043578"/>
                    </a:ext>
                  </a:extLst>
                </a:gridCol>
                <a:gridCol w="671285">
                  <a:extLst>
                    <a:ext uri="{9D8B030D-6E8A-4147-A177-3AD203B41FA5}">
                      <a16:colId xmlns:a16="http://schemas.microsoft.com/office/drawing/2014/main" val="992405871"/>
                    </a:ext>
                  </a:extLst>
                </a:gridCol>
                <a:gridCol w="671285">
                  <a:extLst>
                    <a:ext uri="{9D8B030D-6E8A-4147-A177-3AD203B41FA5}">
                      <a16:colId xmlns:a16="http://schemas.microsoft.com/office/drawing/2014/main" val="3329015639"/>
                    </a:ext>
                  </a:extLst>
                </a:gridCol>
              </a:tblGrid>
              <a:tr h="6180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0" dirty="0" err="1">
                          <a:solidFill>
                            <a:schemeClr val="tx1"/>
                          </a:solidFill>
                          <a:latin typeface="+mn-lt"/>
                        </a:rPr>
                        <a:t>Th</a:t>
                      </a:r>
                      <a:endParaRPr lang="en-GB" sz="28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4079671"/>
                  </a:ext>
                </a:extLst>
              </a:tr>
              <a:tr h="6180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3521301"/>
                  </a:ext>
                </a:extLst>
              </a:tr>
              <a:tr h="619200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solidFill>
                            <a:schemeClr val="tx1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385860"/>
                  </a:ext>
                </a:extLst>
              </a:tr>
              <a:tr h="596075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458088"/>
                  </a:ext>
                </a:extLst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8862318" y="3461431"/>
            <a:ext cx="3738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8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206195" y="3461431"/>
            <a:ext cx="3738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514048" y="3461431"/>
            <a:ext cx="3738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848729" y="3461431"/>
            <a:ext cx="3738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6315112" y="2826583"/>
                <a:ext cx="37382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</m:oMath>
                  </m:oMathPara>
                </a14:m>
                <a:endParaRPr lang="en-GB" sz="28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5112" y="2826583"/>
                <a:ext cx="373820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TextBox 26"/>
          <p:cNvSpPr txBox="1"/>
          <p:nvPr/>
        </p:nvSpPr>
        <p:spPr>
          <a:xfrm>
            <a:off x="7222549" y="4771912"/>
            <a:ext cx="2055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228 kg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3163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7" grpId="0"/>
      <p:bldP spid="2" grpId="0" animBg="1"/>
      <p:bldP spid="8" grpId="0" animBg="1"/>
      <p:bldP spid="9" grpId="0"/>
      <p:bldP spid="10" grpId="0" animBg="1"/>
      <p:bldP spid="11" grpId="0" animBg="1"/>
      <p:bldP spid="13" grpId="0"/>
      <p:bldP spid="14" grpId="0"/>
      <p:bldP spid="15" grpId="0" animBg="1"/>
      <p:bldP spid="17" grpId="0"/>
      <p:bldP spid="19" grpId="0"/>
      <p:bldP spid="20" grpId="0"/>
      <p:bldP spid="21" grpId="0"/>
      <p:bldP spid="22" grpId="0"/>
      <p:bldP spid="22" grpId="1"/>
      <p:bldP spid="26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85254" y="735828"/>
            <a:ext cx="83333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The mass of the family is three times greater than the mass of the luggage.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85254" y="1642616"/>
            <a:ext cx="701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What is the mass of the luggage?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22921" y="2204914"/>
            <a:ext cx="29188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Family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+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luggage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490764" y="2204914"/>
            <a:ext cx="2055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228 kg </a:t>
            </a:r>
          </a:p>
        </p:txBody>
      </p:sp>
      <p:sp>
        <p:nvSpPr>
          <p:cNvPr id="8" name="Rectangle 7"/>
          <p:cNvSpPr/>
          <p:nvPr/>
        </p:nvSpPr>
        <p:spPr>
          <a:xfrm>
            <a:off x="1938437" y="3032253"/>
            <a:ext cx="1162767" cy="74814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688575" y="3143836"/>
            <a:ext cx="1127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Family</a:t>
            </a:r>
          </a:p>
        </p:txBody>
      </p:sp>
      <p:sp>
        <p:nvSpPr>
          <p:cNvPr id="10" name="Rectangle 9"/>
          <p:cNvSpPr/>
          <p:nvPr/>
        </p:nvSpPr>
        <p:spPr>
          <a:xfrm>
            <a:off x="3088504" y="3031373"/>
            <a:ext cx="1162767" cy="74814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/>
        </p:nvSpPr>
        <p:spPr>
          <a:xfrm>
            <a:off x="4245846" y="3031372"/>
            <a:ext cx="1162767" cy="74814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>
            <a:off x="510775" y="4083636"/>
            <a:ext cx="14121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Luggage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922921" y="4083636"/>
            <a:ext cx="1162767" cy="74814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Left Brace 13"/>
          <p:cNvSpPr/>
          <p:nvPr/>
        </p:nvSpPr>
        <p:spPr>
          <a:xfrm rot="10800000">
            <a:off x="5610501" y="3031371"/>
            <a:ext cx="238161" cy="1800409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/>
          <p:cNvSpPr txBox="1"/>
          <p:nvPr/>
        </p:nvSpPr>
        <p:spPr>
          <a:xfrm>
            <a:off x="6012165" y="3653786"/>
            <a:ext cx="2055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228 kg 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9148" y="2657849"/>
            <a:ext cx="747045" cy="747045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651992" y="2800538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6773905"/>
              </p:ext>
            </p:extLst>
          </p:nvPr>
        </p:nvGraphicFramePr>
        <p:xfrm>
          <a:off x="6651992" y="4110853"/>
          <a:ext cx="2011072" cy="13269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2768">
                  <a:extLst>
                    <a:ext uri="{9D8B030D-6E8A-4147-A177-3AD203B41FA5}">
                      <a16:colId xmlns:a16="http://schemas.microsoft.com/office/drawing/2014/main" val="327863339"/>
                    </a:ext>
                  </a:extLst>
                </a:gridCol>
                <a:gridCol w="502768">
                  <a:extLst>
                    <a:ext uri="{9D8B030D-6E8A-4147-A177-3AD203B41FA5}">
                      <a16:colId xmlns:a16="http://schemas.microsoft.com/office/drawing/2014/main" val="1170053587"/>
                    </a:ext>
                  </a:extLst>
                </a:gridCol>
                <a:gridCol w="502768">
                  <a:extLst>
                    <a:ext uri="{9D8B030D-6E8A-4147-A177-3AD203B41FA5}">
                      <a16:colId xmlns:a16="http://schemas.microsoft.com/office/drawing/2014/main" val="3538878627"/>
                    </a:ext>
                  </a:extLst>
                </a:gridCol>
                <a:gridCol w="502768">
                  <a:extLst>
                    <a:ext uri="{9D8B030D-6E8A-4147-A177-3AD203B41FA5}">
                      <a16:colId xmlns:a16="http://schemas.microsoft.com/office/drawing/2014/main" val="3638533213"/>
                    </a:ext>
                  </a:extLst>
                </a:gridCol>
              </a:tblGrid>
              <a:tr h="625911">
                <a:tc>
                  <a:txBody>
                    <a:bodyPr/>
                    <a:lstStyle/>
                    <a:p>
                      <a:pPr algn="r"/>
                      <a:endParaRPr lang="en-GB" sz="4000" dirty="0"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579638"/>
                  </a:ext>
                </a:extLst>
              </a:tr>
              <a:tr h="625911"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4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2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2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8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7697116"/>
                  </a:ext>
                </a:extLst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7312073" y="4339721"/>
            <a:ext cx="340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803740" y="4339721"/>
            <a:ext cx="340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315695" y="4339721"/>
            <a:ext cx="340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7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125312" y="4758939"/>
            <a:ext cx="34019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2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082475" y="4196098"/>
            <a:ext cx="14100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57 kg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242910" y="3142404"/>
            <a:ext cx="14100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57 kg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340968" y="3143284"/>
            <a:ext cx="14100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57 kg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059954" y="3137457"/>
            <a:ext cx="14100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57 kg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194866" y="1642616"/>
            <a:ext cx="14100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57 kg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480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 animBg="1"/>
      <p:bldP spid="8" grpId="1" animBg="1"/>
      <p:bldP spid="9" grpId="0"/>
      <p:bldP spid="10" grpId="0" animBg="1"/>
      <p:bldP spid="10" grpId="1" animBg="1"/>
      <p:bldP spid="11" grpId="0" animBg="1"/>
      <p:bldP spid="11" grpId="1" animBg="1"/>
      <p:bldP spid="12" grpId="0"/>
      <p:bldP spid="13" grpId="0" animBg="1"/>
      <p:bldP spid="13" grpId="1" animBg="1"/>
      <p:bldP spid="14" grpId="0" animBg="1"/>
      <p:bldP spid="15" grpId="0"/>
      <p:bldP spid="17" grpId="0"/>
      <p:bldP spid="17" grpId="1"/>
      <p:bldP spid="19" grpId="0"/>
      <p:bldP spid="20" grpId="0"/>
      <p:bldP spid="21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85254" y="735828"/>
            <a:ext cx="8333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The family arrives at the campsite at 5 pm.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85253" y="1465151"/>
            <a:ext cx="83333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During their journey they drive at 46 miles per hour and have a lunch stop for 30 minutes.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85252" y="2625361"/>
            <a:ext cx="8333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They leave home at 11 am.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85254" y="3307514"/>
            <a:ext cx="8333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How far away from the campsite is their house?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8062" y="3841478"/>
            <a:ext cx="747045" cy="74704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700906" y="3984167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15414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>
          <a:xfrm flipV="1">
            <a:off x="1695871" y="1103293"/>
            <a:ext cx="6156325" cy="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V="1">
            <a:off x="1695871" y="901305"/>
            <a:ext cx="0" cy="4063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V="1">
            <a:off x="7858546" y="901305"/>
            <a:ext cx="0" cy="4063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7341793" y="1264154"/>
            <a:ext cx="15298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 pm</a:t>
            </a:r>
          </a:p>
        </p:txBody>
      </p:sp>
      <p:sp>
        <p:nvSpPr>
          <p:cNvPr id="9" name="Curved Down Arrow 8"/>
          <p:cNvSpPr/>
          <p:nvPr/>
        </p:nvSpPr>
        <p:spPr>
          <a:xfrm>
            <a:off x="1708160" y="640810"/>
            <a:ext cx="1893164" cy="423411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30502" y="641751"/>
            <a:ext cx="107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 hour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55594" y="1335042"/>
            <a:ext cx="15298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11 am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275384" y="634425"/>
            <a:ext cx="13563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5 hours</a:t>
            </a:r>
          </a:p>
        </p:txBody>
      </p:sp>
      <p:sp>
        <p:nvSpPr>
          <p:cNvPr id="14" name="Curved Down Arrow 13"/>
          <p:cNvSpPr/>
          <p:nvPr/>
        </p:nvSpPr>
        <p:spPr>
          <a:xfrm>
            <a:off x="3600872" y="634887"/>
            <a:ext cx="4302158" cy="423411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V="1">
            <a:off x="3600871" y="901305"/>
            <a:ext cx="0" cy="4063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988971" y="1312262"/>
            <a:ext cx="15298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12 noon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131216" y="2775669"/>
            <a:ext cx="15298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 hours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00232" y="1821562"/>
            <a:ext cx="87147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During their journey they drive at 46 miles per hour and have a lunch stop for 30 minutes.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1822870" y="2275835"/>
            <a:ext cx="3917529" cy="477054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1113831" y="3326146"/>
                <a:ext cx="439241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6 hours 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800" dirty="0"/>
                  <a:t> 30 minutes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3831" y="3326146"/>
                <a:ext cx="4392413" cy="523220"/>
              </a:xfrm>
              <a:prstGeom prst="rect">
                <a:avLst/>
              </a:prstGeom>
              <a:blipFill>
                <a:blip r:embed="rId7"/>
                <a:stretch>
                  <a:fillRect l="-2917" t="-15294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1131216" y="3938397"/>
                <a:ext cx="439241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6 hours 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800" dirty="0"/>
                  <a:t> 0.5 hours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1216" y="3938397"/>
                <a:ext cx="4392413" cy="523220"/>
              </a:xfrm>
              <a:prstGeom prst="rect">
                <a:avLst/>
              </a:prstGeom>
              <a:blipFill>
                <a:blip r:embed="rId8"/>
                <a:stretch>
                  <a:fillRect l="-2917" t="-13953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TextBox 21"/>
          <p:cNvSpPr txBox="1"/>
          <p:nvPr/>
        </p:nvSpPr>
        <p:spPr>
          <a:xfrm>
            <a:off x="4411123" y="3938397"/>
            <a:ext cx="43924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5.5 hours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740399" y="1821167"/>
            <a:ext cx="2616201" cy="477054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xtBox 23"/>
          <p:cNvSpPr txBox="1"/>
          <p:nvPr/>
        </p:nvSpPr>
        <p:spPr>
          <a:xfrm>
            <a:off x="1113831" y="4554565"/>
            <a:ext cx="43924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5.5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800" dirty="0"/>
              <a:t> 46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56600" y="3439057"/>
            <a:ext cx="747045" cy="747045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6659444" y="3581746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76988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/>
      <p:bldP spid="12" grpId="0"/>
      <p:bldP spid="13" grpId="0"/>
      <p:bldP spid="14" grpId="0" animBg="1"/>
      <p:bldP spid="16" grpId="0"/>
      <p:bldP spid="17" grpId="0"/>
      <p:bldP spid="18" grpId="0"/>
      <p:bldP spid="19" grpId="0" animBg="1"/>
      <p:bldP spid="19" grpId="1" animBg="1"/>
      <p:bldP spid="20" grpId="0"/>
      <p:bldP spid="21" grpId="0"/>
      <p:bldP spid="22" grpId="0"/>
      <p:bldP spid="23" grpId="0" animBg="1"/>
      <p:bldP spid="23" grpId="1" animBg="1"/>
      <p:bldP spid="24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15431" y="739491"/>
            <a:ext cx="43924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5.5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800" dirty="0"/>
              <a:t> 46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15431" y="1415111"/>
            <a:ext cx="21119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800" dirty="0"/>
              <a:t> 46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15431" y="2030393"/>
            <a:ext cx="21119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0.5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800" dirty="0"/>
              <a:t> 46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627274" y="1415111"/>
            <a:ext cx="21119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230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993431" y="2030393"/>
            <a:ext cx="3801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What is half of 46?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09421" y="2030393"/>
            <a:ext cx="1204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23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15431" y="3098106"/>
            <a:ext cx="55297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The campsite is 253 miles away.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41744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7" grpId="1"/>
      <p:bldP spid="8" grpId="0"/>
      <p:bldP spid="9" grpId="0"/>
      <p:bldP spid="9" grpId="1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81C8849-9246-40C3-BD56-8E49EACADD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01855" y="680726"/>
            <a:ext cx="2616200" cy="134431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785254" y="735828"/>
                <a:ext cx="5945745" cy="12144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During his holiday flight, Ron spends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cs typeface="Calibri" panose="020F0502020204030204" pitchFamily="34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cs typeface="Calibri" panose="020F0502020204030204" pitchFamily="34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of the time reading.</a:t>
                </a: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5254" y="735828"/>
                <a:ext cx="5945745" cy="1214435"/>
              </a:xfrm>
              <a:prstGeom prst="rect">
                <a:avLst/>
              </a:prstGeom>
              <a:blipFill>
                <a:blip r:embed="rId8"/>
                <a:stretch>
                  <a:fillRect l="-2154" b="-1256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785253" y="1871011"/>
            <a:ext cx="5945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He reads for 64 minutes.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85252" y="2565962"/>
            <a:ext cx="76729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How long is the flight in hours and minutes?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3834" y="1231790"/>
            <a:ext cx="1353900" cy="934980"/>
          </a:xfrm>
          <a:prstGeom prst="rect">
            <a:avLst/>
          </a:prstGeom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4543396"/>
              </p:ext>
            </p:extLst>
          </p:nvPr>
        </p:nvGraphicFramePr>
        <p:xfrm>
          <a:off x="1422589" y="3949059"/>
          <a:ext cx="660400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0800">
                  <a:extLst>
                    <a:ext uri="{9D8B030D-6E8A-4147-A177-3AD203B41FA5}">
                      <a16:colId xmlns:a16="http://schemas.microsoft.com/office/drawing/2014/main" val="1455873513"/>
                    </a:ext>
                  </a:extLst>
                </a:gridCol>
                <a:gridCol w="1320800">
                  <a:extLst>
                    <a:ext uri="{9D8B030D-6E8A-4147-A177-3AD203B41FA5}">
                      <a16:colId xmlns:a16="http://schemas.microsoft.com/office/drawing/2014/main" val="2260392274"/>
                    </a:ext>
                  </a:extLst>
                </a:gridCol>
                <a:gridCol w="1320800">
                  <a:extLst>
                    <a:ext uri="{9D8B030D-6E8A-4147-A177-3AD203B41FA5}">
                      <a16:colId xmlns:a16="http://schemas.microsoft.com/office/drawing/2014/main" val="735725551"/>
                    </a:ext>
                  </a:extLst>
                </a:gridCol>
                <a:gridCol w="1320800">
                  <a:extLst>
                    <a:ext uri="{9D8B030D-6E8A-4147-A177-3AD203B41FA5}">
                      <a16:colId xmlns:a16="http://schemas.microsoft.com/office/drawing/2014/main" val="1055046804"/>
                    </a:ext>
                  </a:extLst>
                </a:gridCol>
                <a:gridCol w="1320800">
                  <a:extLst>
                    <a:ext uri="{9D8B030D-6E8A-4147-A177-3AD203B41FA5}">
                      <a16:colId xmlns:a16="http://schemas.microsoft.com/office/drawing/2014/main" val="14803104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0725979"/>
                  </a:ext>
                </a:extLst>
              </a:tr>
            </a:tbl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471010" y="2921499"/>
            <a:ext cx="747045" cy="747045"/>
          </a:xfrm>
          <a:prstGeom prst="rect">
            <a:avLst/>
          </a:prstGeom>
        </p:spPr>
      </p:pic>
      <p:sp>
        <p:nvSpPr>
          <p:cNvPr id="11" name="Left Brace 10"/>
          <p:cNvSpPr/>
          <p:nvPr/>
        </p:nvSpPr>
        <p:spPr>
          <a:xfrm rot="5400000">
            <a:off x="2652171" y="2461051"/>
            <a:ext cx="152549" cy="2611716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>
            <a:off x="2012855" y="3095247"/>
            <a:ext cx="20214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64 minutes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470956" y="4146491"/>
            <a:ext cx="1564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32 </a:t>
            </a:r>
            <a:r>
              <a:rPr lang="en-GB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mins</a:t>
            </a: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28445" y="4146491"/>
            <a:ext cx="18838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32 </a:t>
            </a:r>
            <a:r>
              <a:rPr lang="en-GB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mins</a:t>
            </a: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34304" y="4147442"/>
            <a:ext cx="18838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32 </a:t>
            </a:r>
            <a:r>
              <a:rPr lang="en-GB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mins</a:t>
            </a: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77517" y="4147442"/>
            <a:ext cx="18838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32 </a:t>
            </a:r>
            <a:r>
              <a:rPr lang="en-GB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mins</a:t>
            </a: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702053" y="4147442"/>
            <a:ext cx="18838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32 </a:t>
            </a:r>
            <a:r>
              <a:rPr lang="en-GB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mins</a:t>
            </a: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702053" y="3059130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9178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9" grpId="0"/>
      <p:bldP spid="1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0333507"/>
              </p:ext>
            </p:extLst>
          </p:nvPr>
        </p:nvGraphicFramePr>
        <p:xfrm>
          <a:off x="781759" y="1532712"/>
          <a:ext cx="660400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0800">
                  <a:extLst>
                    <a:ext uri="{9D8B030D-6E8A-4147-A177-3AD203B41FA5}">
                      <a16:colId xmlns:a16="http://schemas.microsoft.com/office/drawing/2014/main" val="1455873513"/>
                    </a:ext>
                  </a:extLst>
                </a:gridCol>
                <a:gridCol w="1320800">
                  <a:extLst>
                    <a:ext uri="{9D8B030D-6E8A-4147-A177-3AD203B41FA5}">
                      <a16:colId xmlns:a16="http://schemas.microsoft.com/office/drawing/2014/main" val="2260392274"/>
                    </a:ext>
                  </a:extLst>
                </a:gridCol>
                <a:gridCol w="1320800">
                  <a:extLst>
                    <a:ext uri="{9D8B030D-6E8A-4147-A177-3AD203B41FA5}">
                      <a16:colId xmlns:a16="http://schemas.microsoft.com/office/drawing/2014/main" val="735725551"/>
                    </a:ext>
                  </a:extLst>
                </a:gridCol>
                <a:gridCol w="1320800">
                  <a:extLst>
                    <a:ext uri="{9D8B030D-6E8A-4147-A177-3AD203B41FA5}">
                      <a16:colId xmlns:a16="http://schemas.microsoft.com/office/drawing/2014/main" val="1055046804"/>
                    </a:ext>
                  </a:extLst>
                </a:gridCol>
                <a:gridCol w="1320800">
                  <a:extLst>
                    <a:ext uri="{9D8B030D-6E8A-4147-A177-3AD203B41FA5}">
                      <a16:colId xmlns:a16="http://schemas.microsoft.com/office/drawing/2014/main" val="14803104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0725979"/>
                  </a:ext>
                </a:extLst>
              </a:tr>
            </a:tbl>
          </a:graphicData>
        </a:graphic>
      </p:graphicFrame>
      <p:sp>
        <p:nvSpPr>
          <p:cNvPr id="6" name="Left Brace 5"/>
          <p:cNvSpPr/>
          <p:nvPr/>
        </p:nvSpPr>
        <p:spPr>
          <a:xfrm rot="5400000">
            <a:off x="2011341" y="44704"/>
            <a:ext cx="152549" cy="2611716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1372025" y="593582"/>
            <a:ext cx="20214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64 minutes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30126" y="1730144"/>
            <a:ext cx="1564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32 </a:t>
            </a:r>
            <a:r>
              <a:rPr lang="en-GB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mins</a:t>
            </a: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87615" y="1730144"/>
            <a:ext cx="18838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32 </a:t>
            </a:r>
            <a:r>
              <a:rPr lang="en-GB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mins</a:t>
            </a: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93474" y="1731095"/>
            <a:ext cx="18838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32 </a:t>
            </a:r>
            <a:r>
              <a:rPr lang="en-GB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mins</a:t>
            </a: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36687" y="1731095"/>
            <a:ext cx="18838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32 </a:t>
            </a:r>
            <a:r>
              <a:rPr lang="en-GB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mins</a:t>
            </a: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79900" y="1728302"/>
            <a:ext cx="18838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32 </a:t>
            </a:r>
            <a:r>
              <a:rPr lang="en-GB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mins</a:t>
            </a: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81757" y="2758844"/>
            <a:ext cx="22882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32 </a:t>
            </a:r>
            <a:r>
              <a:rPr lang="en-GB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mins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×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5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980936" y="2758844"/>
            <a:ext cx="22882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160 minutes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81757" y="3517509"/>
            <a:ext cx="76729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How long is the flight in hours and minutes?</a:t>
            </a:r>
          </a:p>
        </p:txBody>
      </p:sp>
      <p:grpSp>
        <p:nvGrpSpPr>
          <p:cNvPr id="16" name="Group 15"/>
          <p:cNvGrpSpPr/>
          <p:nvPr/>
        </p:nvGrpSpPr>
        <p:grpSpPr>
          <a:xfrm rot="5940201">
            <a:off x="6164473" y="2584017"/>
            <a:ext cx="2872431" cy="3117009"/>
            <a:chOff x="268171" y="249049"/>
            <a:chExt cx="2498576" cy="2448272"/>
          </a:xfrm>
        </p:grpSpPr>
        <p:sp>
          <p:nvSpPr>
            <p:cNvPr id="17" name="Oval 16"/>
            <p:cNvSpPr/>
            <p:nvPr/>
          </p:nvSpPr>
          <p:spPr>
            <a:xfrm>
              <a:off x="1081963" y="249049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Oval 17"/>
            <p:cNvSpPr/>
            <p:nvPr/>
          </p:nvSpPr>
          <p:spPr>
            <a:xfrm>
              <a:off x="268171" y="1782921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Oval 18"/>
            <p:cNvSpPr/>
            <p:nvPr/>
          </p:nvSpPr>
          <p:spPr>
            <a:xfrm>
              <a:off x="1852347" y="1782921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20" name="Straight Connector 19"/>
            <p:cNvCxnSpPr>
              <a:stCxn id="17" idx="3"/>
            </p:cNvCxnSpPr>
            <p:nvPr/>
          </p:nvCxnSpPr>
          <p:spPr>
            <a:xfrm flipH="1">
              <a:off x="844235" y="1029538"/>
              <a:ext cx="371639" cy="75338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>
              <a:stCxn id="17" idx="5"/>
            </p:cNvCxnSpPr>
            <p:nvPr/>
          </p:nvCxnSpPr>
          <p:spPr>
            <a:xfrm>
              <a:off x="1862452" y="1029537"/>
              <a:ext cx="349935" cy="756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TextBox 21"/>
          <p:cNvSpPr txBox="1"/>
          <p:nvPr/>
        </p:nvSpPr>
        <p:spPr>
          <a:xfrm>
            <a:off x="8038778" y="4089594"/>
            <a:ext cx="13925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160 </a:t>
            </a:r>
            <a:r>
              <a:rPr lang="en-GB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mins</a:t>
            </a:r>
            <a:endParaRPr lang="en-GB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190734" y="2872303"/>
            <a:ext cx="13925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120 </a:t>
            </a:r>
            <a:r>
              <a:rPr lang="en-GB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mins</a:t>
            </a:r>
            <a:endParaRPr lang="en-GB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029375" y="4678021"/>
            <a:ext cx="13925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40 </a:t>
            </a:r>
            <a:r>
              <a:rPr lang="en-GB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mins</a:t>
            </a:r>
            <a:endParaRPr lang="en-GB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253978" y="2885905"/>
            <a:ext cx="13925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2 hours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81759" y="4256821"/>
            <a:ext cx="76729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 hours and 40 minutes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4492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22" grpId="0"/>
      <p:bldP spid="23" grpId="0"/>
      <p:bldP spid="23" grpId="1"/>
      <p:bldP spid="24" grpId="0"/>
      <p:bldP spid="25" grpId="0"/>
      <p:bldP spid="2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8|2.8|5.4|9.1|6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1|8.6|8.6|9.3|0.9|2.6|2|1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4.6|8.2|9|1.6|8.5|8.4|0.8|1.2|3.1|1.6|7|4.9|1.4|1.3|1.7|1.7|4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5|6.2|3.4|3.6|3.7|0.9|3.9|6.3|7.2|4.6|1.1|3.4|0.8|0.9|0.6|2.3|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3.2|7.3|2.6|4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6|6.4|3.9|2.3|5.2|2.2|4.9|3.4|3.9|7.8|5.2|12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6.3|2.9|3|7.8|4.6|2.7|1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5|2.6|7.1|3.8|5.1|7|3.6|12.5|1.2|0.5|0.5|0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9|2.1|9.1|1.7|3.8|3.4|2.9|10.1|4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3.1|4.3|3.1|5.8|2.6|3.1|6.6|8.5|1.1|7|5.9|2.6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3" ma:contentTypeDescription="Create a new document." ma:contentTypeScope="" ma:versionID="c2e0ad7e8459b4a763097fd9c50beffe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379c73df8c7c32fbb5b9cacbe02209f3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55B5B32-0A0F-43B8-99B6-E1A87B1D0EB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ED84827-C9B3-492B-A462-A2AC3DED0BB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5BC5F11-B40C-47FE-884A-FCBB85ED7B57}">
  <ds:schemaRefs>
    <ds:schemaRef ds:uri="http://purl.org/dc/terms/"/>
    <ds:schemaRef ds:uri="http://www.w3.org/XML/1998/namespace"/>
    <ds:schemaRef ds:uri="http://schemas.microsoft.com/office/infopath/2007/PartnerControls"/>
    <ds:schemaRef ds:uri="http://purl.org/dc/dcmitype/"/>
    <ds:schemaRef ds:uri="522d4c35-b548-4432-90ae-af4376e1c4b4"/>
    <ds:schemaRef ds:uri="cee99ee9-287b-4f9a-957c-ba5ae7375c9a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258</TotalTime>
  <Words>479</Words>
  <Application>Microsoft Office PowerPoint</Application>
  <PresentationFormat>A4 Paper (210x297 mm)</PresentationFormat>
  <Paragraphs>136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Bariol Bold</vt:lpstr>
      <vt:lpstr>Calibri</vt:lpstr>
      <vt:lpstr>Cambria Math</vt:lpstr>
      <vt:lpstr>KG Primary Penmanship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110</cp:revision>
  <dcterms:created xsi:type="dcterms:W3CDTF">2019-10-15T10:24:11Z</dcterms:created>
  <dcterms:modified xsi:type="dcterms:W3CDTF">2021-06-29T09:07:23Z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