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5"/>
  </p:notesMasterIdLst>
  <p:handoutMasterIdLst>
    <p:handoutMasterId r:id="rId16"/>
  </p:handoutMasterIdLst>
  <p:sldIdLst>
    <p:sldId id="274" r:id="rId5"/>
    <p:sldId id="285" r:id="rId6"/>
    <p:sldId id="286" r:id="rId7"/>
    <p:sldId id="288" r:id="rId8"/>
    <p:sldId id="289" r:id="rId9"/>
    <p:sldId id="290" r:id="rId10"/>
    <p:sldId id="291" r:id="rId11"/>
    <p:sldId id="292" r:id="rId12"/>
    <p:sldId id="293" r:id="rId13"/>
    <p:sldId id="294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4"/>
      </p:cViewPr>
      <p:guideLst>
        <p:guide orient="horz" pos="2546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8875D12-BA5F-4351-B708-6F8E9E48E252}"/>
    <pc:docChg chg="custSel modSld">
      <pc:chgData name="James Clegg" userId="c6df1435-7a36-4b38-be4d-16e68e91152f" providerId="ADAL" clId="{D8875D12-BA5F-4351-B708-6F8E9E48E252}" dt="2021-03-22T09:26:28.098" v="2"/>
      <pc:docMkLst>
        <pc:docMk/>
      </pc:docMkLst>
      <pc:sldChg chg="addSp delSp">
        <pc:chgData name="James Clegg" userId="c6df1435-7a36-4b38-be4d-16e68e91152f" providerId="ADAL" clId="{D8875D12-BA5F-4351-B708-6F8E9E48E252}" dt="2021-03-22T09:26:28.098" v="2"/>
        <pc:sldMkLst>
          <pc:docMk/>
          <pc:sldMk cId="593140160" sldId="274"/>
        </pc:sldMkLst>
        <pc:spChg chg="del">
          <ac:chgData name="James Clegg" userId="c6df1435-7a36-4b38-be4d-16e68e91152f" providerId="ADAL" clId="{D8875D12-BA5F-4351-B708-6F8E9E48E252}" dt="2021-03-22T09:26:27.808" v="1" actId="478"/>
          <ac:spMkLst>
            <pc:docMk/>
            <pc:sldMk cId="593140160" sldId="274"/>
            <ac:spMk id="2" creationId="{FEAC461B-D4AF-40F3-968F-7565A7B985BC}"/>
          </ac:spMkLst>
        </pc:spChg>
        <pc:grpChg chg="add">
          <ac:chgData name="James Clegg" userId="c6df1435-7a36-4b38-be4d-16e68e91152f" providerId="ADAL" clId="{D8875D12-BA5F-4351-B708-6F8E9E48E252}" dt="2021-03-22T09:26:28.098" v="2"/>
          <ac:grpSpMkLst>
            <pc:docMk/>
            <pc:sldMk cId="593140160" sldId="274"/>
            <ac:grpSpMk id="16" creationId="{DADA602D-9E15-44EF-B27B-16645EFB0689}"/>
          </ac:grpSpMkLst>
        </pc:grpChg>
        <pc:picChg chg="del">
          <ac:chgData name="James Clegg" userId="c6df1435-7a36-4b38-be4d-16e68e91152f" providerId="ADAL" clId="{D8875D12-BA5F-4351-B708-6F8E9E48E252}" dt="2021-03-22T09:26:27.808" v="1" actId="478"/>
          <ac:picMkLst>
            <pc:docMk/>
            <pc:sldMk cId="593140160" sldId="274"/>
            <ac:picMk id="3" creationId="{F8F03A52-755C-4B71-9F16-D53B5D8F1018}"/>
          </ac:picMkLst>
        </pc:picChg>
        <pc:picChg chg="del">
          <ac:chgData name="James Clegg" userId="c6df1435-7a36-4b38-be4d-16e68e91152f" providerId="ADAL" clId="{D8875D12-BA5F-4351-B708-6F8E9E48E252}" dt="2021-03-22T09:26:27.808" v="1" actId="478"/>
          <ac:picMkLst>
            <pc:docMk/>
            <pc:sldMk cId="593140160" sldId="274"/>
            <ac:picMk id="4" creationId="{83166D7E-B665-4D32-9E29-3D2CD629C918}"/>
          </ac:picMkLst>
        </pc:picChg>
        <pc:picChg chg="del">
          <ac:chgData name="James Clegg" userId="c6df1435-7a36-4b38-be4d-16e68e91152f" providerId="ADAL" clId="{D8875D12-BA5F-4351-B708-6F8E9E48E252}" dt="2021-03-22T09:26:27.808" v="1" actId="478"/>
          <ac:picMkLst>
            <pc:docMk/>
            <pc:sldMk cId="593140160" sldId="274"/>
            <ac:picMk id="5" creationId="{0D45DA47-11C0-4DB1-A386-14F93F388E31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7" creationId="{318146DC-1B17-4B83-A1AB-ABECFCC5A597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9" creationId="{63B7936D-1B74-45C4-9711-8D0373585C92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0" creationId="{3F6C5D1D-3EDA-4D40-B4FB-DE886B0D0549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1" creationId="{440FF87D-1946-457B-A727-8FC3C305E4CD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2" creationId="{3395F8F8-44D3-4AAB-A8F4-44DD0D2CB7E5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3" creationId="{D3299412-F7C3-4D70-812E-45C17008BA6D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4" creationId="{BE663542-3532-47C8-A866-2B013B9496B5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15" creationId="{2E506188-827F-4946-BBDE-6254CC61767C}"/>
          </ac:picMkLst>
        </pc:picChg>
        <pc:picChg chg="add">
          <ac:chgData name="James Clegg" userId="c6df1435-7a36-4b38-be4d-16e68e91152f" providerId="ADAL" clId="{D8875D12-BA5F-4351-B708-6F8E9E48E252}" dt="2021-03-22T09:26:28.098" v="2"/>
          <ac:picMkLst>
            <pc:docMk/>
            <pc:sldMk cId="593140160" sldId="274"/>
            <ac:picMk id="21" creationId="{E510199D-7612-4949-AE0B-72B308A3BDAE}"/>
          </ac:picMkLst>
        </pc:picChg>
      </pc:sldChg>
      <pc:sldChg chg="modSp">
        <pc:chgData name="James Clegg" userId="c6df1435-7a36-4b38-be4d-16e68e91152f" providerId="ADAL" clId="{D8875D12-BA5F-4351-B708-6F8E9E48E252}" dt="2021-03-12T13:48:09.969" v="0" actId="14826"/>
        <pc:sldMkLst>
          <pc:docMk/>
          <pc:sldMk cId="3819987327" sldId="288"/>
        </pc:sldMkLst>
        <pc:picChg chg="mod">
          <ac:chgData name="James Clegg" userId="c6df1435-7a36-4b38-be4d-16e68e91152f" providerId="ADAL" clId="{D8875D12-BA5F-4351-B708-6F8E9E48E252}" dt="2021-03-12T13:48:09.969" v="0" actId="14826"/>
          <ac:picMkLst>
            <pc:docMk/>
            <pc:sldMk cId="3819987327" sldId="288"/>
            <ac:picMk id="5" creationId="{96F97148-FB63-4BCC-88EF-6B75D50C1CC8}"/>
          </ac:picMkLst>
        </pc:picChg>
        <pc:picChg chg="mod">
          <ac:chgData name="James Clegg" userId="c6df1435-7a36-4b38-be4d-16e68e91152f" providerId="ADAL" clId="{D8875D12-BA5F-4351-B708-6F8E9E48E252}" dt="2021-03-12T13:48:09.969" v="0" actId="14826"/>
          <ac:picMkLst>
            <pc:docMk/>
            <pc:sldMk cId="3819987327" sldId="288"/>
            <ac:picMk id="14" creationId="{887D5ACA-EDAA-4A82-BC62-EE3267F5023A}"/>
          </ac:picMkLst>
        </pc:picChg>
      </pc:sldChg>
    </pc:docChg>
  </pc:docChgLst>
  <pc:docChgLst>
    <pc:chgData name="James Clegg" userId="c6df1435-7a36-4b38-be4d-16e68e91152f" providerId="ADAL" clId="{ED454F40-C318-4791-B34E-30264660C550}"/>
    <pc:docChg chg="custSel modSld">
      <pc:chgData name="James Clegg" userId="c6df1435-7a36-4b38-be4d-16e68e91152f" providerId="ADAL" clId="{ED454F40-C318-4791-B34E-30264660C550}" dt="2021-03-22T09:37:26.970" v="10"/>
      <pc:docMkLst>
        <pc:docMk/>
      </pc:docMkLst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593140160" sldId="274"/>
        </pc:sldMkLst>
        <pc:picChg chg="del">
          <ac:chgData name="James Clegg" userId="c6df1435-7a36-4b38-be4d-16e68e91152f" providerId="ADAL" clId="{ED454F40-C318-4791-B34E-30264660C550}" dt="2021-03-22T09:35:47.737" v="0" actId="478"/>
          <ac:picMkLst>
            <pc:docMk/>
            <pc:sldMk cId="593140160" sldId="274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1655491406" sldId="285"/>
        </pc:sldMkLst>
        <pc:picChg chg="del">
          <ac:chgData name="James Clegg" userId="c6df1435-7a36-4b38-be4d-16e68e91152f" providerId="ADAL" clId="{ED454F40-C318-4791-B34E-30264660C550}" dt="2021-03-22T09:35:53.406" v="1" actId="478"/>
          <ac:picMkLst>
            <pc:docMk/>
            <pc:sldMk cId="1655491406" sldId="285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1032087055" sldId="286"/>
        </pc:sldMkLst>
        <pc:picChg chg="del">
          <ac:chgData name="James Clegg" userId="c6df1435-7a36-4b38-be4d-16e68e91152f" providerId="ADAL" clId="{ED454F40-C318-4791-B34E-30264660C550}" dt="2021-03-22T09:35:57.847" v="2" actId="478"/>
          <ac:picMkLst>
            <pc:docMk/>
            <pc:sldMk cId="1032087055" sldId="286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3819987327" sldId="288"/>
        </pc:sldMkLst>
        <pc:picChg chg="del">
          <ac:chgData name="James Clegg" userId="c6df1435-7a36-4b38-be4d-16e68e91152f" providerId="ADAL" clId="{ED454F40-C318-4791-B34E-30264660C550}" dt="2021-03-22T09:36:03.510" v="3" actId="478"/>
          <ac:picMkLst>
            <pc:docMk/>
            <pc:sldMk cId="3819987327" sldId="288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1841367945" sldId="289"/>
        </pc:sldMkLst>
        <pc:picChg chg="del">
          <ac:chgData name="James Clegg" userId="c6df1435-7a36-4b38-be4d-16e68e91152f" providerId="ADAL" clId="{ED454F40-C318-4791-B34E-30264660C550}" dt="2021-03-22T09:36:08.225" v="4" actId="478"/>
          <ac:picMkLst>
            <pc:docMk/>
            <pc:sldMk cId="1841367945" sldId="28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2913084391" sldId="290"/>
        </pc:sldMkLst>
        <pc:picChg chg="del">
          <ac:chgData name="James Clegg" userId="c6df1435-7a36-4b38-be4d-16e68e91152f" providerId="ADAL" clId="{ED454F40-C318-4791-B34E-30264660C550}" dt="2021-03-22T09:36:12.601" v="5" actId="478"/>
          <ac:picMkLst>
            <pc:docMk/>
            <pc:sldMk cId="2913084391" sldId="29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3049640963" sldId="291"/>
        </pc:sldMkLst>
        <pc:picChg chg="del">
          <ac:chgData name="James Clegg" userId="c6df1435-7a36-4b38-be4d-16e68e91152f" providerId="ADAL" clId="{ED454F40-C318-4791-B34E-30264660C550}" dt="2021-03-22T09:36:18.566" v="6" actId="478"/>
          <ac:picMkLst>
            <pc:docMk/>
            <pc:sldMk cId="3049640963" sldId="291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3345446154" sldId="292"/>
        </pc:sldMkLst>
        <pc:picChg chg="del">
          <ac:chgData name="James Clegg" userId="c6df1435-7a36-4b38-be4d-16e68e91152f" providerId="ADAL" clId="{ED454F40-C318-4791-B34E-30264660C550}" dt="2021-03-22T09:36:22.634" v="7" actId="478"/>
          <ac:picMkLst>
            <pc:docMk/>
            <pc:sldMk cId="3345446154" sldId="292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2443462435" sldId="293"/>
        </pc:sldMkLst>
        <pc:picChg chg="del">
          <ac:chgData name="James Clegg" userId="c6df1435-7a36-4b38-be4d-16e68e91152f" providerId="ADAL" clId="{ED454F40-C318-4791-B34E-30264660C550}" dt="2021-03-22T09:36:27.519" v="8" actId="478"/>
          <ac:picMkLst>
            <pc:docMk/>
            <pc:sldMk cId="2443462435" sldId="293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D454F40-C318-4791-B34E-30264660C550}" dt="2021-03-22T09:37:26.970" v="10"/>
        <pc:sldMkLst>
          <pc:docMk/>
          <pc:sldMk cId="2313926701" sldId="294"/>
        </pc:sldMkLst>
        <pc:picChg chg="del">
          <ac:chgData name="James Clegg" userId="c6df1435-7a36-4b38-be4d-16e68e91152f" providerId="ADAL" clId="{ED454F40-C318-4791-B34E-30264660C550}" dt="2021-03-22T09:36:32.130" v="9" actId="478"/>
          <ac:picMkLst>
            <pc:docMk/>
            <pc:sldMk cId="2313926701" sldId="294"/>
            <ac:picMk id="8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174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1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7.png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10" Type="http://schemas.openxmlformats.org/officeDocument/2006/relationships/image" Target="../media/image80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100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40.png"/><Relationship Id="rId4" Type="http://schemas.openxmlformats.org/officeDocument/2006/relationships/image" Target="../media/image9.png"/><Relationship Id="rId9" Type="http://schemas.openxmlformats.org/officeDocument/2006/relationships/image" Target="../media/image130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8146DC-1B17-4B83-A1AB-ABECFCC5A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50" y="3777409"/>
            <a:ext cx="1087833" cy="1581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B7936D-1B74-45C4-9711-8D0373585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1" y="582123"/>
            <a:ext cx="2211596" cy="1581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6C5D1D-3EDA-4D40-B4FB-DE886B0D0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36" y="4166457"/>
            <a:ext cx="1858796" cy="13292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0FF87D-1946-457B-A727-8FC3C305E4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7" y="3501734"/>
            <a:ext cx="1909769" cy="2133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95F8F8-44D3-4AAB-A8F4-44DD0D2CB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3331" y="3893738"/>
            <a:ext cx="1162428" cy="16904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299412-F7C3-4D70-812E-45C17008B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33" y="4230700"/>
            <a:ext cx="773598" cy="11249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663542-3532-47C8-A866-2B013B949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14" y="4383100"/>
            <a:ext cx="773598" cy="11249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506188-827F-4946-BBDE-6254CC617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961" y="4542972"/>
            <a:ext cx="638858" cy="92904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ADA602D-9E15-44EF-B27B-16645EFB0689}"/>
              </a:ext>
            </a:extLst>
          </p:cNvPr>
          <p:cNvGrpSpPr/>
          <p:nvPr/>
        </p:nvGrpSpPr>
        <p:grpSpPr>
          <a:xfrm>
            <a:off x="325337" y="3078505"/>
            <a:ext cx="1796652" cy="2304389"/>
            <a:chOff x="69957" y="2352511"/>
            <a:chExt cx="2427068" cy="311296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B279A0C-07EC-4B91-BBC5-75A57273B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" y="2352511"/>
              <a:ext cx="2390489" cy="272717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E5A6FFC-2771-43E3-B3D9-F3F78A015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3" y="3029987"/>
              <a:ext cx="1796652" cy="204970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4B17635-7041-44C0-BCF9-F9D82BFD2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57" y="3116102"/>
              <a:ext cx="1796652" cy="2049702"/>
            </a:xfrm>
            <a:prstGeom prst="rect">
              <a:avLst/>
            </a:prstGeom>
          </p:spPr>
        </p:pic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605586B6-EF3B-446E-B91C-B5444EFEDDB4}"/>
                </a:ext>
              </a:extLst>
            </p:cNvPr>
            <p:cNvSpPr/>
            <p:nvPr/>
          </p:nvSpPr>
          <p:spPr>
            <a:xfrm rot="10800000">
              <a:off x="676674" y="4304581"/>
              <a:ext cx="1306524" cy="1160892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E510199D-7612-4949-AE0B-72B308A3BD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76" y="1570924"/>
            <a:ext cx="51271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548DA-7540-4C81-8D6C-0EBFC6A5CBBC}"/>
              </a:ext>
            </a:extLst>
          </p:cNvPr>
          <p:cNvSpPr txBox="1"/>
          <p:nvPr/>
        </p:nvSpPr>
        <p:spPr>
          <a:xfrm>
            <a:off x="1543792" y="574606"/>
            <a:ext cx="72691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 flower bed is 4.7 m long and 213 cm wide.</a:t>
            </a:r>
          </a:p>
          <a:p>
            <a:pPr algn="ctr"/>
            <a:r>
              <a:rPr lang="en-GB" sz="2400" dirty="0"/>
              <a:t>25 flowers can be planted in a 1,000 cm</a:t>
            </a:r>
            <a:r>
              <a:rPr lang="en-GB" sz="2400" baseline="30000" dirty="0"/>
              <a:t>2 </a:t>
            </a:r>
            <a:r>
              <a:rPr lang="en-GB" sz="2400" dirty="0"/>
              <a:t>space.</a:t>
            </a:r>
            <a:endParaRPr lang="en-GB" sz="2400" baseline="30000" dirty="0"/>
          </a:p>
          <a:p>
            <a:pPr algn="ctr"/>
            <a:r>
              <a:rPr lang="en-GB" sz="2400" dirty="0"/>
              <a:t>5 flower seeds cost £3.89</a:t>
            </a:r>
          </a:p>
          <a:p>
            <a:pPr algn="ctr"/>
            <a:r>
              <a:rPr lang="en-GB" sz="2400" u="sng" dirty="0"/>
              <a:t>Estimate</a:t>
            </a:r>
            <a:r>
              <a:rPr lang="en-GB" sz="2400" dirty="0"/>
              <a:t> the cost of filling the flower bed following the guidance.</a:t>
            </a:r>
            <a:endParaRPr lang="en-GB" sz="2400" u="sng" dirty="0"/>
          </a:p>
          <a:p>
            <a:pPr algn="ctr"/>
            <a:endParaRPr lang="en-GB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7ED1E0-025A-4E85-8837-ACE0C5F26144}"/>
              </a:ext>
            </a:extLst>
          </p:cNvPr>
          <p:cNvSpPr/>
          <p:nvPr/>
        </p:nvSpPr>
        <p:spPr>
          <a:xfrm>
            <a:off x="1424815" y="2973271"/>
            <a:ext cx="3889421" cy="20441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60EB9B-BD34-4AD5-AAA5-FEC34296FE21}"/>
              </a:ext>
            </a:extLst>
          </p:cNvPr>
          <p:cNvSpPr/>
          <p:nvPr/>
        </p:nvSpPr>
        <p:spPr>
          <a:xfrm>
            <a:off x="3101981" y="2603939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213 cm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A56482-00D0-4150-BDDA-FFD6BF4B824E}"/>
              </a:ext>
            </a:extLst>
          </p:cNvPr>
          <p:cNvSpPr/>
          <p:nvPr/>
        </p:nvSpPr>
        <p:spPr>
          <a:xfrm>
            <a:off x="554064" y="3901236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4.7 m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564696-E8C6-453E-938F-559F05BF162D}"/>
              </a:ext>
            </a:extLst>
          </p:cNvPr>
          <p:cNvCxnSpPr/>
          <p:nvPr/>
        </p:nvCxnSpPr>
        <p:spPr>
          <a:xfrm>
            <a:off x="6775899" y="1339281"/>
            <a:ext cx="47501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80B06485-43D2-4997-82D9-37F8B2D1B7F2}"/>
              </a:ext>
            </a:extLst>
          </p:cNvPr>
          <p:cNvSpPr/>
          <p:nvPr/>
        </p:nvSpPr>
        <p:spPr>
          <a:xfrm>
            <a:off x="554064" y="3903834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470 cm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7950B6-149A-4BED-97F5-4A67D84F18B3}"/>
              </a:ext>
            </a:extLst>
          </p:cNvPr>
          <p:cNvCxnSpPr>
            <a:cxnSpLocks/>
          </p:cNvCxnSpPr>
          <p:nvPr/>
        </p:nvCxnSpPr>
        <p:spPr>
          <a:xfrm>
            <a:off x="1775385" y="2043101"/>
            <a:ext cx="110526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A2CC3A7-4FCA-499E-ACEC-53EBB0C5AE81}"/>
                  </a:ext>
                </a:extLst>
              </p:cNvPr>
              <p:cNvSpPr/>
              <p:nvPr/>
            </p:nvSpPr>
            <p:spPr>
              <a:xfrm>
                <a:off x="2188794" y="3881122"/>
                <a:ext cx="138371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200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dirty="0"/>
                  <a:t> 500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A2CC3A7-4FCA-499E-ACEC-53EBB0C5A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8794" y="3881122"/>
                <a:ext cx="1383712" cy="369332"/>
              </a:xfrm>
              <a:prstGeom prst="rect">
                <a:avLst/>
              </a:prstGeom>
              <a:blipFill>
                <a:blip r:embed="rId5"/>
                <a:stretch>
                  <a:fillRect l="-3524" t="-10000" b="-2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>
            <a:extLst>
              <a:ext uri="{FF2B5EF4-FFF2-40B4-BE49-F238E27FC236}">
                <a16:creationId xmlns:a16="http://schemas.microsoft.com/office/drawing/2014/main" id="{719B76CC-FF61-4848-80B9-E77480B7238E}"/>
              </a:ext>
            </a:extLst>
          </p:cNvPr>
          <p:cNvSpPr/>
          <p:nvPr/>
        </p:nvSpPr>
        <p:spPr>
          <a:xfrm>
            <a:off x="3434099" y="3879132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100,000 cm</a:t>
            </a:r>
            <a:r>
              <a:rPr lang="en-GB" baseline="300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59317CF-3A66-431C-962D-0670DF710F03}"/>
                  </a:ext>
                </a:extLst>
              </p:cNvPr>
              <p:cNvSpPr/>
              <p:nvPr/>
            </p:nvSpPr>
            <p:spPr>
              <a:xfrm>
                <a:off x="6923321" y="3138784"/>
                <a:ext cx="75373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dirty="0"/>
                  <a:t> 100</a:t>
                </a:r>
                <a:endParaRPr lang="en-GB" baseline="300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59317CF-3A66-431C-962D-0670DF710F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321" y="3138784"/>
                <a:ext cx="753732" cy="369332"/>
              </a:xfrm>
              <a:prstGeom prst="rect">
                <a:avLst/>
              </a:prstGeom>
              <a:blipFill>
                <a:blip r:embed="rId6"/>
                <a:stretch>
                  <a:fillRect t="-10000" r="-6504" b="-2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8" name="Group 67">
            <a:extLst>
              <a:ext uri="{FF2B5EF4-FFF2-40B4-BE49-F238E27FC236}">
                <a16:creationId xmlns:a16="http://schemas.microsoft.com/office/drawing/2014/main" id="{242C9368-4BC5-436D-A56E-1AD9D7027D59}"/>
              </a:ext>
            </a:extLst>
          </p:cNvPr>
          <p:cNvGrpSpPr/>
          <p:nvPr/>
        </p:nvGrpSpPr>
        <p:grpSpPr>
          <a:xfrm>
            <a:off x="1361188" y="2935308"/>
            <a:ext cx="1367981" cy="635172"/>
            <a:chOff x="1367350" y="3142485"/>
            <a:chExt cx="1367981" cy="63517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C163FD4-BCEF-48AD-B027-6CEC691AC034}"/>
                </a:ext>
              </a:extLst>
            </p:cNvPr>
            <p:cNvSpPr/>
            <p:nvPr/>
          </p:nvSpPr>
          <p:spPr>
            <a:xfrm>
              <a:off x="1430976" y="3180448"/>
              <a:ext cx="1272049" cy="53652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107E3DC-286B-4DD8-9E61-F6AD6B5F4013}"/>
                </a:ext>
              </a:extLst>
            </p:cNvPr>
            <p:cNvSpPr/>
            <p:nvPr/>
          </p:nvSpPr>
          <p:spPr>
            <a:xfrm>
              <a:off x="1594755" y="3439103"/>
              <a:ext cx="1018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/>
                <a:t>1,000 cm</a:t>
              </a:r>
              <a:r>
                <a:rPr lang="en-GB" sz="1600" baseline="30000" dirty="0"/>
                <a:t>2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F64974D-128F-4FDD-B87E-CE8CEF3C21B1}"/>
                </a:ext>
              </a:extLst>
            </p:cNvPr>
            <p:cNvGrpSpPr/>
            <p:nvPr/>
          </p:nvGrpSpPr>
          <p:grpSpPr>
            <a:xfrm>
              <a:off x="1367350" y="3142485"/>
              <a:ext cx="399289" cy="394098"/>
              <a:chOff x="5843855" y="4011133"/>
              <a:chExt cx="476493" cy="470298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79919E45-096D-4CF1-B2E2-46629FAE7F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1C7885E4-736E-4C9D-AE94-981CD07573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2B49BD90-E652-4693-9587-E264C3F4442F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5BC1DC7B-ECBC-4A68-B6B2-799044A9F1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BB920B7D-14D0-4C30-B469-0A01D43658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0C1241E2-75E8-43C9-BAFF-606A0523F2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96B2EF5-5BBA-4216-BF5E-8B2432CBBBE9}"/>
                </a:ext>
              </a:extLst>
            </p:cNvPr>
            <p:cNvGrpSpPr/>
            <p:nvPr/>
          </p:nvGrpSpPr>
          <p:grpSpPr>
            <a:xfrm>
              <a:off x="1613778" y="3147272"/>
              <a:ext cx="399289" cy="394098"/>
              <a:chOff x="5843855" y="4011133"/>
              <a:chExt cx="476493" cy="470298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AFAD23E-9C94-4782-A230-E2910CADFB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1D7D9F07-4790-4037-8117-D6F3D39FB4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370EEA55-AD9B-4F25-96E7-622DA1A1068E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2CBD5A75-592E-4DB5-BDD0-CA4F10A2BD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D803AB29-FB8B-48E3-9A68-CBEFD6A56E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46" name="Picture 45">
                  <a:extLst>
                    <a:ext uri="{FF2B5EF4-FFF2-40B4-BE49-F238E27FC236}">
                      <a16:creationId xmlns:a16="http://schemas.microsoft.com/office/drawing/2014/main" id="{B60CE0B6-2D05-4A8D-8E11-34744210C2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9D2B665-346E-4CFF-830E-026789DB16B0}"/>
                </a:ext>
              </a:extLst>
            </p:cNvPr>
            <p:cNvGrpSpPr/>
            <p:nvPr/>
          </p:nvGrpSpPr>
          <p:grpSpPr>
            <a:xfrm>
              <a:off x="1853565" y="3147793"/>
              <a:ext cx="399289" cy="394098"/>
              <a:chOff x="5843855" y="4011133"/>
              <a:chExt cx="476493" cy="470298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7B7674B9-62F4-4AE0-97E2-C6C12E85B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904DD8AD-AC03-4731-B547-3DC12CD33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F174B329-F265-43C3-AD8E-C211DCA9FCF2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CD512A29-662F-4BA0-BE16-CCE5C09BFC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9FFF7C4D-AF71-45A7-9AF8-414E27A0AE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024E6579-06AC-474B-ADD4-9F45082BA5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576AF24-CF3F-4D47-A839-68A3CB3ED00B}"/>
                </a:ext>
              </a:extLst>
            </p:cNvPr>
            <p:cNvGrpSpPr/>
            <p:nvPr/>
          </p:nvGrpSpPr>
          <p:grpSpPr>
            <a:xfrm>
              <a:off x="2096679" y="3169810"/>
              <a:ext cx="399289" cy="394098"/>
              <a:chOff x="5843855" y="4011133"/>
              <a:chExt cx="476493" cy="470298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161D7C95-A5E2-4B4B-B1CC-F1681280B9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CA707733-6B97-4E83-89EE-53E1946B1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9D54166-315C-4151-B10B-B708A1B8C455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9C3AAB95-AF33-4B6B-9860-139923E4D4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59" name="Picture 58">
                  <a:extLst>
                    <a:ext uri="{FF2B5EF4-FFF2-40B4-BE49-F238E27FC236}">
                      <a16:creationId xmlns:a16="http://schemas.microsoft.com/office/drawing/2014/main" id="{0FCA0A6E-FF6C-400D-A4FB-F767AA3E93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52F302C7-5EE8-43BB-A861-EEF9710278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25B7FFC-4044-43EF-8919-D022E15BED71}"/>
                </a:ext>
              </a:extLst>
            </p:cNvPr>
            <p:cNvGrpSpPr/>
            <p:nvPr/>
          </p:nvGrpSpPr>
          <p:grpSpPr>
            <a:xfrm>
              <a:off x="2336042" y="3169778"/>
              <a:ext cx="399289" cy="394098"/>
              <a:chOff x="5843855" y="4011133"/>
              <a:chExt cx="476493" cy="470298"/>
            </a:xfrm>
          </p:grpSpPr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7BAF7B61-2BFD-407C-8D74-D00144A7E3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9413B9E0-07EB-4E50-B941-DAAA508B2F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BE215520-8697-4681-9436-284199634693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8F2F0715-CA00-407C-A18C-A3D7CE3C6F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A787CDEE-96DB-41A8-977F-2F44C3943E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D6246FF0-1E3F-4F81-8896-AB41145790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EC80FAF-F851-429B-9802-CC09B01595BA}"/>
              </a:ext>
            </a:extLst>
          </p:cNvPr>
          <p:cNvGrpSpPr/>
          <p:nvPr/>
        </p:nvGrpSpPr>
        <p:grpSpPr>
          <a:xfrm>
            <a:off x="5601493" y="3017128"/>
            <a:ext cx="1367981" cy="635172"/>
            <a:chOff x="1367350" y="3142485"/>
            <a:chExt cx="1367981" cy="63517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5C0A838-8CDE-4326-A83B-F027281D029F}"/>
                </a:ext>
              </a:extLst>
            </p:cNvPr>
            <p:cNvSpPr/>
            <p:nvPr/>
          </p:nvSpPr>
          <p:spPr>
            <a:xfrm>
              <a:off x="1430976" y="3180448"/>
              <a:ext cx="1272049" cy="53652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39C20D4-8238-4825-909A-7ABDE35F48D2}"/>
                </a:ext>
              </a:extLst>
            </p:cNvPr>
            <p:cNvSpPr/>
            <p:nvPr/>
          </p:nvSpPr>
          <p:spPr>
            <a:xfrm>
              <a:off x="1594755" y="3439103"/>
              <a:ext cx="1018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/>
                <a:t>1,000 cm</a:t>
              </a:r>
              <a:r>
                <a:rPr lang="en-GB" sz="1600" baseline="30000" dirty="0"/>
                <a:t>2</a:t>
              </a: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3BC3CC1-4F09-4F84-9A01-EF8315B754AB}"/>
                </a:ext>
              </a:extLst>
            </p:cNvPr>
            <p:cNvGrpSpPr/>
            <p:nvPr/>
          </p:nvGrpSpPr>
          <p:grpSpPr>
            <a:xfrm>
              <a:off x="1367350" y="3142485"/>
              <a:ext cx="399289" cy="394098"/>
              <a:chOff x="5843855" y="4011133"/>
              <a:chExt cx="476493" cy="470298"/>
            </a:xfrm>
          </p:grpSpPr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4B1EB5A5-B1A3-42CA-85EA-709448A2AA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D9ABDAF0-0EE9-4B0B-9FEF-033290F13F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BE73ADE4-A8A6-4A78-AB8C-2DD12C4CC6B6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04" name="Picture 103">
                  <a:extLst>
                    <a:ext uri="{FF2B5EF4-FFF2-40B4-BE49-F238E27FC236}">
                      <a16:creationId xmlns:a16="http://schemas.microsoft.com/office/drawing/2014/main" id="{B706D098-CB3B-4DA6-90A4-CD7B979B1D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05" name="Picture 104">
                  <a:extLst>
                    <a:ext uri="{FF2B5EF4-FFF2-40B4-BE49-F238E27FC236}">
                      <a16:creationId xmlns:a16="http://schemas.microsoft.com/office/drawing/2014/main" id="{49A8681C-DFB7-47EA-AF9B-4B43305F94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06" name="Picture 105">
                  <a:extLst>
                    <a:ext uri="{FF2B5EF4-FFF2-40B4-BE49-F238E27FC236}">
                      <a16:creationId xmlns:a16="http://schemas.microsoft.com/office/drawing/2014/main" id="{25E5A38D-47FB-4175-B56D-50E97BC142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ED7F0721-CFB1-45B3-86BC-D507B0188BC3}"/>
                </a:ext>
              </a:extLst>
            </p:cNvPr>
            <p:cNvGrpSpPr/>
            <p:nvPr/>
          </p:nvGrpSpPr>
          <p:grpSpPr>
            <a:xfrm>
              <a:off x="1613778" y="3147272"/>
              <a:ext cx="399289" cy="394098"/>
              <a:chOff x="5843855" y="4011133"/>
              <a:chExt cx="476493" cy="470298"/>
            </a:xfrm>
          </p:grpSpPr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125F2B5C-94C4-458F-8884-306C330206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72074BCB-FC11-4EBE-A387-EF4BA031DF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7C0D0A3C-FA1C-4200-BAEA-C0B58FF0F65C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98" name="Picture 97">
                  <a:extLst>
                    <a:ext uri="{FF2B5EF4-FFF2-40B4-BE49-F238E27FC236}">
                      <a16:creationId xmlns:a16="http://schemas.microsoft.com/office/drawing/2014/main" id="{5AD8B570-7496-45EB-BEA7-537EB2885E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99" name="Picture 98">
                  <a:extLst>
                    <a:ext uri="{FF2B5EF4-FFF2-40B4-BE49-F238E27FC236}">
                      <a16:creationId xmlns:a16="http://schemas.microsoft.com/office/drawing/2014/main" id="{B8E5E426-CE95-4D69-811D-778498A63E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00" name="Picture 99">
                  <a:extLst>
                    <a:ext uri="{FF2B5EF4-FFF2-40B4-BE49-F238E27FC236}">
                      <a16:creationId xmlns:a16="http://schemas.microsoft.com/office/drawing/2014/main" id="{443AC3A1-F658-4FE2-8034-A0963F600A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742FC57A-5F8D-40BD-9100-51E82541FEF2}"/>
                </a:ext>
              </a:extLst>
            </p:cNvPr>
            <p:cNvGrpSpPr/>
            <p:nvPr/>
          </p:nvGrpSpPr>
          <p:grpSpPr>
            <a:xfrm>
              <a:off x="1853565" y="3147793"/>
              <a:ext cx="399289" cy="394098"/>
              <a:chOff x="5843855" y="4011133"/>
              <a:chExt cx="476493" cy="470298"/>
            </a:xfrm>
          </p:grpSpPr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BAE6E493-A7F0-49BB-B5D3-8DE7876EAF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A9B082D8-DAD9-4913-A4B5-ACB2B8E6F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D7F05604-759C-4687-B3BD-C0BB93BAF557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2E8BAC45-3160-491C-BCF3-028A984078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D1386646-6C84-4961-8807-A965EF5895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94" name="Picture 93">
                  <a:extLst>
                    <a:ext uri="{FF2B5EF4-FFF2-40B4-BE49-F238E27FC236}">
                      <a16:creationId xmlns:a16="http://schemas.microsoft.com/office/drawing/2014/main" id="{04E0FF58-45B7-4B90-A6D0-62AE8FD730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9D12956E-09B2-4E2B-954C-7B7A17CE38A7}"/>
                </a:ext>
              </a:extLst>
            </p:cNvPr>
            <p:cNvGrpSpPr/>
            <p:nvPr/>
          </p:nvGrpSpPr>
          <p:grpSpPr>
            <a:xfrm>
              <a:off x="2096679" y="3169810"/>
              <a:ext cx="399289" cy="394098"/>
              <a:chOff x="5843855" y="4011133"/>
              <a:chExt cx="476493" cy="470298"/>
            </a:xfrm>
          </p:grpSpPr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511DF543-B417-4EFD-823E-CF90BACD73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C2FADF20-3127-4765-9A27-6F05EC8C7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8E84A619-F3E8-4623-893A-8ABF5ED6D54D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A885E427-A466-4486-A313-9FB32BE258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979FB28E-AB3E-4BD3-86C7-50475E9CEA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0BC0D269-8AF2-41AB-BE3A-9BE72A14BE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18C4EAD5-5C3C-49A7-9BE9-2B18B40E0745}"/>
                </a:ext>
              </a:extLst>
            </p:cNvPr>
            <p:cNvGrpSpPr/>
            <p:nvPr/>
          </p:nvGrpSpPr>
          <p:grpSpPr>
            <a:xfrm>
              <a:off x="2336042" y="3169778"/>
              <a:ext cx="399289" cy="394098"/>
              <a:chOff x="5843855" y="4011133"/>
              <a:chExt cx="476493" cy="470298"/>
            </a:xfrm>
          </p:grpSpPr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50C67B8F-CEDF-41A9-AC2E-D8FA6660A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5C2C4D4B-2AC1-4920-AF5D-0C836DF695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51CC0649-FD85-45E9-9386-8BA576C6A911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80" name="Picture 79">
                  <a:extLst>
                    <a:ext uri="{FF2B5EF4-FFF2-40B4-BE49-F238E27FC236}">
                      <a16:creationId xmlns:a16="http://schemas.microsoft.com/office/drawing/2014/main" id="{E9E1736B-CB55-42A7-8C72-808C0AAE72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EDA9B94E-7216-4971-8E08-7C3C31F46C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5AAC478E-D7D9-431C-B18E-54560FE267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5619814C-FBBD-4D7A-9000-A15A94E26733}"/>
              </a:ext>
            </a:extLst>
          </p:cNvPr>
          <p:cNvGrpSpPr/>
          <p:nvPr/>
        </p:nvGrpSpPr>
        <p:grpSpPr>
          <a:xfrm>
            <a:off x="5964880" y="3686747"/>
            <a:ext cx="700604" cy="691496"/>
            <a:chOff x="5843855" y="4011133"/>
            <a:chExt cx="476493" cy="470298"/>
          </a:xfrm>
        </p:grpSpPr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F8CDF350-AD6E-4613-802C-0519F90B3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72796" y="4011133"/>
              <a:ext cx="298368" cy="340392"/>
            </a:xfrm>
            <a:prstGeom prst="rect">
              <a:avLst/>
            </a:prstGeom>
          </p:spPr>
        </p:pic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ED60913C-6192-4586-9BF3-7E80794B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83429" y="4044442"/>
              <a:ext cx="298368" cy="340392"/>
            </a:xfrm>
            <a:prstGeom prst="rect">
              <a:avLst/>
            </a:prstGeom>
          </p:spPr>
        </p:pic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36354B1C-F84A-4F90-B8EA-E6CEB8A49D2F}"/>
                </a:ext>
              </a:extLst>
            </p:cNvPr>
            <p:cNvGrpSpPr/>
            <p:nvPr/>
          </p:nvGrpSpPr>
          <p:grpSpPr>
            <a:xfrm>
              <a:off x="5843855" y="4112098"/>
              <a:ext cx="476493" cy="369333"/>
              <a:chOff x="1091336" y="876452"/>
              <a:chExt cx="2469672" cy="1914258"/>
            </a:xfrm>
          </p:grpSpPr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11CFE2C0-F678-4C6C-8CB6-F3DCD10490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91336" y="876452"/>
                <a:ext cx="1546448" cy="1764258"/>
              </a:xfrm>
              <a:prstGeom prst="rect">
                <a:avLst/>
              </a:prstGeom>
            </p:spPr>
          </p:pic>
          <p:pic>
            <p:nvPicPr>
              <p:cNvPr id="143" name="Picture 142">
                <a:extLst>
                  <a:ext uri="{FF2B5EF4-FFF2-40B4-BE49-F238E27FC236}">
                    <a16:creationId xmlns:a16="http://schemas.microsoft.com/office/drawing/2014/main" id="{027077DB-DBC5-4416-A1B3-5CBD4485DF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14411" y="1026452"/>
                <a:ext cx="1546448" cy="1764258"/>
              </a:xfrm>
              <a:prstGeom prst="rect">
                <a:avLst/>
              </a:prstGeom>
            </p:spPr>
          </p:pic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D846F82A-E2CB-4EE1-94BC-6936DF1ED6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14560" y="876452"/>
                <a:ext cx="1546448" cy="1764258"/>
              </a:xfrm>
              <a:prstGeom prst="rect">
                <a:avLst/>
              </a:prstGeom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70F773B9-177B-4021-8647-AFD2EB56CA8D}"/>
                  </a:ext>
                </a:extLst>
              </p:cNvPr>
              <p:cNvSpPr/>
              <p:nvPr/>
            </p:nvSpPr>
            <p:spPr>
              <a:xfrm>
                <a:off x="6630256" y="3879882"/>
                <a:ext cx="6415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dirty="0"/>
                  <a:t> £4</a:t>
                </a:r>
                <a:endParaRPr lang="en-GB" baseline="30000" dirty="0"/>
              </a:p>
            </p:txBody>
          </p:sp>
        </mc:Choice>
        <mc:Fallback xmlns=""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70F773B9-177B-4021-8647-AFD2EB56CA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256" y="3879882"/>
                <a:ext cx="641522" cy="369332"/>
              </a:xfrm>
              <a:prstGeom prst="rect">
                <a:avLst/>
              </a:prstGeom>
              <a:blipFill>
                <a:blip r:embed="rId10"/>
                <a:stretch>
                  <a:fillRect t="-8197" r="-7619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6" name="Group 145">
            <a:extLst>
              <a:ext uri="{FF2B5EF4-FFF2-40B4-BE49-F238E27FC236}">
                <a16:creationId xmlns:a16="http://schemas.microsoft.com/office/drawing/2014/main" id="{F8075804-FB0B-48A1-9DF2-7EEAE026E61C}"/>
              </a:ext>
            </a:extLst>
          </p:cNvPr>
          <p:cNvGrpSpPr/>
          <p:nvPr/>
        </p:nvGrpSpPr>
        <p:grpSpPr>
          <a:xfrm>
            <a:off x="5631544" y="4378243"/>
            <a:ext cx="1367981" cy="635172"/>
            <a:chOff x="1367350" y="3142485"/>
            <a:chExt cx="1367981" cy="63517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A2B1FE6D-EE18-45BA-887C-DF1DBC087087}"/>
                </a:ext>
              </a:extLst>
            </p:cNvPr>
            <p:cNvSpPr/>
            <p:nvPr/>
          </p:nvSpPr>
          <p:spPr>
            <a:xfrm>
              <a:off x="1430976" y="3180448"/>
              <a:ext cx="1272049" cy="53652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1B7C0326-B928-4FA8-9A0C-38B5CFC4F4B2}"/>
                </a:ext>
              </a:extLst>
            </p:cNvPr>
            <p:cNvSpPr/>
            <p:nvPr/>
          </p:nvSpPr>
          <p:spPr>
            <a:xfrm>
              <a:off x="1594755" y="3439103"/>
              <a:ext cx="10182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dirty="0"/>
                <a:t>1,000 cm</a:t>
              </a:r>
              <a:r>
                <a:rPr lang="en-GB" sz="1600" baseline="30000" dirty="0"/>
                <a:t>2</a:t>
              </a:r>
            </a:p>
          </p:txBody>
        </p: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E8D2E00E-9438-462D-B127-0B6A28A6A5AD}"/>
                </a:ext>
              </a:extLst>
            </p:cNvPr>
            <p:cNvGrpSpPr/>
            <p:nvPr/>
          </p:nvGrpSpPr>
          <p:grpSpPr>
            <a:xfrm>
              <a:off x="1367350" y="3142485"/>
              <a:ext cx="399289" cy="394098"/>
              <a:chOff x="5843855" y="4011133"/>
              <a:chExt cx="476493" cy="470298"/>
            </a:xfrm>
          </p:grpSpPr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E89294A2-430D-430F-B8A7-75CB207EF6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CE71AC6A-CF0D-4DBD-83C7-797BCBFAF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74A5177C-4BFC-43B7-B2F3-0889ABC47B82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81" name="Picture 180">
                  <a:extLst>
                    <a:ext uri="{FF2B5EF4-FFF2-40B4-BE49-F238E27FC236}">
                      <a16:creationId xmlns:a16="http://schemas.microsoft.com/office/drawing/2014/main" id="{B0C9B794-D416-41F8-A162-706A43CE22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82" name="Picture 181">
                  <a:extLst>
                    <a:ext uri="{FF2B5EF4-FFF2-40B4-BE49-F238E27FC236}">
                      <a16:creationId xmlns:a16="http://schemas.microsoft.com/office/drawing/2014/main" id="{5EF436EC-B72C-49AE-8225-67B693440E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83" name="Picture 182">
                  <a:extLst>
                    <a:ext uri="{FF2B5EF4-FFF2-40B4-BE49-F238E27FC236}">
                      <a16:creationId xmlns:a16="http://schemas.microsoft.com/office/drawing/2014/main" id="{880D913D-65A0-46C7-ABAE-6AE19A3C5F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3B0429A4-F1FF-45E8-B72E-98101175FDC5}"/>
                </a:ext>
              </a:extLst>
            </p:cNvPr>
            <p:cNvGrpSpPr/>
            <p:nvPr/>
          </p:nvGrpSpPr>
          <p:grpSpPr>
            <a:xfrm>
              <a:off x="1613778" y="3147272"/>
              <a:ext cx="399289" cy="394098"/>
              <a:chOff x="5843855" y="4011133"/>
              <a:chExt cx="476493" cy="470298"/>
            </a:xfrm>
          </p:grpSpPr>
          <p:pic>
            <p:nvPicPr>
              <p:cNvPr id="172" name="Picture 171">
                <a:extLst>
                  <a:ext uri="{FF2B5EF4-FFF2-40B4-BE49-F238E27FC236}">
                    <a16:creationId xmlns:a16="http://schemas.microsoft.com/office/drawing/2014/main" id="{6EB1D562-0D86-4D84-BB0E-652E072BF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A65E5A1E-51A3-4BB9-AC26-4D42BF1159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F8607A04-8C92-4F63-8FBB-C94A6F08423B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75" name="Picture 174">
                  <a:extLst>
                    <a:ext uri="{FF2B5EF4-FFF2-40B4-BE49-F238E27FC236}">
                      <a16:creationId xmlns:a16="http://schemas.microsoft.com/office/drawing/2014/main" id="{1A843436-DFB9-4BD7-844F-63F6C211DC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76" name="Picture 175">
                  <a:extLst>
                    <a:ext uri="{FF2B5EF4-FFF2-40B4-BE49-F238E27FC236}">
                      <a16:creationId xmlns:a16="http://schemas.microsoft.com/office/drawing/2014/main" id="{9B40707A-058D-47B4-90F8-3CCEE2D83C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77" name="Picture 176">
                  <a:extLst>
                    <a:ext uri="{FF2B5EF4-FFF2-40B4-BE49-F238E27FC236}">
                      <a16:creationId xmlns:a16="http://schemas.microsoft.com/office/drawing/2014/main" id="{86C88525-BC5D-468D-92B2-259581E811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E839ECE6-8BE3-48E5-B119-AADFF04D9C58}"/>
                </a:ext>
              </a:extLst>
            </p:cNvPr>
            <p:cNvGrpSpPr/>
            <p:nvPr/>
          </p:nvGrpSpPr>
          <p:grpSpPr>
            <a:xfrm>
              <a:off x="1853565" y="3147793"/>
              <a:ext cx="399289" cy="394098"/>
              <a:chOff x="5843855" y="4011133"/>
              <a:chExt cx="476493" cy="470298"/>
            </a:xfrm>
          </p:grpSpPr>
          <p:pic>
            <p:nvPicPr>
              <p:cNvPr id="166" name="Picture 165">
                <a:extLst>
                  <a:ext uri="{FF2B5EF4-FFF2-40B4-BE49-F238E27FC236}">
                    <a16:creationId xmlns:a16="http://schemas.microsoft.com/office/drawing/2014/main" id="{4F90A16A-E8E4-4B4C-BF16-650FF7388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67" name="Picture 166">
                <a:extLst>
                  <a:ext uri="{FF2B5EF4-FFF2-40B4-BE49-F238E27FC236}">
                    <a16:creationId xmlns:a16="http://schemas.microsoft.com/office/drawing/2014/main" id="{FB6FA996-337E-4FA3-ADA1-4BCF76A823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8F49703B-DB8D-478E-BD17-063F7542C0CE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69" name="Picture 168">
                  <a:extLst>
                    <a:ext uri="{FF2B5EF4-FFF2-40B4-BE49-F238E27FC236}">
                      <a16:creationId xmlns:a16="http://schemas.microsoft.com/office/drawing/2014/main" id="{7B5E1632-258A-4FC9-996D-6C2E5C36CA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70" name="Picture 169">
                  <a:extLst>
                    <a:ext uri="{FF2B5EF4-FFF2-40B4-BE49-F238E27FC236}">
                      <a16:creationId xmlns:a16="http://schemas.microsoft.com/office/drawing/2014/main" id="{85C45516-7623-48AC-AFDD-F728183B80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71" name="Picture 170">
                  <a:extLst>
                    <a:ext uri="{FF2B5EF4-FFF2-40B4-BE49-F238E27FC236}">
                      <a16:creationId xmlns:a16="http://schemas.microsoft.com/office/drawing/2014/main" id="{AA026CE7-50F9-4202-A004-23F1DC7A8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8425CA82-33F8-42C3-951D-0AF1A01DDEE5}"/>
                </a:ext>
              </a:extLst>
            </p:cNvPr>
            <p:cNvGrpSpPr/>
            <p:nvPr/>
          </p:nvGrpSpPr>
          <p:grpSpPr>
            <a:xfrm>
              <a:off x="2096679" y="3169810"/>
              <a:ext cx="399289" cy="394098"/>
              <a:chOff x="5843855" y="4011133"/>
              <a:chExt cx="476493" cy="470298"/>
            </a:xfrm>
          </p:grpSpPr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23F55782-8952-45B2-9BC8-2FB9F9AC2E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4B8BE4E3-0CF4-4118-8943-F7EA1A964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9D73704E-37E7-4E0E-9617-C3E08A1DCCCD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63" name="Picture 162">
                  <a:extLst>
                    <a:ext uri="{FF2B5EF4-FFF2-40B4-BE49-F238E27FC236}">
                      <a16:creationId xmlns:a16="http://schemas.microsoft.com/office/drawing/2014/main" id="{468D1B8A-171F-4BBD-A770-2D01626A2E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64" name="Picture 163">
                  <a:extLst>
                    <a:ext uri="{FF2B5EF4-FFF2-40B4-BE49-F238E27FC236}">
                      <a16:creationId xmlns:a16="http://schemas.microsoft.com/office/drawing/2014/main" id="{1DD2C6A2-BBCA-4B29-BC78-F93E11CC4D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65" name="Picture 164">
                  <a:extLst>
                    <a:ext uri="{FF2B5EF4-FFF2-40B4-BE49-F238E27FC236}">
                      <a16:creationId xmlns:a16="http://schemas.microsoft.com/office/drawing/2014/main" id="{9FA89D4C-64EC-45D1-A775-7392AFC666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E820B185-5A10-4E7F-853C-21554B633F62}"/>
                </a:ext>
              </a:extLst>
            </p:cNvPr>
            <p:cNvGrpSpPr/>
            <p:nvPr/>
          </p:nvGrpSpPr>
          <p:grpSpPr>
            <a:xfrm>
              <a:off x="2336042" y="3169778"/>
              <a:ext cx="399289" cy="394098"/>
              <a:chOff x="5843855" y="4011133"/>
              <a:chExt cx="476493" cy="470298"/>
            </a:xfrm>
          </p:grpSpPr>
          <p:pic>
            <p:nvPicPr>
              <p:cNvPr id="154" name="Picture 153">
                <a:extLst>
                  <a:ext uri="{FF2B5EF4-FFF2-40B4-BE49-F238E27FC236}">
                    <a16:creationId xmlns:a16="http://schemas.microsoft.com/office/drawing/2014/main" id="{745FA141-274B-4321-AB20-DD8382FD5A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72796" y="4011133"/>
                <a:ext cx="298368" cy="340392"/>
              </a:xfrm>
              <a:prstGeom prst="rect">
                <a:avLst/>
              </a:prstGeom>
            </p:spPr>
          </p:pic>
          <p:pic>
            <p:nvPicPr>
              <p:cNvPr id="155" name="Picture 154">
                <a:extLst>
                  <a:ext uri="{FF2B5EF4-FFF2-40B4-BE49-F238E27FC236}">
                    <a16:creationId xmlns:a16="http://schemas.microsoft.com/office/drawing/2014/main" id="{C47CBF48-1A63-4AFD-BF91-7E8B5E8BC0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83429" y="4044442"/>
                <a:ext cx="298368" cy="340392"/>
              </a:xfrm>
              <a:prstGeom prst="rect">
                <a:avLst/>
              </a:prstGeom>
            </p:spPr>
          </p:pic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8F7F26AF-2C55-4B59-8E53-4832BFC73773}"/>
                  </a:ext>
                </a:extLst>
              </p:cNvPr>
              <p:cNvGrpSpPr/>
              <p:nvPr/>
            </p:nvGrpSpPr>
            <p:grpSpPr>
              <a:xfrm>
                <a:off x="5843855" y="4112098"/>
                <a:ext cx="476493" cy="369333"/>
                <a:chOff x="1091336" y="876452"/>
                <a:chExt cx="2469672" cy="1914258"/>
              </a:xfrm>
            </p:grpSpPr>
            <p:pic>
              <p:nvPicPr>
                <p:cNvPr id="157" name="Picture 156">
                  <a:extLst>
                    <a:ext uri="{FF2B5EF4-FFF2-40B4-BE49-F238E27FC236}">
                      <a16:creationId xmlns:a16="http://schemas.microsoft.com/office/drawing/2014/main" id="{9C1ADA4C-000B-41C2-B217-9C32C2E8D2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91336" y="87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58" name="Picture 157">
                  <a:extLst>
                    <a:ext uri="{FF2B5EF4-FFF2-40B4-BE49-F238E27FC236}">
                      <a16:creationId xmlns:a16="http://schemas.microsoft.com/office/drawing/2014/main" id="{2737FC42-D44F-4803-BFC8-1142422C78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14411" y="1026452"/>
                  <a:ext cx="1546448" cy="1764258"/>
                </a:xfrm>
                <a:prstGeom prst="rect">
                  <a:avLst/>
                </a:prstGeom>
              </p:spPr>
            </p:pic>
            <p:pic>
              <p:nvPicPr>
                <p:cNvPr id="159" name="Picture 158">
                  <a:extLst>
                    <a:ext uri="{FF2B5EF4-FFF2-40B4-BE49-F238E27FC236}">
                      <a16:creationId xmlns:a16="http://schemas.microsoft.com/office/drawing/2014/main" id="{1E4B485A-D8CD-4022-9EE0-521ECBECF1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4560" y="876452"/>
                  <a:ext cx="1546448" cy="1764258"/>
                </a:xfrm>
                <a:prstGeom prst="rect">
                  <a:avLst/>
                </a:prstGeom>
              </p:spPr>
            </p:pic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8FB57D3E-C16E-4AE8-88E1-FA23D516E41A}"/>
                  </a:ext>
                </a:extLst>
              </p:cNvPr>
              <p:cNvSpPr/>
              <p:nvPr/>
            </p:nvSpPr>
            <p:spPr>
              <a:xfrm>
                <a:off x="7035531" y="4506110"/>
                <a:ext cx="7585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dirty="0"/>
                  <a:t> £20</a:t>
                </a:r>
                <a:endParaRPr lang="en-GB" baseline="30000" dirty="0"/>
              </a:p>
            </p:txBody>
          </p:sp>
        </mc:Choice>
        <mc:Fallback xmlns=""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8FB57D3E-C16E-4AE8-88E1-FA23D516E4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531" y="4506110"/>
                <a:ext cx="758541" cy="369332"/>
              </a:xfrm>
              <a:prstGeom prst="rect">
                <a:avLst/>
              </a:prstGeom>
              <a:blipFill>
                <a:blip r:embed="rId11"/>
                <a:stretch>
                  <a:fillRect t="-8197" r="-6400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E5518841-A211-4E80-BCDA-4BA93DAE8A73}"/>
                  </a:ext>
                </a:extLst>
              </p:cNvPr>
              <p:cNvSpPr/>
              <p:nvPr/>
            </p:nvSpPr>
            <p:spPr>
              <a:xfrm>
                <a:off x="7954496" y="3864597"/>
                <a:ext cx="121058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>
                    <a:ea typeface="Cambria Math" panose="02040503050406030204" pitchFamily="18" charset="0"/>
                  </a:rPr>
                  <a:t>£20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dirty="0"/>
                  <a:t> 100 </a:t>
                </a:r>
                <a:endParaRPr lang="en-GB" baseline="30000" dirty="0"/>
              </a:p>
            </p:txBody>
          </p:sp>
        </mc:Choice>
        <mc:Fallback xmlns=""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E5518841-A211-4E80-BCDA-4BA93DAE8A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4496" y="3864597"/>
                <a:ext cx="1210588" cy="369332"/>
              </a:xfrm>
              <a:prstGeom prst="rect">
                <a:avLst/>
              </a:prstGeom>
              <a:blipFill>
                <a:blip r:embed="rId12"/>
                <a:stretch>
                  <a:fillRect l="-4545" t="-9836" r="-3535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8" name="Rectangle 187">
            <a:extLst>
              <a:ext uri="{FF2B5EF4-FFF2-40B4-BE49-F238E27FC236}">
                <a16:creationId xmlns:a16="http://schemas.microsoft.com/office/drawing/2014/main" id="{9C74F58D-3F32-4ED0-AB1D-D904ECD8D652}"/>
              </a:ext>
            </a:extLst>
          </p:cNvPr>
          <p:cNvSpPr/>
          <p:nvPr/>
        </p:nvSpPr>
        <p:spPr>
          <a:xfrm>
            <a:off x="6277261" y="2352183"/>
            <a:ext cx="2924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Approximately £2,000</a:t>
            </a:r>
            <a:endParaRPr lang="en-GB" sz="2400" baseline="300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392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7" grpId="1"/>
      <p:bldP spid="10" grpId="0"/>
      <p:bldP spid="13" grpId="0"/>
      <p:bldP spid="14" grpId="0"/>
      <p:bldP spid="29" grpId="0"/>
      <p:bldP spid="145" grpId="0"/>
      <p:bldP spid="184" grpId="0"/>
      <p:bldP spid="185" grpId="0"/>
      <p:bldP spid="1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649E9-5B2E-490C-8044-000497F8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03" y="593766"/>
            <a:ext cx="4510614" cy="46036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81E685-8C22-4720-A87D-8D7D9C72D601}"/>
              </a:ext>
            </a:extLst>
          </p:cNvPr>
          <p:cNvSpPr txBox="1"/>
          <p:nvPr/>
        </p:nvSpPr>
        <p:spPr>
          <a:xfrm>
            <a:off x="5124204" y="2446104"/>
            <a:ext cx="4607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1C931-03AB-4CAD-9999-ACDE6E7FD6C0}"/>
              </a:ext>
            </a:extLst>
          </p:cNvPr>
          <p:cNvSpPr txBox="1"/>
          <p:nvPr/>
        </p:nvSpPr>
        <p:spPr>
          <a:xfrm>
            <a:off x="5047012" y="722886"/>
            <a:ext cx="4399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are the coordinates of the blue and orange flowers?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098C5B-AC27-4F29-BC9D-EC477AB6F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CA4855A-3B1E-4FCC-BA09-000845AE6B0E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D2FF8E3-3B73-410F-9CAE-FE99530B9B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4093" y="1553883"/>
            <a:ext cx="374667" cy="4274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C0DB26-360C-408F-BA05-D5563C3D82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8431" y="1942403"/>
            <a:ext cx="472300" cy="5388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90488D-A4A3-4796-A076-04C50B73FE1E}"/>
              </a:ext>
            </a:extLst>
          </p:cNvPr>
          <p:cNvSpPr txBox="1"/>
          <p:nvPr/>
        </p:nvSpPr>
        <p:spPr>
          <a:xfrm>
            <a:off x="5880731" y="1516693"/>
            <a:ext cx="1075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( 3 , 5 )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F1A25C-32FC-408A-A785-C9857B8765C3}"/>
              </a:ext>
            </a:extLst>
          </p:cNvPr>
          <p:cNvSpPr txBox="1"/>
          <p:nvPr/>
        </p:nvSpPr>
        <p:spPr>
          <a:xfrm>
            <a:off x="5880731" y="1994381"/>
            <a:ext cx="1303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 -3 , -2 )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2659FB-C284-4859-8D7E-1849BBFA9EB9}"/>
              </a:ext>
            </a:extLst>
          </p:cNvPr>
          <p:cNvCxnSpPr/>
          <p:nvPr/>
        </p:nvCxnSpPr>
        <p:spPr>
          <a:xfrm>
            <a:off x="2927267" y="831273"/>
            <a:ext cx="0" cy="418497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8956E8-3A6E-4629-9A25-8CD062082EFD}"/>
              </a:ext>
            </a:extLst>
          </p:cNvPr>
          <p:cNvCxnSpPr>
            <a:cxnSpLocks/>
          </p:cNvCxnSpPr>
          <p:nvPr/>
        </p:nvCxnSpPr>
        <p:spPr>
          <a:xfrm rot="5400000">
            <a:off x="2927267" y="831273"/>
            <a:ext cx="0" cy="418497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7CFD333B-A8AC-4ED4-9802-4F62A7DD8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135" y="1446857"/>
            <a:ext cx="374667" cy="427437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3533A62-D916-436C-B26D-91FC28AC7319}"/>
              </a:ext>
            </a:extLst>
          </p:cNvPr>
          <p:cNvCxnSpPr/>
          <p:nvPr/>
        </p:nvCxnSpPr>
        <p:spPr>
          <a:xfrm>
            <a:off x="2927267" y="831273"/>
            <a:ext cx="0" cy="418497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3864B5-11FE-4582-BAAB-0802D11D6A6C}"/>
              </a:ext>
            </a:extLst>
          </p:cNvPr>
          <p:cNvCxnSpPr>
            <a:cxnSpLocks/>
          </p:cNvCxnSpPr>
          <p:nvPr/>
        </p:nvCxnSpPr>
        <p:spPr>
          <a:xfrm rot="5400000">
            <a:off x="2927267" y="831273"/>
            <a:ext cx="0" cy="4184977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40C54AE-6F1F-4FB6-8159-B88D583F7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7276" y="3215281"/>
            <a:ext cx="374667" cy="4274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549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1.11111E-6 L 0.07917 1.11111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1.11111E-6 L -2.82051E-6 -0.1909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1.11111E-6 L -0.07868 1.11111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1.11111E-6 L -2.82051E-6 0.077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6" grpId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649E9-5B2E-490C-8044-000497F8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03" y="593766"/>
            <a:ext cx="4510614" cy="46036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F97148-FB63-4BCC-88EF-6B75D50C1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049" y="4280590"/>
            <a:ext cx="374667" cy="3629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81E685-8C22-4720-A87D-8D7D9C72D601}"/>
              </a:ext>
            </a:extLst>
          </p:cNvPr>
          <p:cNvSpPr txBox="1"/>
          <p:nvPr/>
        </p:nvSpPr>
        <p:spPr>
          <a:xfrm>
            <a:off x="5124204" y="729563"/>
            <a:ext cx="437097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bee is flying around the garden. </a:t>
            </a:r>
          </a:p>
          <a:p>
            <a:r>
              <a:rPr lang="en-GB" sz="2400" dirty="0"/>
              <a:t>What are the coordinates of it’s starting point?</a:t>
            </a:r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Describe the translation from point 1 to point 2</a:t>
            </a:r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What are the coordinates of point 2?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87D5ACA-EDAA-4A82-BC62-EE3267F50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107" y="3279759"/>
            <a:ext cx="374667" cy="36295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0098C5B-AC27-4F29-BC9D-EC477AB6FF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CA4855A-3B1E-4FCC-BA09-000845AE6B0E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FD333B-A8AC-4ED4-9802-4F62A7DD8D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5135" y="1446857"/>
            <a:ext cx="374667" cy="427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0C54AE-6F1F-4FB6-8159-B88D583F7F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7276" y="3215281"/>
            <a:ext cx="374667" cy="4274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BCCFEF-8F22-4657-A85B-B7DBECC6B156}"/>
              </a:ext>
            </a:extLst>
          </p:cNvPr>
          <p:cNvSpPr txBox="1"/>
          <p:nvPr/>
        </p:nvSpPr>
        <p:spPr>
          <a:xfrm>
            <a:off x="2038023" y="4462069"/>
            <a:ext cx="8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P1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A50DFB-5DE0-42E9-AF9C-004DFE0A8F7F}"/>
              </a:ext>
            </a:extLst>
          </p:cNvPr>
          <p:cNvSpPr txBox="1"/>
          <p:nvPr/>
        </p:nvSpPr>
        <p:spPr>
          <a:xfrm>
            <a:off x="3394807" y="3134849"/>
            <a:ext cx="8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P2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C5D832-FA7C-44B0-A05B-CD92E8DB70D8}"/>
              </a:ext>
            </a:extLst>
          </p:cNvPr>
          <p:cNvSpPr txBox="1"/>
          <p:nvPr/>
        </p:nvSpPr>
        <p:spPr>
          <a:xfrm>
            <a:off x="6526983" y="2020921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 -2 , -6 )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8AFE5F-FD96-4F14-BA7E-3047A2497A5B}"/>
              </a:ext>
            </a:extLst>
          </p:cNvPr>
          <p:cNvSpPr txBox="1"/>
          <p:nvPr/>
        </p:nvSpPr>
        <p:spPr>
          <a:xfrm>
            <a:off x="6209646" y="3504181"/>
            <a:ext cx="1939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Right 4, Up 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B008C6-352C-4402-84BC-F9B1551F794E}"/>
              </a:ext>
            </a:extLst>
          </p:cNvPr>
          <p:cNvSpPr txBox="1"/>
          <p:nvPr/>
        </p:nvSpPr>
        <p:spPr>
          <a:xfrm>
            <a:off x="6544422" y="4866167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(2 , -2 )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627D9D7-711E-4276-923E-05980C8616F3}"/>
                  </a:ext>
                </a:extLst>
              </p:cNvPr>
              <p:cNvSpPr txBox="1"/>
              <p:nvPr/>
            </p:nvSpPr>
            <p:spPr>
              <a:xfrm>
                <a:off x="6657167" y="2332581"/>
                <a:ext cx="13050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4   </a:t>
                </a:r>
                <a14:m>
                  <m:oMath xmlns:m="http://schemas.openxmlformats.org/officeDocument/2006/math">
                    <m:r>
                      <a:rPr lang="en-GB" sz="2000" b="0" i="1" dirty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schemeClr val="accent2"/>
                    </a:solidFill>
                  </a:rPr>
                  <a:t>4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627D9D7-711E-4276-923E-05980C861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7167" y="2332581"/>
                <a:ext cx="1305052" cy="400110"/>
              </a:xfrm>
              <a:prstGeom prst="rect">
                <a:avLst/>
              </a:prstGeom>
              <a:blipFill>
                <a:blip r:embed="rId10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D768460-1635-4764-876A-B7D162017BAB}"/>
              </a:ext>
            </a:extLst>
          </p:cNvPr>
          <p:cNvCxnSpPr>
            <a:cxnSpLocks/>
          </p:cNvCxnSpPr>
          <p:nvPr/>
        </p:nvCxnSpPr>
        <p:spPr>
          <a:xfrm>
            <a:off x="2413861" y="4507126"/>
            <a:ext cx="1030637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55DF23B-93D2-4F87-97C0-EF0A2EB98C02}"/>
              </a:ext>
            </a:extLst>
          </p:cNvPr>
          <p:cNvCxnSpPr>
            <a:cxnSpLocks/>
          </p:cNvCxnSpPr>
          <p:nvPr/>
        </p:nvCxnSpPr>
        <p:spPr>
          <a:xfrm rot="16200000">
            <a:off x="2937953" y="3992374"/>
            <a:ext cx="1030637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320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6" grpId="1"/>
      <p:bldP spid="16" grpId="2"/>
      <p:bldP spid="16" grpId="3"/>
      <p:bldP spid="16" grpId="4"/>
      <p:bldP spid="16" grpId="5"/>
      <p:bldP spid="2" grpId="0"/>
      <p:bldP spid="21" grpId="0"/>
      <p:bldP spid="23" grpId="0"/>
      <p:bldP spid="23" grpId="1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649E9-5B2E-490C-8044-000497F8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903" y="593766"/>
            <a:ext cx="4510614" cy="46036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81E685-8C22-4720-A87D-8D7D9C72D601}"/>
              </a:ext>
            </a:extLst>
          </p:cNvPr>
          <p:cNvSpPr txBox="1"/>
          <p:nvPr/>
        </p:nvSpPr>
        <p:spPr>
          <a:xfrm>
            <a:off x="5124204" y="729563"/>
            <a:ext cx="43709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bee moves to a 3</a:t>
            </a:r>
            <a:r>
              <a:rPr lang="en-GB" sz="2400" baseline="30000" dirty="0"/>
              <a:t>rd</a:t>
            </a:r>
            <a:r>
              <a:rPr lang="en-GB" sz="2400" dirty="0"/>
              <a:t> position that creates an isosceles right-angled triangle with positions 1 and 2</a:t>
            </a:r>
          </a:p>
          <a:p>
            <a:endParaRPr lang="en-GB" sz="2400" dirty="0"/>
          </a:p>
          <a:p>
            <a:r>
              <a:rPr lang="en-GB" sz="2400" dirty="0"/>
              <a:t>What could the coordinates of P3 be?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098C5B-AC27-4F29-BC9D-EC477AB6F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CA4855A-3B1E-4FCC-BA09-000845AE6B0E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FD333B-A8AC-4ED4-9802-4F62A7DD8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135" y="1446857"/>
            <a:ext cx="374667" cy="427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0C54AE-6F1F-4FB6-8159-B88D583F7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7276" y="3215281"/>
            <a:ext cx="374667" cy="4274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BCCFEF-8F22-4657-A85B-B7DBECC6B156}"/>
              </a:ext>
            </a:extLst>
          </p:cNvPr>
          <p:cNvSpPr txBox="1"/>
          <p:nvPr/>
        </p:nvSpPr>
        <p:spPr>
          <a:xfrm>
            <a:off x="2038023" y="4462069"/>
            <a:ext cx="8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P1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A50DFB-5DE0-42E9-AF9C-004DFE0A8F7F}"/>
              </a:ext>
            </a:extLst>
          </p:cNvPr>
          <p:cNvSpPr txBox="1"/>
          <p:nvPr/>
        </p:nvSpPr>
        <p:spPr>
          <a:xfrm>
            <a:off x="3394807" y="3134849"/>
            <a:ext cx="84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P2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B008C6-352C-4402-84BC-F9B1551F794E}"/>
              </a:ext>
            </a:extLst>
          </p:cNvPr>
          <p:cNvSpPr txBox="1"/>
          <p:nvPr/>
        </p:nvSpPr>
        <p:spPr>
          <a:xfrm>
            <a:off x="5926324" y="3219080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(-2 , -2 )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C92AAD-19A2-4C5B-8A3A-25C9D6092FCF}"/>
              </a:ext>
            </a:extLst>
          </p:cNvPr>
          <p:cNvCxnSpPr/>
          <p:nvPr/>
        </p:nvCxnSpPr>
        <p:spPr>
          <a:xfrm flipV="1">
            <a:off x="2395371" y="3461238"/>
            <a:ext cx="1046488" cy="1051768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9837C456-218B-4AF4-83F0-75F6A5B0379F}"/>
              </a:ext>
            </a:extLst>
          </p:cNvPr>
          <p:cNvSpPr/>
          <p:nvPr/>
        </p:nvSpPr>
        <p:spPr>
          <a:xfrm rot="5400000">
            <a:off x="2388889" y="3449914"/>
            <a:ext cx="1057193" cy="1057193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3390F1-8ACB-4DEA-B498-E611AE24BC28}"/>
              </a:ext>
            </a:extLst>
          </p:cNvPr>
          <p:cNvSpPr txBox="1"/>
          <p:nvPr/>
        </p:nvSpPr>
        <p:spPr>
          <a:xfrm>
            <a:off x="7498910" y="3219080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(2 , -6 )</a:t>
            </a: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6C6FF91A-B89B-465E-AD19-19ECC9B4732C}"/>
              </a:ext>
            </a:extLst>
          </p:cNvPr>
          <p:cNvSpPr/>
          <p:nvPr/>
        </p:nvSpPr>
        <p:spPr>
          <a:xfrm rot="18877240">
            <a:off x="1644801" y="2704012"/>
            <a:ext cx="1507094" cy="1507094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C7BBA1-D309-4D56-AF24-481889ACF26A}"/>
              </a:ext>
            </a:extLst>
          </p:cNvPr>
          <p:cNvSpPr txBox="1"/>
          <p:nvPr/>
        </p:nvSpPr>
        <p:spPr>
          <a:xfrm>
            <a:off x="5926907" y="3769413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(-6 , -2 )</a:t>
            </a:r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27587D4A-E873-4763-B0A8-9CAE09342823}"/>
              </a:ext>
            </a:extLst>
          </p:cNvPr>
          <p:cNvSpPr/>
          <p:nvPr/>
        </p:nvSpPr>
        <p:spPr>
          <a:xfrm rot="2722760" flipV="1">
            <a:off x="2716937" y="3759459"/>
            <a:ext cx="1507094" cy="1507094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3A3AE99-0181-413E-B30C-9A3420E33928}"/>
              </a:ext>
            </a:extLst>
          </p:cNvPr>
          <p:cNvSpPr txBox="1"/>
          <p:nvPr/>
        </p:nvSpPr>
        <p:spPr>
          <a:xfrm>
            <a:off x="7498910" y="3769413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(6 , -6 )</a:t>
            </a: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FCE214A3-37B1-4291-8C1A-9CDDAE9D07A3}"/>
              </a:ext>
            </a:extLst>
          </p:cNvPr>
          <p:cNvSpPr/>
          <p:nvPr/>
        </p:nvSpPr>
        <p:spPr>
          <a:xfrm rot="8101093" flipV="1">
            <a:off x="1641823" y="2687884"/>
            <a:ext cx="1507094" cy="1507094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F8B2A8-08FB-426D-8B57-6B9E2689E16D}"/>
              </a:ext>
            </a:extLst>
          </p:cNvPr>
          <p:cNvSpPr txBox="1"/>
          <p:nvPr/>
        </p:nvSpPr>
        <p:spPr>
          <a:xfrm>
            <a:off x="5933997" y="4319745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(-2 , 2)</a:t>
            </a: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8AE1DB50-96A5-4C2D-A882-B8AFE67B8963}"/>
              </a:ext>
            </a:extLst>
          </p:cNvPr>
          <p:cNvSpPr/>
          <p:nvPr/>
        </p:nvSpPr>
        <p:spPr>
          <a:xfrm rot="18921812" flipV="1">
            <a:off x="2696631" y="3778744"/>
            <a:ext cx="1507094" cy="1507094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CA527C4-21DF-444C-8919-41F1ADE16290}"/>
              </a:ext>
            </a:extLst>
          </p:cNvPr>
          <p:cNvSpPr txBox="1"/>
          <p:nvPr/>
        </p:nvSpPr>
        <p:spPr>
          <a:xfrm>
            <a:off x="7533127" y="4319745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(2, 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0747B2F-7DC1-4674-987E-B7BA43A9308A}"/>
              </a:ext>
            </a:extLst>
          </p:cNvPr>
          <p:cNvCxnSpPr/>
          <p:nvPr/>
        </p:nvCxnSpPr>
        <p:spPr>
          <a:xfrm flipV="1">
            <a:off x="2300153" y="2375754"/>
            <a:ext cx="0" cy="21565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666FAF7-EB82-4928-BADB-CF8919060D8E}"/>
                  </a:ext>
                </a:extLst>
              </p:cNvPr>
              <p:cNvSpPr txBox="1"/>
              <p:nvPr/>
            </p:nvSpPr>
            <p:spPr>
              <a:xfrm>
                <a:off x="1895379" y="3463450"/>
                <a:ext cx="5284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dirty="0">
                    <a:solidFill>
                      <a:schemeClr val="accent2"/>
                    </a:solidFill>
                  </a:rPr>
                  <a:t>8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666FAF7-EB82-4928-BADB-CF8919060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379" y="3463450"/>
                <a:ext cx="528413" cy="369332"/>
              </a:xfrm>
              <a:prstGeom prst="rect">
                <a:avLst/>
              </a:prstGeom>
              <a:blipFill>
                <a:blip r:embed="rId9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369C39F6-A899-492C-90AD-5BF7D643D493}"/>
              </a:ext>
            </a:extLst>
          </p:cNvPr>
          <p:cNvSpPr txBox="1"/>
          <p:nvPr/>
        </p:nvSpPr>
        <p:spPr>
          <a:xfrm>
            <a:off x="7933301" y="4319745"/>
            <a:ext cx="130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-10)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A1AFCFA-4E85-46FB-BF66-BD7E4F4BDB79}"/>
              </a:ext>
            </a:extLst>
          </p:cNvPr>
          <p:cNvCxnSpPr>
            <a:cxnSpLocks/>
          </p:cNvCxnSpPr>
          <p:nvPr/>
        </p:nvCxnSpPr>
        <p:spPr>
          <a:xfrm flipV="1">
            <a:off x="3447574" y="833933"/>
            <a:ext cx="0" cy="4184295"/>
          </a:xfrm>
          <a:prstGeom prst="straightConnector1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6F97148-FB63-4BCC-88EF-6B75D50C1C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97049" y="4280590"/>
            <a:ext cx="374667" cy="3629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7D5ACA-EDAA-4A82-BC62-EE3267F502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2107" y="3279759"/>
            <a:ext cx="374667" cy="362958"/>
          </a:xfrm>
          <a:prstGeom prst="rect">
            <a:avLst/>
          </a:prstGeom>
        </p:spPr>
      </p:pic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B52E81A-2397-4466-ACBA-610E724567F3}"/>
              </a:ext>
            </a:extLst>
          </p:cNvPr>
          <p:cNvCxnSpPr>
            <a:cxnSpLocks/>
          </p:cNvCxnSpPr>
          <p:nvPr/>
        </p:nvCxnSpPr>
        <p:spPr>
          <a:xfrm>
            <a:off x="3546000" y="3454022"/>
            <a:ext cx="0" cy="21565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1E5CA52-81DC-4015-9D90-ACF34C50FFC2}"/>
                  </a:ext>
                </a:extLst>
              </p:cNvPr>
              <p:cNvSpPr txBox="1"/>
              <p:nvPr/>
            </p:nvSpPr>
            <p:spPr>
              <a:xfrm>
                <a:off x="3484309" y="4135079"/>
                <a:ext cx="5284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dirty="0">
                    <a:solidFill>
                      <a:schemeClr val="accent2"/>
                    </a:solidFill>
                  </a:rPr>
                  <a:t>8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1E5CA52-81DC-4015-9D90-ACF34C50F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4309" y="4135079"/>
                <a:ext cx="528413" cy="369332"/>
              </a:xfrm>
              <a:prstGeom prst="rect">
                <a:avLst/>
              </a:prstGeom>
              <a:blipFill>
                <a:blip r:embed="rId11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9FB0881B-4845-4F82-8990-26A534D78926}"/>
              </a:ext>
            </a:extLst>
          </p:cNvPr>
          <p:cNvSpPr txBox="1"/>
          <p:nvPr/>
        </p:nvSpPr>
        <p:spPr>
          <a:xfrm>
            <a:off x="5442526" y="3302913"/>
            <a:ext cx="3767149" cy="173664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right-angled triangles could be made with the two flowers and a third point on the grid?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998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7" grpId="0"/>
      <p:bldP spid="10" grpId="0" animBg="1"/>
      <p:bldP spid="10" grpId="1" animBg="1"/>
      <p:bldP spid="10" grpId="2" animBg="1"/>
      <p:bldP spid="22" grpId="0"/>
      <p:bldP spid="11" grpId="0" animBg="1"/>
      <p:bldP spid="11" grpId="1" animBg="1"/>
      <p:bldP spid="24" grpId="0"/>
      <p:bldP spid="25" grpId="0" animBg="1"/>
      <p:bldP spid="25" grpId="1" animBg="1"/>
      <p:bldP spid="29" grpId="0"/>
      <p:bldP spid="30" grpId="0" animBg="1"/>
      <p:bldP spid="31" grpId="0"/>
      <p:bldP spid="33" grpId="0" animBg="1"/>
      <p:bldP spid="34" grpId="0"/>
      <p:bldP spid="35" grpId="0"/>
      <p:bldP spid="36" grpId="0"/>
      <p:bldP spid="4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4421E6-AF15-4E49-A8A8-74F87C391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36" y="876452"/>
            <a:ext cx="1546448" cy="1764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11DD2F-ADB8-4829-8FC9-344EE45AF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411" y="1026452"/>
            <a:ext cx="1546448" cy="17642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205F88-3F8C-4C2D-963B-26D269AA4D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560" y="876452"/>
            <a:ext cx="1546448" cy="17642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553451D-76D9-4190-839F-6AC889F3ADEC}"/>
                  </a:ext>
                </a:extLst>
              </p:cNvPr>
              <p:cNvSpPr txBox="1"/>
              <p:nvPr/>
            </p:nvSpPr>
            <p:spPr>
              <a:xfrm>
                <a:off x="3628340" y="729563"/>
                <a:ext cx="5866844" cy="3045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box>
                      <m:box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4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400" b="0" i="0" smtClean="0"/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400" dirty="0"/>
                  <a:t> of the flowers in a flower bed are blue.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 flowers are orange. </a:t>
                </a:r>
              </a:p>
              <a:p>
                <a:r>
                  <a:rPr lang="en-GB" sz="2400" dirty="0"/>
                  <a:t>30% of the flowers are purple.</a:t>
                </a:r>
              </a:p>
              <a:p>
                <a:r>
                  <a:rPr lang="en-GB" sz="2400" dirty="0"/>
                  <a:t>The rest are yellow.</a:t>
                </a:r>
              </a:p>
              <a:p>
                <a:r>
                  <a:rPr lang="en-GB" sz="2400" dirty="0"/>
                  <a:t>What fraction of the flowers are yellow?</a:t>
                </a:r>
              </a:p>
              <a:p>
                <a:endParaRPr lang="en-GB" sz="2400" dirty="0"/>
              </a:p>
              <a:p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553451D-76D9-4190-839F-6AC889F3A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340" y="729563"/>
                <a:ext cx="5866844" cy="3045770"/>
              </a:xfrm>
              <a:prstGeom prst="rect">
                <a:avLst/>
              </a:prstGeom>
              <a:blipFill>
                <a:blip r:embed="rId8"/>
                <a:stretch>
                  <a:fillRect l="-1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0EF99697-5B8A-490D-82A1-D8ED4382FB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581905A-45A9-41DC-9064-6508909278DB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136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4421E6-AF15-4E49-A8A8-74F87C391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36" y="876452"/>
            <a:ext cx="1546448" cy="1764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11DD2F-ADB8-4829-8FC9-344EE45AF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411" y="1026452"/>
            <a:ext cx="1546448" cy="17642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205F88-3F8C-4C2D-963B-26D269AA4D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4560" y="876452"/>
            <a:ext cx="1546448" cy="17642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553451D-76D9-4190-839F-6AC889F3ADEC}"/>
                  </a:ext>
                </a:extLst>
              </p:cNvPr>
              <p:cNvSpPr txBox="1"/>
              <p:nvPr/>
            </p:nvSpPr>
            <p:spPr>
              <a:xfrm>
                <a:off x="3628340" y="729563"/>
                <a:ext cx="5866844" cy="3045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box>
                      <m:box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4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400" b="0" i="0" smtClean="0"/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400" dirty="0"/>
                  <a:t> of the flowers in a flower bed are blue.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 flowers are orange. </a:t>
                </a:r>
              </a:p>
              <a:p>
                <a:r>
                  <a:rPr lang="en-GB" sz="2400" dirty="0"/>
                  <a:t>30% of the flowers are purple.</a:t>
                </a:r>
              </a:p>
              <a:p>
                <a:r>
                  <a:rPr lang="en-GB" sz="2400" dirty="0"/>
                  <a:t>The rest are yellow.</a:t>
                </a:r>
              </a:p>
              <a:p>
                <a:r>
                  <a:rPr lang="en-GB" sz="2400" dirty="0"/>
                  <a:t>What fraction of the flowers are yellow?</a:t>
                </a:r>
              </a:p>
              <a:p>
                <a:endParaRPr lang="en-GB" sz="2400" dirty="0"/>
              </a:p>
              <a:p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553451D-76D9-4190-839F-6AC889F3A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340" y="729563"/>
                <a:ext cx="5866844" cy="3045770"/>
              </a:xfrm>
              <a:prstGeom prst="rect">
                <a:avLst/>
              </a:prstGeom>
              <a:blipFill>
                <a:blip r:embed="rId8"/>
                <a:stretch>
                  <a:fillRect l="-1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84CF2B4-661B-4918-9F97-B29D89D40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21712"/>
              </p:ext>
            </p:extLst>
          </p:nvPr>
        </p:nvGraphicFramePr>
        <p:xfrm>
          <a:off x="958291" y="3513687"/>
          <a:ext cx="3496668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167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874167">
                  <a:extLst>
                    <a:ext uri="{9D8B030D-6E8A-4147-A177-3AD203B41FA5}">
                      <a16:colId xmlns:a16="http://schemas.microsoft.com/office/drawing/2014/main" val="2621654587"/>
                    </a:ext>
                  </a:extLst>
                </a:gridCol>
                <a:gridCol w="874167">
                  <a:extLst>
                    <a:ext uri="{9D8B030D-6E8A-4147-A177-3AD203B41FA5}">
                      <a16:colId xmlns:a16="http://schemas.microsoft.com/office/drawing/2014/main" val="1162045687"/>
                    </a:ext>
                  </a:extLst>
                </a:gridCol>
                <a:gridCol w="874167">
                  <a:extLst>
                    <a:ext uri="{9D8B030D-6E8A-4147-A177-3AD203B41FA5}">
                      <a16:colId xmlns:a16="http://schemas.microsoft.com/office/drawing/2014/main" val="1840336548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A0607E8-9AFE-4DF3-8D74-362C5EA07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84855"/>
              </p:ext>
            </p:extLst>
          </p:nvPr>
        </p:nvGraphicFramePr>
        <p:xfrm>
          <a:off x="958291" y="4236664"/>
          <a:ext cx="3496666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3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699333">
                  <a:extLst>
                    <a:ext uri="{9D8B030D-6E8A-4147-A177-3AD203B41FA5}">
                      <a16:colId xmlns:a16="http://schemas.microsoft.com/office/drawing/2014/main" val="2937306475"/>
                    </a:ext>
                  </a:extLst>
                </a:gridCol>
                <a:gridCol w="699334">
                  <a:extLst>
                    <a:ext uri="{9D8B030D-6E8A-4147-A177-3AD203B41FA5}">
                      <a16:colId xmlns:a16="http://schemas.microsoft.com/office/drawing/2014/main" val="2989092321"/>
                    </a:ext>
                  </a:extLst>
                </a:gridCol>
                <a:gridCol w="699333">
                  <a:extLst>
                    <a:ext uri="{9D8B030D-6E8A-4147-A177-3AD203B41FA5}">
                      <a16:colId xmlns:a16="http://schemas.microsoft.com/office/drawing/2014/main" val="3159740666"/>
                    </a:ext>
                  </a:extLst>
                </a:gridCol>
                <a:gridCol w="699333">
                  <a:extLst>
                    <a:ext uri="{9D8B030D-6E8A-4147-A177-3AD203B41FA5}">
                      <a16:colId xmlns:a16="http://schemas.microsoft.com/office/drawing/2014/main" val="2301959044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1450E7F-8178-4425-85AF-0D6CE4F28C60}"/>
                  </a:ext>
                </a:extLst>
              </p:cNvPr>
              <p:cNvSpPr txBox="1"/>
              <p:nvPr/>
            </p:nvSpPr>
            <p:spPr>
              <a:xfrm>
                <a:off x="4953000" y="3449522"/>
                <a:ext cx="1294181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4</m:t>
                        </m:r>
                      </m:den>
                    </m:f>
                  </m:oMath>
                </a14:m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1450E7F-8178-4425-85AF-0D6CE4F28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49522"/>
                <a:ext cx="1294181" cy="6726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C320C8B-C9DE-4578-BE01-B350C16BE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784693"/>
              </p:ext>
            </p:extLst>
          </p:nvPr>
        </p:nvGraphicFramePr>
        <p:xfrm>
          <a:off x="958291" y="3513687"/>
          <a:ext cx="3496660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23210545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56350619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0104444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4737088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6216545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49253835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958714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5530273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6658569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1620456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785862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6260770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4360469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05875117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4033654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5655752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7245984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053404796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18612093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4FF353B-0CED-4114-A1EE-6B6BFC2B4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71278"/>
              </p:ext>
            </p:extLst>
          </p:nvPr>
        </p:nvGraphicFramePr>
        <p:xfrm>
          <a:off x="958291" y="4236664"/>
          <a:ext cx="3496660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77967938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24778757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25949649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93730647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2969499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6940054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715683833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98909232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2342269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67054081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47061605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159740666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70003046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01989779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366169463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30195904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5500884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6783329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94427175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0C0135D-026F-4CC0-A067-7BD884A7681D}"/>
                  </a:ext>
                </a:extLst>
              </p:cNvPr>
              <p:cNvSpPr txBox="1"/>
              <p:nvPr/>
            </p:nvSpPr>
            <p:spPr>
              <a:xfrm>
                <a:off x="4872532" y="4162075"/>
                <a:ext cx="1579475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20</m:t>
                        </m:r>
                      </m:den>
                    </m:f>
                  </m:oMath>
                </a14:m>
                <a:r>
                  <a:rPr lang="en-GB" sz="2400" b="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20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0C0135D-026F-4CC0-A067-7BD884A76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532" y="4162075"/>
                <a:ext cx="1579475" cy="67274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C9FACEA-B504-4564-8759-15D161D681E8}"/>
                  </a:ext>
                </a:extLst>
              </p:cNvPr>
              <p:cNvSpPr txBox="1"/>
              <p:nvPr/>
            </p:nvSpPr>
            <p:spPr>
              <a:xfrm>
                <a:off x="6247181" y="4176579"/>
                <a:ext cx="1579475" cy="669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13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20</m:t>
                        </m:r>
                      </m:den>
                    </m:f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C9FACEA-B504-4564-8759-15D161D681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181" y="4176579"/>
                <a:ext cx="1579475" cy="66992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BD49880-DE08-4288-86F6-0CF6C4450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010283"/>
              </p:ext>
            </p:extLst>
          </p:nvPr>
        </p:nvGraphicFramePr>
        <p:xfrm>
          <a:off x="958291" y="4236664"/>
          <a:ext cx="1398664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77967938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24778757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25949649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93730647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2969499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6940054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715683833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2C85BF2D-FC20-4155-821C-97B14CED3C39}"/>
              </a:ext>
            </a:extLst>
          </p:cNvPr>
          <p:cNvSpPr txBox="1"/>
          <p:nvPr/>
        </p:nvSpPr>
        <p:spPr>
          <a:xfrm>
            <a:off x="1011609" y="4328603"/>
            <a:ext cx="2180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10% of 20 parts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71E93E-BF90-4D2D-9B9D-A3D7585C91F9}"/>
                  </a:ext>
                </a:extLst>
              </p:cNvPr>
              <p:cNvSpPr txBox="1"/>
              <p:nvPr/>
            </p:nvSpPr>
            <p:spPr>
              <a:xfrm>
                <a:off x="2962254" y="4328603"/>
                <a:ext cx="21800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2 parts 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571E93E-BF90-4D2D-9B9D-A3D7585C9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254" y="4328603"/>
                <a:ext cx="2180021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86E77DBC-19B7-4C26-8335-80132ED883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290784"/>
              </p:ext>
            </p:extLst>
          </p:nvPr>
        </p:nvGraphicFramePr>
        <p:xfrm>
          <a:off x="958291" y="3513687"/>
          <a:ext cx="3496660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23210545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56350619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0104444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4737088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6216545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49253835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958714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5530273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6658569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1620456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785862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6260770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4360469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05875117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4033654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5655752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7245984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053404796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18612093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5CBB422-A4BA-4407-9426-00416EB76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941659"/>
              </p:ext>
            </p:extLst>
          </p:nvPr>
        </p:nvGraphicFramePr>
        <p:xfrm>
          <a:off x="958291" y="3513687"/>
          <a:ext cx="3496660" cy="55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33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23210545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56350619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01044440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4737088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6216545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492538352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958714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55302739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6658569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162045687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7858625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96260770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43604698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2058751174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4033654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756557528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1872459841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3053404796"/>
                    </a:ext>
                  </a:extLst>
                </a:gridCol>
                <a:gridCol w="174833">
                  <a:extLst>
                    <a:ext uri="{9D8B030D-6E8A-4147-A177-3AD203B41FA5}">
                      <a16:colId xmlns:a16="http://schemas.microsoft.com/office/drawing/2014/main" val="4118612093"/>
                    </a:ext>
                  </a:extLst>
                </a:gridCol>
              </a:tblGrid>
              <a:tr h="553604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3820AAF-0C47-4D5A-B211-4DF48CD58452}"/>
                  </a:ext>
                </a:extLst>
              </p:cNvPr>
              <p:cNvSpPr txBox="1"/>
              <p:nvPr/>
            </p:nvSpPr>
            <p:spPr>
              <a:xfrm>
                <a:off x="8389173" y="3001108"/>
                <a:ext cx="528057" cy="669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:endParaRPr lang="en-GB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3820AAF-0C47-4D5A-B211-4DF48CD584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9173" y="3001108"/>
                <a:ext cx="528057" cy="66992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2FB07A93-0FE0-487F-AB81-9E551D6F227A}"/>
              </a:ext>
            </a:extLst>
          </p:cNvPr>
          <p:cNvSpPr txBox="1"/>
          <p:nvPr/>
        </p:nvSpPr>
        <p:spPr>
          <a:xfrm>
            <a:off x="1011609" y="4711835"/>
            <a:ext cx="2180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30% of 20 parts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B8D88D0-F806-4762-8CC7-7487D4219955}"/>
                  </a:ext>
                </a:extLst>
              </p:cNvPr>
              <p:cNvSpPr txBox="1"/>
              <p:nvPr/>
            </p:nvSpPr>
            <p:spPr>
              <a:xfrm>
                <a:off x="2962254" y="4711835"/>
                <a:ext cx="21800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6 parts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B8D88D0-F806-4762-8CC7-7487D4219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254" y="4711835"/>
                <a:ext cx="2180021" cy="461665"/>
              </a:xfrm>
              <a:prstGeom prst="rect">
                <a:avLst/>
              </a:prstGeom>
              <a:blipFill>
                <a:blip r:embed="rId1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1308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1.85185E-6 L 0.0883 -0.10486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7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9" grpId="0"/>
      <p:bldP spid="20" grpId="0"/>
      <p:bldP spid="24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3D2EA8-B87A-4B7B-99D4-97AE89A72676}"/>
              </a:ext>
            </a:extLst>
          </p:cNvPr>
          <p:cNvSpPr/>
          <p:nvPr/>
        </p:nvSpPr>
        <p:spPr>
          <a:xfrm>
            <a:off x="4637951" y="3412606"/>
            <a:ext cx="1060132" cy="98179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68D95F-121D-4C1E-BEDF-A049D16A61C3}"/>
              </a:ext>
            </a:extLst>
          </p:cNvPr>
          <p:cNvSpPr/>
          <p:nvPr/>
        </p:nvSpPr>
        <p:spPr>
          <a:xfrm>
            <a:off x="4631898" y="3417129"/>
            <a:ext cx="142087" cy="1094486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6993 w 100394"/>
              <a:gd name="connsiteY3" fmla="*/ 1497866 h 1669874"/>
              <a:gd name="connsiteX4" fmla="*/ 0 w 100394"/>
              <a:gd name="connsiteY4" fmla="*/ 0 h 166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94" h="1669874">
                <a:moveTo>
                  <a:pt x="0" y="0"/>
                </a:moveTo>
                <a:lnTo>
                  <a:pt x="94607" y="83916"/>
                </a:lnTo>
                <a:lnTo>
                  <a:pt x="100394" y="1669874"/>
                </a:lnTo>
                <a:lnTo>
                  <a:pt x="6993" y="1497866"/>
                </a:lnTo>
                <a:cubicBezTo>
                  <a:pt x="6296" y="972434"/>
                  <a:pt x="697" y="525432"/>
                  <a:pt x="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2C6A054-1241-4666-86D3-6B1716222A1C}"/>
              </a:ext>
            </a:extLst>
          </p:cNvPr>
          <p:cNvSpPr/>
          <p:nvPr/>
        </p:nvSpPr>
        <p:spPr>
          <a:xfrm>
            <a:off x="5698483" y="3412605"/>
            <a:ext cx="143586" cy="1095581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1912 w 102306"/>
              <a:gd name="connsiteY0" fmla="*/ 0 h 1669874"/>
              <a:gd name="connsiteX1" fmla="*/ 96519 w 102306"/>
              <a:gd name="connsiteY1" fmla="*/ 83916 h 1669874"/>
              <a:gd name="connsiteX2" fmla="*/ 102306 w 102306"/>
              <a:gd name="connsiteY2" fmla="*/ 1669874 h 1669874"/>
              <a:gd name="connsiteX3" fmla="*/ 99 w 102306"/>
              <a:gd name="connsiteY3" fmla="*/ 1498611 h 1669874"/>
              <a:gd name="connsiteX4" fmla="*/ 1912 w 102306"/>
              <a:gd name="connsiteY4" fmla="*/ 0 h 1669874"/>
              <a:gd name="connsiteX0" fmla="*/ 1912 w 108303"/>
              <a:gd name="connsiteY0" fmla="*/ 0 h 1657842"/>
              <a:gd name="connsiteX1" fmla="*/ 96519 w 108303"/>
              <a:gd name="connsiteY1" fmla="*/ 83916 h 1657842"/>
              <a:gd name="connsiteX2" fmla="*/ 108303 w 108303"/>
              <a:gd name="connsiteY2" fmla="*/ 1657842 h 1657842"/>
              <a:gd name="connsiteX3" fmla="*/ 99 w 108303"/>
              <a:gd name="connsiteY3" fmla="*/ 1498611 h 1657842"/>
              <a:gd name="connsiteX4" fmla="*/ 1912 w 108303"/>
              <a:gd name="connsiteY4" fmla="*/ 0 h 165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03" h="1657842">
                <a:moveTo>
                  <a:pt x="1912" y="0"/>
                </a:moveTo>
                <a:lnTo>
                  <a:pt x="96519" y="83916"/>
                </a:lnTo>
                <a:lnTo>
                  <a:pt x="108303" y="1657842"/>
                </a:lnTo>
                <a:lnTo>
                  <a:pt x="99" y="1498611"/>
                </a:lnTo>
                <a:cubicBezTo>
                  <a:pt x="-598" y="973179"/>
                  <a:pt x="2609" y="525432"/>
                  <a:pt x="1912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EE69777-D79E-4F6F-9BB7-3FE1FD9C460C}"/>
              </a:ext>
            </a:extLst>
          </p:cNvPr>
          <p:cNvSpPr/>
          <p:nvPr/>
        </p:nvSpPr>
        <p:spPr>
          <a:xfrm rot="16200000" flipH="1">
            <a:off x="5183962" y="3848101"/>
            <a:ext cx="122025" cy="1214048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100394"/>
              <a:gd name="connsiteY0" fmla="*/ 0 h 1669874"/>
              <a:gd name="connsiteX1" fmla="*/ 84148 w 100394"/>
              <a:gd name="connsiteY1" fmla="*/ 18719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84148"/>
              <a:gd name="connsiteY0" fmla="*/ 0 h 1725816"/>
              <a:gd name="connsiteX1" fmla="*/ 84148 w 84148"/>
              <a:gd name="connsiteY1" fmla="*/ 187196 h 1725816"/>
              <a:gd name="connsiteX2" fmla="*/ 81565 w 84148"/>
              <a:gd name="connsiteY2" fmla="*/ 1725817 h 1725816"/>
              <a:gd name="connsiteX3" fmla="*/ 4184 w 84148"/>
              <a:gd name="connsiteY3" fmla="*/ 1588851 h 1725816"/>
              <a:gd name="connsiteX4" fmla="*/ 0 w 84148"/>
              <a:gd name="connsiteY4" fmla="*/ 0 h 1725816"/>
              <a:gd name="connsiteX0" fmla="*/ 202 w 84350"/>
              <a:gd name="connsiteY0" fmla="*/ 0 h 1725816"/>
              <a:gd name="connsiteX1" fmla="*/ 84350 w 84350"/>
              <a:gd name="connsiteY1" fmla="*/ 187196 h 1725816"/>
              <a:gd name="connsiteX2" fmla="*/ 81767 w 84350"/>
              <a:gd name="connsiteY2" fmla="*/ 1725817 h 1725816"/>
              <a:gd name="connsiteX3" fmla="*/ 201 w 84350"/>
              <a:gd name="connsiteY3" fmla="*/ 1515700 h 1725816"/>
              <a:gd name="connsiteX4" fmla="*/ 202 w 84350"/>
              <a:gd name="connsiteY4" fmla="*/ 0 h 172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50" h="1725816">
                <a:moveTo>
                  <a:pt x="202" y="0"/>
                </a:moveTo>
                <a:lnTo>
                  <a:pt x="84350" y="187196"/>
                </a:lnTo>
                <a:lnTo>
                  <a:pt x="81767" y="1725817"/>
                </a:lnTo>
                <a:lnTo>
                  <a:pt x="201" y="1515700"/>
                </a:lnTo>
                <a:cubicBezTo>
                  <a:pt x="-496" y="990268"/>
                  <a:pt x="899" y="525432"/>
                  <a:pt x="202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690547-00FC-40EB-B857-F2EC4CD7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75" t="19558" r="30564" b="13015"/>
          <a:stretch/>
        </p:blipFill>
        <p:spPr>
          <a:xfrm>
            <a:off x="4761158" y="2445613"/>
            <a:ext cx="1036000" cy="20298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DB9503-43E8-482C-BC49-DFF36F615CF9}"/>
              </a:ext>
            </a:extLst>
          </p:cNvPr>
          <p:cNvSpPr/>
          <p:nvPr/>
        </p:nvSpPr>
        <p:spPr>
          <a:xfrm>
            <a:off x="4773985" y="3475173"/>
            <a:ext cx="1060132" cy="1036503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ECEC4A-EE0F-4FB8-B36B-DA69542222C7}"/>
              </a:ext>
            </a:extLst>
          </p:cNvPr>
          <p:cNvCxnSpPr/>
          <p:nvPr/>
        </p:nvCxnSpPr>
        <p:spPr>
          <a:xfrm>
            <a:off x="4506127" y="4394404"/>
            <a:ext cx="178572" cy="190751"/>
          </a:xfrm>
          <a:prstGeom prst="straightConnector1">
            <a:avLst/>
          </a:prstGeom>
          <a:ln w="15875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42A55C1-11AE-4CCF-A1F1-8CC3091ED053}"/>
              </a:ext>
            </a:extLst>
          </p:cNvPr>
          <p:cNvCxnSpPr>
            <a:cxnSpLocks/>
          </p:cNvCxnSpPr>
          <p:nvPr/>
        </p:nvCxnSpPr>
        <p:spPr>
          <a:xfrm>
            <a:off x="4773985" y="4635371"/>
            <a:ext cx="1149354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D4BD31E-6E53-4518-8741-496284F75EB0}"/>
              </a:ext>
            </a:extLst>
          </p:cNvPr>
          <p:cNvSpPr txBox="1"/>
          <p:nvPr/>
        </p:nvSpPr>
        <p:spPr>
          <a:xfrm>
            <a:off x="1338228" y="717109"/>
            <a:ext cx="747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flower is 26 cm tall.</a:t>
            </a:r>
          </a:p>
          <a:p>
            <a:pPr algn="ctr"/>
            <a:r>
              <a:rPr lang="en-GB" sz="2800" dirty="0"/>
              <a:t>8 cm of the flower is sticking out of the vase.</a:t>
            </a:r>
          </a:p>
          <a:p>
            <a:pPr algn="ctr"/>
            <a:r>
              <a:rPr lang="en-GB" sz="2800" dirty="0"/>
              <a:t>What is the volume of the vase?</a:t>
            </a:r>
          </a:p>
          <a:p>
            <a:pPr algn="ctr"/>
            <a:endParaRPr lang="en-GB" sz="2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511EB0E-4CDD-48D7-A726-344EBD6EC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1712CD-81FF-48FB-A9FC-C9AFF22F87F9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8529E3-DE8A-4B14-A948-56C8850A61E4}"/>
              </a:ext>
            </a:extLst>
          </p:cNvPr>
          <p:cNvSpPr txBox="1"/>
          <p:nvPr/>
        </p:nvSpPr>
        <p:spPr>
          <a:xfrm>
            <a:off x="3836660" y="4285305"/>
            <a:ext cx="84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 cm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A1B133-BB3F-43E5-A5BA-93A4BA68B5FC}"/>
              </a:ext>
            </a:extLst>
          </p:cNvPr>
          <p:cNvSpPr txBox="1"/>
          <p:nvPr/>
        </p:nvSpPr>
        <p:spPr>
          <a:xfrm>
            <a:off x="4994070" y="4564785"/>
            <a:ext cx="84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5 cm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F0CE7A-9C35-433E-9AF9-1E4F8EB810F3}"/>
              </a:ext>
            </a:extLst>
          </p:cNvPr>
          <p:cNvSpPr txBox="1"/>
          <p:nvPr/>
        </p:nvSpPr>
        <p:spPr>
          <a:xfrm>
            <a:off x="7395852" y="2495052"/>
            <a:ext cx="2095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Not drawn accurately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964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3D2EA8-B87A-4B7B-99D4-97AE89A72676}"/>
              </a:ext>
            </a:extLst>
          </p:cNvPr>
          <p:cNvSpPr/>
          <p:nvPr/>
        </p:nvSpPr>
        <p:spPr>
          <a:xfrm>
            <a:off x="4637951" y="3412606"/>
            <a:ext cx="1060132" cy="98179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68D95F-121D-4C1E-BEDF-A049D16A61C3}"/>
              </a:ext>
            </a:extLst>
          </p:cNvPr>
          <p:cNvSpPr/>
          <p:nvPr/>
        </p:nvSpPr>
        <p:spPr>
          <a:xfrm>
            <a:off x="4631898" y="3417129"/>
            <a:ext cx="142087" cy="1094486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6993 w 100394"/>
              <a:gd name="connsiteY3" fmla="*/ 1497866 h 1669874"/>
              <a:gd name="connsiteX4" fmla="*/ 0 w 100394"/>
              <a:gd name="connsiteY4" fmla="*/ 0 h 166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94" h="1669874">
                <a:moveTo>
                  <a:pt x="0" y="0"/>
                </a:moveTo>
                <a:lnTo>
                  <a:pt x="94607" y="83916"/>
                </a:lnTo>
                <a:lnTo>
                  <a:pt x="100394" y="1669874"/>
                </a:lnTo>
                <a:lnTo>
                  <a:pt x="6993" y="1497866"/>
                </a:lnTo>
                <a:cubicBezTo>
                  <a:pt x="6296" y="972434"/>
                  <a:pt x="697" y="525432"/>
                  <a:pt x="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2C6A054-1241-4666-86D3-6B1716222A1C}"/>
              </a:ext>
            </a:extLst>
          </p:cNvPr>
          <p:cNvSpPr/>
          <p:nvPr/>
        </p:nvSpPr>
        <p:spPr>
          <a:xfrm>
            <a:off x="5698483" y="3412605"/>
            <a:ext cx="143586" cy="1095581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1912 w 102306"/>
              <a:gd name="connsiteY0" fmla="*/ 0 h 1669874"/>
              <a:gd name="connsiteX1" fmla="*/ 96519 w 102306"/>
              <a:gd name="connsiteY1" fmla="*/ 83916 h 1669874"/>
              <a:gd name="connsiteX2" fmla="*/ 102306 w 102306"/>
              <a:gd name="connsiteY2" fmla="*/ 1669874 h 1669874"/>
              <a:gd name="connsiteX3" fmla="*/ 99 w 102306"/>
              <a:gd name="connsiteY3" fmla="*/ 1498611 h 1669874"/>
              <a:gd name="connsiteX4" fmla="*/ 1912 w 102306"/>
              <a:gd name="connsiteY4" fmla="*/ 0 h 1669874"/>
              <a:gd name="connsiteX0" fmla="*/ 1912 w 108303"/>
              <a:gd name="connsiteY0" fmla="*/ 0 h 1657842"/>
              <a:gd name="connsiteX1" fmla="*/ 96519 w 108303"/>
              <a:gd name="connsiteY1" fmla="*/ 83916 h 1657842"/>
              <a:gd name="connsiteX2" fmla="*/ 108303 w 108303"/>
              <a:gd name="connsiteY2" fmla="*/ 1657842 h 1657842"/>
              <a:gd name="connsiteX3" fmla="*/ 99 w 108303"/>
              <a:gd name="connsiteY3" fmla="*/ 1498611 h 1657842"/>
              <a:gd name="connsiteX4" fmla="*/ 1912 w 108303"/>
              <a:gd name="connsiteY4" fmla="*/ 0 h 165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03" h="1657842">
                <a:moveTo>
                  <a:pt x="1912" y="0"/>
                </a:moveTo>
                <a:lnTo>
                  <a:pt x="96519" y="83916"/>
                </a:lnTo>
                <a:lnTo>
                  <a:pt x="108303" y="1657842"/>
                </a:lnTo>
                <a:lnTo>
                  <a:pt x="99" y="1498611"/>
                </a:lnTo>
                <a:cubicBezTo>
                  <a:pt x="-598" y="973179"/>
                  <a:pt x="2609" y="525432"/>
                  <a:pt x="1912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EE69777-D79E-4F6F-9BB7-3FE1FD9C460C}"/>
              </a:ext>
            </a:extLst>
          </p:cNvPr>
          <p:cNvSpPr/>
          <p:nvPr/>
        </p:nvSpPr>
        <p:spPr>
          <a:xfrm rot="16200000" flipH="1">
            <a:off x="5183962" y="3848101"/>
            <a:ext cx="122025" cy="1214048"/>
          </a:xfrm>
          <a:custGeom>
            <a:avLst/>
            <a:gdLst>
              <a:gd name="connsiteX0" fmla="*/ 0 w 732817"/>
              <a:gd name="connsiteY0" fmla="*/ 0 h 1588851"/>
              <a:gd name="connsiteX1" fmla="*/ 732817 w 732817"/>
              <a:gd name="connsiteY1" fmla="*/ 0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732817"/>
              <a:gd name="connsiteY0" fmla="*/ 0 h 1588851"/>
              <a:gd name="connsiteX1" fmla="*/ 90423 w 732817"/>
              <a:gd name="connsiteY1" fmla="*/ 83916 h 1588851"/>
              <a:gd name="connsiteX2" fmla="*/ 732817 w 732817"/>
              <a:gd name="connsiteY2" fmla="*/ 1588851 h 1588851"/>
              <a:gd name="connsiteX3" fmla="*/ 0 w 732817"/>
              <a:gd name="connsiteY3" fmla="*/ 1588851 h 1588851"/>
              <a:gd name="connsiteX4" fmla="*/ 0 w 732817"/>
              <a:gd name="connsiteY4" fmla="*/ 0 h 1588851"/>
              <a:gd name="connsiteX0" fmla="*/ 0 w 96210"/>
              <a:gd name="connsiteY0" fmla="*/ 0 h 1678555"/>
              <a:gd name="connsiteX1" fmla="*/ 90423 w 96210"/>
              <a:gd name="connsiteY1" fmla="*/ 83916 h 1678555"/>
              <a:gd name="connsiteX2" fmla="*/ 96210 w 96210"/>
              <a:gd name="connsiteY2" fmla="*/ 1678555 h 1678555"/>
              <a:gd name="connsiteX3" fmla="*/ 0 w 96210"/>
              <a:gd name="connsiteY3" fmla="*/ 1588851 h 1678555"/>
              <a:gd name="connsiteX4" fmla="*/ 0 w 96210"/>
              <a:gd name="connsiteY4" fmla="*/ 0 h 1678555"/>
              <a:gd name="connsiteX0" fmla="*/ 0 w 96210"/>
              <a:gd name="connsiteY0" fmla="*/ 0 h 1669874"/>
              <a:gd name="connsiteX1" fmla="*/ 90423 w 96210"/>
              <a:gd name="connsiteY1" fmla="*/ 83916 h 1669874"/>
              <a:gd name="connsiteX2" fmla="*/ 96210 w 96210"/>
              <a:gd name="connsiteY2" fmla="*/ 1669874 h 1669874"/>
              <a:gd name="connsiteX3" fmla="*/ 0 w 96210"/>
              <a:gd name="connsiteY3" fmla="*/ 1588851 h 1669874"/>
              <a:gd name="connsiteX4" fmla="*/ 0 w 96210"/>
              <a:gd name="connsiteY4" fmla="*/ 0 h 1669874"/>
              <a:gd name="connsiteX0" fmla="*/ 0 w 98302"/>
              <a:gd name="connsiteY0" fmla="*/ 0 h 1657319"/>
              <a:gd name="connsiteX1" fmla="*/ 92515 w 98302"/>
              <a:gd name="connsiteY1" fmla="*/ 71361 h 1657319"/>
              <a:gd name="connsiteX2" fmla="*/ 98302 w 98302"/>
              <a:gd name="connsiteY2" fmla="*/ 1657319 h 1657319"/>
              <a:gd name="connsiteX3" fmla="*/ 2092 w 98302"/>
              <a:gd name="connsiteY3" fmla="*/ 1576296 h 1657319"/>
              <a:gd name="connsiteX4" fmla="*/ 0 w 98302"/>
              <a:gd name="connsiteY4" fmla="*/ 0 h 1657319"/>
              <a:gd name="connsiteX0" fmla="*/ 0 w 100394"/>
              <a:gd name="connsiteY0" fmla="*/ 0 h 1669874"/>
              <a:gd name="connsiteX1" fmla="*/ 94607 w 100394"/>
              <a:gd name="connsiteY1" fmla="*/ 8391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100394"/>
              <a:gd name="connsiteY0" fmla="*/ 0 h 1669874"/>
              <a:gd name="connsiteX1" fmla="*/ 84148 w 100394"/>
              <a:gd name="connsiteY1" fmla="*/ 187196 h 1669874"/>
              <a:gd name="connsiteX2" fmla="*/ 100394 w 100394"/>
              <a:gd name="connsiteY2" fmla="*/ 1669874 h 1669874"/>
              <a:gd name="connsiteX3" fmla="*/ 4184 w 100394"/>
              <a:gd name="connsiteY3" fmla="*/ 1588851 h 1669874"/>
              <a:gd name="connsiteX4" fmla="*/ 0 w 100394"/>
              <a:gd name="connsiteY4" fmla="*/ 0 h 1669874"/>
              <a:gd name="connsiteX0" fmla="*/ 0 w 84148"/>
              <a:gd name="connsiteY0" fmla="*/ 0 h 1725816"/>
              <a:gd name="connsiteX1" fmla="*/ 84148 w 84148"/>
              <a:gd name="connsiteY1" fmla="*/ 187196 h 1725816"/>
              <a:gd name="connsiteX2" fmla="*/ 81565 w 84148"/>
              <a:gd name="connsiteY2" fmla="*/ 1725817 h 1725816"/>
              <a:gd name="connsiteX3" fmla="*/ 4184 w 84148"/>
              <a:gd name="connsiteY3" fmla="*/ 1588851 h 1725816"/>
              <a:gd name="connsiteX4" fmla="*/ 0 w 84148"/>
              <a:gd name="connsiteY4" fmla="*/ 0 h 1725816"/>
              <a:gd name="connsiteX0" fmla="*/ 202 w 84350"/>
              <a:gd name="connsiteY0" fmla="*/ 0 h 1725816"/>
              <a:gd name="connsiteX1" fmla="*/ 84350 w 84350"/>
              <a:gd name="connsiteY1" fmla="*/ 187196 h 1725816"/>
              <a:gd name="connsiteX2" fmla="*/ 81767 w 84350"/>
              <a:gd name="connsiteY2" fmla="*/ 1725817 h 1725816"/>
              <a:gd name="connsiteX3" fmla="*/ 201 w 84350"/>
              <a:gd name="connsiteY3" fmla="*/ 1515700 h 1725816"/>
              <a:gd name="connsiteX4" fmla="*/ 202 w 84350"/>
              <a:gd name="connsiteY4" fmla="*/ 0 h 172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50" h="1725816">
                <a:moveTo>
                  <a:pt x="202" y="0"/>
                </a:moveTo>
                <a:lnTo>
                  <a:pt x="84350" y="187196"/>
                </a:lnTo>
                <a:lnTo>
                  <a:pt x="81767" y="1725817"/>
                </a:lnTo>
                <a:lnTo>
                  <a:pt x="201" y="1515700"/>
                </a:lnTo>
                <a:cubicBezTo>
                  <a:pt x="-496" y="990268"/>
                  <a:pt x="899" y="525432"/>
                  <a:pt x="202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690547-00FC-40EB-B857-F2EC4CD7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175" t="19558" r="30564" b="13015"/>
          <a:stretch/>
        </p:blipFill>
        <p:spPr>
          <a:xfrm>
            <a:off x="4761158" y="2445613"/>
            <a:ext cx="1036000" cy="20298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DB9503-43E8-482C-BC49-DFF36F615CF9}"/>
              </a:ext>
            </a:extLst>
          </p:cNvPr>
          <p:cNvSpPr/>
          <p:nvPr/>
        </p:nvSpPr>
        <p:spPr>
          <a:xfrm>
            <a:off x="4773985" y="3475173"/>
            <a:ext cx="1060132" cy="1036503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ECEC4A-EE0F-4FB8-B36B-DA69542222C7}"/>
              </a:ext>
            </a:extLst>
          </p:cNvPr>
          <p:cNvCxnSpPr/>
          <p:nvPr/>
        </p:nvCxnSpPr>
        <p:spPr>
          <a:xfrm>
            <a:off x="4506127" y="4394404"/>
            <a:ext cx="178572" cy="190751"/>
          </a:xfrm>
          <a:prstGeom prst="straightConnector1">
            <a:avLst/>
          </a:prstGeom>
          <a:ln w="15875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42A55C1-11AE-4CCF-A1F1-8CC3091ED053}"/>
              </a:ext>
            </a:extLst>
          </p:cNvPr>
          <p:cNvCxnSpPr>
            <a:cxnSpLocks/>
          </p:cNvCxnSpPr>
          <p:nvPr/>
        </p:nvCxnSpPr>
        <p:spPr>
          <a:xfrm>
            <a:off x="4773985" y="4635371"/>
            <a:ext cx="1149354" cy="0"/>
          </a:xfrm>
          <a:prstGeom prst="straightConnector1">
            <a:avLst/>
          </a:prstGeom>
          <a:ln w="15875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D4BD31E-6E53-4518-8741-496284F75EB0}"/>
              </a:ext>
            </a:extLst>
          </p:cNvPr>
          <p:cNvSpPr txBox="1"/>
          <p:nvPr/>
        </p:nvSpPr>
        <p:spPr>
          <a:xfrm>
            <a:off x="1338228" y="717109"/>
            <a:ext cx="747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flower is 26 cm tall.</a:t>
            </a:r>
          </a:p>
          <a:p>
            <a:pPr algn="ctr"/>
            <a:r>
              <a:rPr lang="en-GB" sz="2800" dirty="0"/>
              <a:t>8 cm of the flower is sticking out of the vase.</a:t>
            </a:r>
          </a:p>
          <a:p>
            <a:pPr algn="ctr"/>
            <a:r>
              <a:rPr lang="en-GB" sz="2800" dirty="0"/>
              <a:t>What is the volume of the vase?</a:t>
            </a:r>
          </a:p>
          <a:p>
            <a:pPr algn="ctr"/>
            <a:endParaRPr lang="en-GB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8529E3-DE8A-4B14-A948-56C8850A61E4}"/>
              </a:ext>
            </a:extLst>
          </p:cNvPr>
          <p:cNvSpPr txBox="1"/>
          <p:nvPr/>
        </p:nvSpPr>
        <p:spPr>
          <a:xfrm>
            <a:off x="3836660" y="4285305"/>
            <a:ext cx="84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 cm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A1B133-BB3F-43E5-A5BA-93A4BA68B5FC}"/>
              </a:ext>
            </a:extLst>
          </p:cNvPr>
          <p:cNvSpPr txBox="1"/>
          <p:nvPr/>
        </p:nvSpPr>
        <p:spPr>
          <a:xfrm>
            <a:off x="4994070" y="4564785"/>
            <a:ext cx="84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5 cm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1881F9B-02D9-4555-9C14-BEEDAF870441}"/>
              </a:ext>
            </a:extLst>
          </p:cNvPr>
          <p:cNvGrpSpPr/>
          <p:nvPr/>
        </p:nvGrpSpPr>
        <p:grpSpPr>
          <a:xfrm>
            <a:off x="6020001" y="2445613"/>
            <a:ext cx="1214607" cy="2072422"/>
            <a:chOff x="6020001" y="2445613"/>
            <a:chExt cx="1214607" cy="2072422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73C9B5A-C829-4EAD-A369-239D782C49DB}"/>
                </a:ext>
              </a:extLst>
            </p:cNvPr>
            <p:cNvCxnSpPr>
              <a:cxnSpLocks/>
            </p:cNvCxnSpPr>
            <p:nvPr/>
          </p:nvCxnSpPr>
          <p:spPr>
            <a:xfrm>
              <a:off x="6055483" y="2445613"/>
              <a:ext cx="0" cy="2072422"/>
            </a:xfrm>
            <a:prstGeom prst="straightConnector1">
              <a:avLst/>
            </a:prstGeom>
            <a:ln w="15875">
              <a:solidFill>
                <a:schemeClr val="accent2"/>
              </a:solidFill>
              <a:headEnd type="triangle"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F397F86-E8B5-48E0-BDD4-0E80FFE9C680}"/>
                </a:ext>
              </a:extLst>
            </p:cNvPr>
            <p:cNvSpPr txBox="1"/>
            <p:nvPr/>
          </p:nvSpPr>
          <p:spPr>
            <a:xfrm>
              <a:off x="6020001" y="3250992"/>
              <a:ext cx="121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accent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26 cm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1A47AA5-158D-48A3-BC2A-339DE365AC33}"/>
              </a:ext>
            </a:extLst>
          </p:cNvPr>
          <p:cNvCxnSpPr>
            <a:cxnSpLocks/>
          </p:cNvCxnSpPr>
          <p:nvPr/>
        </p:nvCxnSpPr>
        <p:spPr>
          <a:xfrm>
            <a:off x="6055483" y="2475186"/>
            <a:ext cx="0" cy="953814"/>
          </a:xfrm>
          <a:prstGeom prst="straightConnector1">
            <a:avLst/>
          </a:prstGeom>
          <a:ln w="15875">
            <a:solidFill>
              <a:schemeClr val="accent2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14A79F6-9E2C-49A8-8EAC-6F2A2BB1FD49}"/>
              </a:ext>
            </a:extLst>
          </p:cNvPr>
          <p:cNvSpPr txBox="1"/>
          <p:nvPr/>
        </p:nvSpPr>
        <p:spPr>
          <a:xfrm>
            <a:off x="6023341" y="2741965"/>
            <a:ext cx="1214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 cm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2B31F70-9E7F-4BB1-809D-69FF29BC8DE0}"/>
              </a:ext>
            </a:extLst>
          </p:cNvPr>
          <p:cNvCxnSpPr>
            <a:cxnSpLocks/>
          </p:cNvCxnSpPr>
          <p:nvPr/>
        </p:nvCxnSpPr>
        <p:spPr>
          <a:xfrm>
            <a:off x="6060246" y="3445878"/>
            <a:ext cx="0" cy="1072157"/>
          </a:xfrm>
          <a:prstGeom prst="straightConnector1">
            <a:avLst/>
          </a:prstGeom>
          <a:ln w="15875">
            <a:solidFill>
              <a:schemeClr val="accent2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AFF22F-1349-4AB3-915D-9AE8771070F5}"/>
              </a:ext>
            </a:extLst>
          </p:cNvPr>
          <p:cNvSpPr txBox="1"/>
          <p:nvPr/>
        </p:nvSpPr>
        <p:spPr>
          <a:xfrm>
            <a:off x="6028104" y="3712657"/>
            <a:ext cx="1214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1919397-C0CF-4043-9D6B-0959D4D97893}"/>
                  </a:ext>
                </a:extLst>
              </p:cNvPr>
              <p:cNvSpPr txBox="1"/>
              <p:nvPr/>
            </p:nvSpPr>
            <p:spPr>
              <a:xfrm>
                <a:off x="635856" y="2269967"/>
                <a:ext cx="31502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Volume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1919397-C0CF-4043-9D6B-0959D4D97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856" y="2269967"/>
                <a:ext cx="3150207" cy="461665"/>
              </a:xfrm>
              <a:prstGeom prst="rect">
                <a:avLst/>
              </a:prstGeom>
              <a:blipFill>
                <a:blip r:embed="rId6"/>
                <a:stretch>
                  <a:fillRect l="-290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9CD70D4-ED81-4B2F-9461-B2A4329BA7FF}"/>
                  </a:ext>
                </a:extLst>
              </p:cNvPr>
              <p:cNvSpPr txBox="1"/>
              <p:nvPr/>
            </p:nvSpPr>
            <p:spPr>
              <a:xfrm>
                <a:off x="1656446" y="2769734"/>
                <a:ext cx="31502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15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9CD70D4-ED81-4B2F-9461-B2A4329BA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446" y="2769734"/>
                <a:ext cx="3150207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8F9D03-1AAE-4726-BF64-2C3E0353FD73}"/>
                  </a:ext>
                </a:extLst>
              </p:cNvPr>
              <p:cNvSpPr txBox="1"/>
              <p:nvPr/>
            </p:nvSpPr>
            <p:spPr>
              <a:xfrm>
                <a:off x="661155" y="3701421"/>
                <a:ext cx="2783612" cy="510778"/>
              </a:xfrm>
              <a:prstGeom prst="round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(18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10)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(18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5)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F8F9D03-1AAE-4726-BF64-2C3E0353F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155" y="3701421"/>
                <a:ext cx="2783612" cy="510778"/>
              </a:xfrm>
              <a:prstGeom prst="roundRect">
                <a:avLst/>
              </a:prstGeom>
              <a:blipFill>
                <a:blip r:embed="rId8"/>
                <a:stretch>
                  <a:fillRect l="-1739" t="-3448" r="-3913" b="-18391"/>
                </a:stretch>
              </a:blipFill>
              <a:ln w="1905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1A2DFEA-839D-4349-AC47-92026EA4B485}"/>
                  </a:ext>
                </a:extLst>
              </p:cNvPr>
              <p:cNvSpPr txBox="1"/>
              <p:nvPr/>
            </p:nvSpPr>
            <p:spPr>
              <a:xfrm>
                <a:off x="661155" y="4820174"/>
                <a:ext cx="2783612" cy="510778"/>
              </a:xfrm>
              <a:prstGeom prst="round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9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1A2DFEA-839D-4349-AC47-92026EA4B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155" y="4820174"/>
                <a:ext cx="2783612" cy="510778"/>
              </a:xfrm>
              <a:prstGeom prst="roundRect">
                <a:avLst/>
              </a:prstGeom>
              <a:blipFill>
                <a:blip r:embed="rId9"/>
                <a:stretch>
                  <a:fillRect t="-3448" b="-18391"/>
                </a:stretch>
              </a:blipFill>
              <a:ln w="1905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329B29B-1AA2-4BEA-B196-28B92320A8C0}"/>
                  </a:ext>
                </a:extLst>
              </p:cNvPr>
              <p:cNvSpPr txBox="1"/>
              <p:nvPr/>
            </p:nvSpPr>
            <p:spPr>
              <a:xfrm>
                <a:off x="661155" y="4260798"/>
                <a:ext cx="2783612" cy="510778"/>
              </a:xfrm>
              <a:prstGeom prst="round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(15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20)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(15 </a:t>
                </a:r>
                <a14:m>
                  <m:oMath xmlns:m="http://schemas.openxmlformats.org/officeDocument/2006/math">
                    <m:r>
                      <a:rPr lang="en-GB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2)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329B29B-1AA2-4BEA-B196-28B92320A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155" y="4260798"/>
                <a:ext cx="2783612" cy="510778"/>
              </a:xfrm>
              <a:prstGeom prst="roundRect">
                <a:avLst/>
              </a:prstGeom>
              <a:blipFill>
                <a:blip r:embed="rId10"/>
                <a:stretch>
                  <a:fillRect l="-1739" t="-3448" r="-3913" b="-18391"/>
                </a:stretch>
              </a:blipFill>
              <a:ln w="1905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6DE3014-E8D8-478C-B0DE-7D89F90ADED7}"/>
                  </a:ext>
                </a:extLst>
              </p:cNvPr>
              <p:cNvSpPr txBox="1"/>
              <p:nvPr/>
            </p:nvSpPr>
            <p:spPr>
              <a:xfrm>
                <a:off x="1656446" y="3213592"/>
                <a:ext cx="10360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270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6DE3014-E8D8-478C-B0DE-7D89F90ADE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6446" y="3213592"/>
                <a:ext cx="1036001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4F9FA07F-7E5F-451A-A7A8-748BA2883182}"/>
              </a:ext>
            </a:extLst>
          </p:cNvPr>
          <p:cNvSpPr txBox="1"/>
          <p:nvPr/>
        </p:nvSpPr>
        <p:spPr>
          <a:xfrm>
            <a:off x="2471458" y="3203630"/>
            <a:ext cx="1036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cm</a:t>
            </a:r>
            <a:r>
              <a:rPr lang="en-GB" sz="2400" baseline="300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68EC77-FC9F-4DA3-9B3F-E175B7DEFA18}"/>
                  </a:ext>
                </a:extLst>
              </p:cNvPr>
              <p:cNvSpPr txBox="1"/>
              <p:nvPr/>
            </p:nvSpPr>
            <p:spPr>
              <a:xfrm>
                <a:off x="566050" y="3668674"/>
                <a:ext cx="3332458" cy="16685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txBody>
              <a:bodyPr wrap="square" lIns="36000" rIns="36000" rtlCol="0">
                <a:spAutoFit/>
              </a:bodyPr>
              <a:lstStyle/>
              <a:p>
                <a:pPr algn="ctr"/>
                <a:r>
                  <a:rPr lang="en-GB" sz="2300" dirty="0"/>
                  <a:t>1 cm</a:t>
                </a:r>
                <a:r>
                  <a:rPr lang="en-GB" sz="2300" baseline="30000" dirty="0"/>
                  <a:t>3</a:t>
                </a:r>
                <a:r>
                  <a:rPr lang="en-GB" sz="2300" dirty="0"/>
                  <a:t> </a:t>
                </a:r>
                <a14:m>
                  <m:oMath xmlns:m="http://schemas.openxmlformats.org/officeDocument/2006/math">
                    <m:r>
                      <a:rPr lang="en-GB" sz="23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300" baseline="30000" dirty="0"/>
                  <a:t> </a:t>
                </a:r>
                <a:r>
                  <a:rPr lang="en-GB" sz="2300" dirty="0"/>
                  <a:t>1 ml</a:t>
                </a:r>
                <a:endParaRPr lang="en-GB" sz="2300" baseline="30000" dirty="0"/>
              </a:p>
              <a:p>
                <a:pPr algn="ctr"/>
                <a:r>
                  <a:rPr lang="en-GB" sz="2300" dirty="0"/>
                  <a:t>If the vase is 60% full with water, how many ml of water are in the vase?</a:t>
                </a:r>
                <a:endParaRPr lang="en-GB" sz="2300" baseline="300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68EC77-FC9F-4DA3-9B3F-E175B7DEFA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050" y="3668674"/>
                <a:ext cx="3332458" cy="1668542"/>
              </a:xfrm>
              <a:prstGeom prst="roundRect">
                <a:avLst/>
              </a:prstGeom>
              <a:blipFill>
                <a:blip r:embed="rId12"/>
                <a:stretch>
                  <a:fillRect l="-1087" r="-3080" b="-1075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4544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11111E-6 L 0.09663 1.11111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6" grpId="0"/>
      <p:bldP spid="27" grpId="0" animBg="1"/>
      <p:bldP spid="28" grpId="0" animBg="1"/>
      <p:bldP spid="29" grpId="0" animBg="1"/>
      <p:bldP spid="30" grpId="0"/>
      <p:bldP spid="31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1548DA-7540-4C81-8D6C-0EBFC6A5CBBC}"/>
              </a:ext>
            </a:extLst>
          </p:cNvPr>
          <p:cNvSpPr txBox="1"/>
          <p:nvPr/>
        </p:nvSpPr>
        <p:spPr>
          <a:xfrm>
            <a:off x="1543792" y="574606"/>
            <a:ext cx="72691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flower bed is 4.7 m long and 213 cm wide.</a:t>
            </a:r>
          </a:p>
          <a:p>
            <a:pPr algn="ctr"/>
            <a:r>
              <a:rPr lang="en-GB" sz="2800" dirty="0"/>
              <a:t>25 flowers can be planted in a 1,000 cm</a:t>
            </a:r>
            <a:r>
              <a:rPr lang="en-GB" sz="2800" baseline="30000" dirty="0"/>
              <a:t>2 </a:t>
            </a:r>
            <a:r>
              <a:rPr lang="en-GB" sz="2800" dirty="0"/>
              <a:t>space.</a:t>
            </a:r>
            <a:endParaRPr lang="en-GB" sz="2800" baseline="30000" dirty="0"/>
          </a:p>
          <a:p>
            <a:pPr algn="ctr"/>
            <a:r>
              <a:rPr lang="en-GB" sz="2800" dirty="0"/>
              <a:t>5 flower seeds cost £3.89</a:t>
            </a:r>
          </a:p>
          <a:p>
            <a:pPr algn="ctr"/>
            <a:r>
              <a:rPr lang="en-GB" sz="2800" u="sng" dirty="0"/>
              <a:t>Estimate</a:t>
            </a:r>
            <a:r>
              <a:rPr lang="en-GB" sz="2800" dirty="0"/>
              <a:t> the cost of filling the flower bed following the guidance.</a:t>
            </a:r>
            <a:endParaRPr lang="en-GB" sz="2800" u="sng" dirty="0"/>
          </a:p>
          <a:p>
            <a:pPr algn="ctr"/>
            <a:endParaRPr lang="en-GB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736DA7-2B20-40DB-9A8C-5DBEEE014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554585"/>
            <a:ext cx="747045" cy="747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54A2AF-9246-40B7-A251-EA7020F07FDA}"/>
              </a:ext>
            </a:extLst>
          </p:cNvPr>
          <p:cNvSpPr txBox="1"/>
          <p:nvPr/>
        </p:nvSpPr>
        <p:spPr>
          <a:xfrm>
            <a:off x="6896033" y="469727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346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5.6|4.7|1|2|5.3|6.1|2.8|2.3|3.7|2.4|3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7.6|4.5|3.6|3.7|3.5|6.6|4.8|2.7|2.9|1.4|1.8|5.6|5.1|8.5|3.8|8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9|8.4|5.7|4.4|12.2|5.6|3.8|8.4|3.1|11.2|3.9|4.2|7.5|3.1|5.9|3.9|2.8|11.3|2.6|9.7|2.2|3|1.9|9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3.5|3.9|3.7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2.8|3.2|13.3|6.8|3.9|2.2|10.8|2.2|2.8|1.1|2.3|10.3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.6|4.4|5|4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3.8|4.8|1.9|7|10.3|7.7|4.2|6.9|10.2|1.6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7.6|4.6|16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5|9.3|7.4|14|7.4|3.5|9.5|15.8|9.8|8.1|4|5.4|14.8|4.7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purl.org/dc/dcmitype/"/>
    <ds:schemaRef ds:uri="http://schemas.microsoft.com/office/2006/documentManagement/types"/>
    <ds:schemaRef ds:uri="http://purl.org/dc/terms/"/>
    <ds:schemaRef ds:uri="522d4c35-b548-4432-90ae-af4376e1c4b4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cee99ee9-287b-4f9a-957c-ba5ae7375c9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2860</TotalTime>
  <Words>538</Words>
  <Application>Microsoft Office PowerPoint</Application>
  <PresentationFormat>A4 Paper (210x297 mm)</PresentationFormat>
  <Paragraphs>102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121</cp:revision>
  <dcterms:created xsi:type="dcterms:W3CDTF">2019-10-15T10:24:11Z</dcterms:created>
  <dcterms:modified xsi:type="dcterms:W3CDTF">2021-03-22T09:37:32Z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