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89" r:id="rId5"/>
    <p:sldId id="288" r:id="rId6"/>
    <p:sldId id="277" r:id="rId7"/>
    <p:sldId id="279" r:id="rId8"/>
    <p:sldId id="281" r:id="rId9"/>
    <p:sldId id="280" r:id="rId10"/>
    <p:sldId id="282" r:id="rId11"/>
    <p:sldId id="283" r:id="rId12"/>
    <p:sldId id="284" r:id="rId13"/>
    <p:sldId id="285" r:id="rId14"/>
    <p:sldId id="276" r:id="rId15"/>
    <p:sldId id="287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0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D"/>
    <a:srgbClr val="62CCEF"/>
    <a:srgbClr val="E81D2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64" y="64"/>
      </p:cViewPr>
      <p:guideLst>
        <p:guide orient="horz" pos="309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945737C-2374-43CF-B091-7DDFBA0CB89C}"/>
    <pc:docChg chg="custSel modSld">
      <pc:chgData name="James Clegg" userId="c6df1435-7a36-4b38-be4d-16e68e91152f" providerId="ADAL" clId="{1945737C-2374-43CF-B091-7DDFBA0CB89C}" dt="2021-07-02T14:59:13.911" v="12"/>
      <pc:docMkLst>
        <pc:docMk/>
      </pc:docMkLst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2267991432" sldId="276"/>
        </pc:sldMkLst>
        <pc:picChg chg="del">
          <ac:chgData name="James Clegg" userId="c6df1435-7a36-4b38-be4d-16e68e91152f" providerId="ADAL" clId="{1945737C-2374-43CF-B091-7DDFBA0CB89C}" dt="2021-07-02T14:59:03.316" v="10" actId="478"/>
          <ac:picMkLst>
            <pc:docMk/>
            <pc:sldMk cId="2267991432" sldId="276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2449090172" sldId="277"/>
        </pc:sldMkLst>
        <pc:picChg chg="del">
          <ac:chgData name="James Clegg" userId="c6df1435-7a36-4b38-be4d-16e68e91152f" providerId="ADAL" clId="{1945737C-2374-43CF-B091-7DDFBA0CB89C}" dt="2021-07-02T14:58:04.382" v="2" actId="478"/>
          <ac:picMkLst>
            <pc:docMk/>
            <pc:sldMk cId="2449090172" sldId="277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3480711996" sldId="279"/>
        </pc:sldMkLst>
        <pc:picChg chg="del">
          <ac:chgData name="James Clegg" userId="c6df1435-7a36-4b38-be4d-16e68e91152f" providerId="ADAL" clId="{1945737C-2374-43CF-B091-7DDFBA0CB89C}" dt="2021-07-02T14:58:06.157" v="3" actId="478"/>
          <ac:picMkLst>
            <pc:docMk/>
            <pc:sldMk cId="3480711996" sldId="279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4045103341" sldId="280"/>
        </pc:sldMkLst>
        <pc:picChg chg="del">
          <ac:chgData name="James Clegg" userId="c6df1435-7a36-4b38-be4d-16e68e91152f" providerId="ADAL" clId="{1945737C-2374-43CF-B091-7DDFBA0CB89C}" dt="2021-07-02T14:58:52.354" v="5" actId="478"/>
          <ac:picMkLst>
            <pc:docMk/>
            <pc:sldMk cId="4045103341" sldId="280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1182219642" sldId="281"/>
        </pc:sldMkLst>
        <pc:picChg chg="del">
          <ac:chgData name="James Clegg" userId="c6df1435-7a36-4b38-be4d-16e68e91152f" providerId="ADAL" clId="{1945737C-2374-43CF-B091-7DDFBA0CB89C}" dt="2021-07-02T14:58:51.013" v="4" actId="478"/>
          <ac:picMkLst>
            <pc:docMk/>
            <pc:sldMk cId="1182219642" sldId="281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618161489" sldId="282"/>
        </pc:sldMkLst>
        <pc:picChg chg="del">
          <ac:chgData name="James Clegg" userId="c6df1435-7a36-4b38-be4d-16e68e91152f" providerId="ADAL" clId="{1945737C-2374-43CF-B091-7DDFBA0CB89C}" dt="2021-07-02T14:58:55.107" v="6" actId="478"/>
          <ac:picMkLst>
            <pc:docMk/>
            <pc:sldMk cId="618161489" sldId="28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3960429870" sldId="283"/>
        </pc:sldMkLst>
        <pc:picChg chg="del">
          <ac:chgData name="James Clegg" userId="c6df1435-7a36-4b38-be4d-16e68e91152f" providerId="ADAL" clId="{1945737C-2374-43CF-B091-7DDFBA0CB89C}" dt="2021-07-02T14:58:56.150" v="7" actId="478"/>
          <ac:picMkLst>
            <pc:docMk/>
            <pc:sldMk cId="3960429870" sldId="283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933022397" sldId="284"/>
        </pc:sldMkLst>
        <pc:picChg chg="del">
          <ac:chgData name="James Clegg" userId="c6df1435-7a36-4b38-be4d-16e68e91152f" providerId="ADAL" clId="{1945737C-2374-43CF-B091-7DDFBA0CB89C}" dt="2021-07-02T14:58:58.873" v="8" actId="478"/>
          <ac:picMkLst>
            <pc:docMk/>
            <pc:sldMk cId="933022397" sldId="284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3228575806" sldId="285"/>
        </pc:sldMkLst>
        <pc:picChg chg="del">
          <ac:chgData name="James Clegg" userId="c6df1435-7a36-4b38-be4d-16e68e91152f" providerId="ADAL" clId="{1945737C-2374-43CF-B091-7DDFBA0CB89C}" dt="2021-07-02T14:59:00.669" v="9" actId="478"/>
          <ac:picMkLst>
            <pc:docMk/>
            <pc:sldMk cId="3228575806" sldId="28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538866406" sldId="287"/>
        </pc:sldMkLst>
        <pc:picChg chg="del">
          <ac:chgData name="James Clegg" userId="c6df1435-7a36-4b38-be4d-16e68e91152f" providerId="ADAL" clId="{1945737C-2374-43CF-B091-7DDFBA0CB89C}" dt="2021-07-02T14:59:05.716" v="11" actId="478"/>
          <ac:picMkLst>
            <pc:docMk/>
            <pc:sldMk cId="538866406" sldId="287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1150159574" sldId="288"/>
        </pc:sldMkLst>
        <pc:picChg chg="del">
          <ac:chgData name="James Clegg" userId="c6df1435-7a36-4b38-be4d-16e68e91152f" providerId="ADAL" clId="{1945737C-2374-43CF-B091-7DDFBA0CB89C}" dt="2021-07-02T14:58:01.103" v="1" actId="478"/>
          <ac:picMkLst>
            <pc:docMk/>
            <pc:sldMk cId="1150159574" sldId="28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945737C-2374-43CF-B091-7DDFBA0CB89C}" dt="2021-07-02T14:59:13.911" v="12"/>
        <pc:sldMkLst>
          <pc:docMk/>
          <pc:sldMk cId="2179073981" sldId="289"/>
        </pc:sldMkLst>
        <pc:picChg chg="del">
          <ac:chgData name="James Clegg" userId="c6df1435-7a36-4b38-be4d-16e68e91152f" providerId="ADAL" clId="{1945737C-2374-43CF-B091-7DDFBA0CB89C}" dt="2021-07-02T14:57:59.556" v="0" actId="478"/>
          <ac:picMkLst>
            <pc:docMk/>
            <pc:sldMk cId="2179073981" sldId="289"/>
            <ac:picMk id="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153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977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68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image" Target="../media/image20.png"/><Relationship Id="rId10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jp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jp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11.png"/><Relationship Id="rId4" Type="http://schemas.openxmlformats.org/officeDocument/2006/relationships/image" Target="../media/image19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2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9.png"/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0" Type="http://schemas.openxmlformats.org/officeDocument/2006/relationships/image" Target="../media/image13.png"/><Relationship Id="rId4" Type="http://schemas.openxmlformats.org/officeDocument/2006/relationships/image" Target="../media/image9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455E1C-126D-4EC1-9737-DE7D5D001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183" y="3340345"/>
            <a:ext cx="2124075" cy="2562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A75CFC-FAB5-4B11-B056-9A9DDD0522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8547" y="3270619"/>
            <a:ext cx="2124075" cy="2333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59BD0B-CE1C-428D-835B-6E71C55FE1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6936" y="4621457"/>
            <a:ext cx="1017457" cy="8283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3343DA2-591C-40CA-B412-277529AA2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9517" y="484574"/>
            <a:ext cx="2678700" cy="1789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FD702F-A3F6-49DF-BA60-BADA16780C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64484">
            <a:off x="772721" y="4653437"/>
            <a:ext cx="755647" cy="504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1ACC73-6E72-44AB-8AC5-41D3AD4D9A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0153" y="378971"/>
            <a:ext cx="2614749" cy="17441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76720F0-4E64-4DDD-AE7E-39D2329083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0832" y="1979127"/>
            <a:ext cx="6084335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73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1C8849-9246-40C3-BD56-8E49EACAD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64" y="680726"/>
            <a:ext cx="1473394" cy="982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1CD9A6-9095-4D30-BBEB-06F795693D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08159" y="4835986"/>
            <a:ext cx="1355999" cy="500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44" y="442952"/>
            <a:ext cx="1395823" cy="15335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946" y="4309635"/>
            <a:ext cx="1313314" cy="144287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83" y="1760578"/>
            <a:ext cx="1179017" cy="1422223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95788" y="3037384"/>
            <a:ext cx="2740911" cy="1505767"/>
            <a:chOff x="246889" y="1871856"/>
            <a:chExt cx="2740911" cy="150576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D90833-6931-4E94-A102-BE08C409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246889" y="1871856"/>
              <a:ext cx="2016564" cy="134752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63946" y="1901315"/>
              <a:ext cx="1223854" cy="1476308"/>
            </a:xfrm>
            <a:prstGeom prst="rect">
              <a:avLst/>
            </a:prstGeom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359047" y="713045"/>
            <a:ext cx="40124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Can you make up your own durations and order them from shortest to longest?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55135" y="4019336"/>
            <a:ext cx="731148" cy="7311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983003" y="4720424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go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01BAD82-66A0-47C4-8952-0AE6E6EB8D8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3716" y="2052582"/>
            <a:ext cx="1524884" cy="9362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857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AB830D-6770-4D9B-8F47-3B3D84FB419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8769" y="3442301"/>
            <a:ext cx="2804590" cy="22832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8CC0E7-F32A-42FF-A231-E85AA933154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41701" y="3442298"/>
            <a:ext cx="2804590" cy="22832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AB830D-6770-4D9B-8F47-3B3D84FB419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60849" y="3442299"/>
            <a:ext cx="2804590" cy="22832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498765" y="713045"/>
            <a:ext cx="902105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Here are 3 children’s holiday bags.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mass of the orange bag is twice the yellow bag.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mass of the green bag is 10 kg less than the yellow bag.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green bag has mass of 5 kg.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What is the mass of the other bags?</a:t>
            </a:r>
          </a:p>
        </p:txBody>
      </p:sp>
    </p:spTree>
    <p:extLst>
      <p:ext uri="{BB962C8B-B14F-4D97-AF65-F5344CB8AC3E}">
        <p14:creationId xmlns:p14="http://schemas.microsoft.com/office/powerpoint/2010/main" val="2267991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EC6B3994-1E9D-4209-B99E-D62F93AE5BE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8769" y="3442301"/>
            <a:ext cx="2804590" cy="228328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36917E4-6F5E-42BD-BA62-3AD9960066B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41701" y="3442298"/>
            <a:ext cx="2804590" cy="228328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A52CA1F-5B63-406A-9063-B657FDEA61C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60849" y="3442299"/>
            <a:ext cx="2804590" cy="22832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349222" y="3318168"/>
            <a:ext cx="908299" cy="990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159319" y="3318168"/>
            <a:ext cx="908299" cy="990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969417" y="3935843"/>
            <a:ext cx="908299" cy="3729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8349222" y="2341428"/>
            <a:ext cx="908299" cy="990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8349222" y="2341428"/>
            <a:ext cx="908299" cy="19673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stCxn id="12" idx="1"/>
            <a:endCxn id="12" idx="3"/>
          </p:cNvCxnSpPr>
          <p:nvPr/>
        </p:nvCxnSpPr>
        <p:spPr>
          <a:xfrm>
            <a:off x="8349222" y="3325096"/>
            <a:ext cx="908299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4695" y="3915210"/>
            <a:ext cx="731148" cy="7311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1712563" y="4616298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</a:t>
            </a:r>
            <a:r>
              <a:rPr lang="en-GB" sz="2400">
                <a:latin typeface="Comic Sans MS" panose="030F0702030302020204" pitchFamily="66" charset="0"/>
              </a:rPr>
              <a:t>a go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220795" y="3872506"/>
            <a:ext cx="458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5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6423566" y="3332023"/>
            <a:ext cx="0" cy="583188"/>
          </a:xfrm>
          <a:prstGeom prst="line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397581" y="3440180"/>
            <a:ext cx="589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0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208453" y="3578680"/>
            <a:ext cx="806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395924" y="3558783"/>
            <a:ext cx="806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395924" y="2577899"/>
            <a:ext cx="806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409521" y="3084977"/>
            <a:ext cx="806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30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90E8D16-C673-428B-8E58-15536D0AB08C}"/>
              </a:ext>
            </a:extLst>
          </p:cNvPr>
          <p:cNvSpPr txBox="1"/>
          <p:nvPr/>
        </p:nvSpPr>
        <p:spPr>
          <a:xfrm>
            <a:off x="498765" y="713045"/>
            <a:ext cx="9021054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mass of the orange bag is twice the yellow bag.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mass of the green bag is 10 kg less than the yellow bag.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The green bag has mass of 5 kg.</a:t>
            </a:r>
          </a:p>
          <a:p>
            <a:pPr>
              <a:spcAft>
                <a:spcPts val="600"/>
              </a:spcAft>
            </a:pPr>
            <a:r>
              <a:rPr lang="en-GB" sz="2800" dirty="0">
                <a:latin typeface="Comic Sans MS" panose="030F0702030302020204" pitchFamily="66" charset="0"/>
              </a:rPr>
              <a:t>What is the mass of the other bags?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886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2.96296E-6 L 0.43397 0.033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99" y="16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2.96296E-6 L 0.25353 0.031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76" y="15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2.96296E-6 L 0.08333 0.031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15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1" grpId="0" animBg="1"/>
      <p:bldP spid="12" grpId="0" animBg="1"/>
      <p:bldP spid="16" grpId="0"/>
      <p:bldP spid="16" grpId="1"/>
      <p:bldP spid="17" grpId="0"/>
      <p:bldP spid="21" grpId="0"/>
      <p:bldP spid="22" grpId="0"/>
      <p:bldP spid="25" grpId="0"/>
      <p:bldP spid="25" grpId="1"/>
      <p:bldP spid="26" grpId="0"/>
      <p:bldP spid="26" grpId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111" y="3919720"/>
            <a:ext cx="1427798" cy="1568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36" y="3114758"/>
            <a:ext cx="1334620" cy="16099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81" y="1048187"/>
            <a:ext cx="1395823" cy="15335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04" y="666924"/>
            <a:ext cx="1597042" cy="19264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6622" y="488630"/>
            <a:ext cx="5134605" cy="34310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015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3.7037E-6 L -0.50305 3.7037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6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93961" y="1265501"/>
            <a:ext cx="2763620" cy="18467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3563" y="680726"/>
            <a:ext cx="659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Buses can transport 10 children.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9" y="3451942"/>
            <a:ext cx="1334620" cy="16099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619" y="3919720"/>
            <a:ext cx="1427798" cy="15686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63091" y="1382499"/>
            <a:ext cx="667789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6 children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going on the trip.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1600" dirty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buses do we need?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2299855" y="3346157"/>
            <a:ext cx="5832764" cy="1027560"/>
          </a:xfrm>
          <a:prstGeom prst="wedgeRoundRectCallout">
            <a:avLst>
              <a:gd name="adj1" fmla="val -58922"/>
              <a:gd name="adj2" fmla="val 34290"/>
              <a:gd name="adj3" fmla="val 16667"/>
            </a:avLst>
          </a:prstGeom>
          <a:ln w="38100">
            <a:solidFill>
              <a:srgbClr val="62CCE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We don’t need any buses because we’ve not got 10 children</a:t>
            </a:r>
            <a:endParaRPr lang="en-GB" sz="2800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2299855" y="4601686"/>
            <a:ext cx="5832764" cy="885571"/>
          </a:xfrm>
          <a:prstGeom prst="wedgeRoundRectCallout">
            <a:avLst>
              <a:gd name="adj1" fmla="val 53905"/>
              <a:gd name="adj2" fmla="val -37676"/>
              <a:gd name="adj3" fmla="val 16667"/>
            </a:avLst>
          </a:prstGeom>
          <a:ln w="38100">
            <a:solidFill>
              <a:srgbClr val="E81D2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We need 1 bus for the 6 children</a:t>
            </a:r>
            <a:endParaRPr lang="en-GB" sz="2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9834" y="611330"/>
            <a:ext cx="731148" cy="7311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437702" y="1302893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37F8557-8A92-4F60-BA34-8C1947B142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669189"/>
              </p:ext>
            </p:extLst>
          </p:nvPr>
        </p:nvGraphicFramePr>
        <p:xfrm>
          <a:off x="2964047" y="3330770"/>
          <a:ext cx="3977905" cy="10583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5581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795581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795581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795581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795581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52916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52916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D8AFF09D-C40B-4424-81FB-C2670D602597}"/>
              </a:ext>
            </a:extLst>
          </p:cNvPr>
          <p:cNvSpPr/>
          <p:nvPr/>
        </p:nvSpPr>
        <p:spPr>
          <a:xfrm>
            <a:off x="3170711" y="3372618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C95AFB-4561-4030-86B5-CB03868066B7}"/>
              </a:ext>
            </a:extLst>
          </p:cNvPr>
          <p:cNvSpPr/>
          <p:nvPr/>
        </p:nvSpPr>
        <p:spPr>
          <a:xfrm>
            <a:off x="3934690" y="3372618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76CD798-2F5B-4E5A-8EC3-C966BC374224}"/>
              </a:ext>
            </a:extLst>
          </p:cNvPr>
          <p:cNvSpPr/>
          <p:nvPr/>
        </p:nvSpPr>
        <p:spPr>
          <a:xfrm>
            <a:off x="4753127" y="3372618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F35C016-FFDD-41B9-88EC-E0C0CF09D92B}"/>
              </a:ext>
            </a:extLst>
          </p:cNvPr>
          <p:cNvSpPr/>
          <p:nvPr/>
        </p:nvSpPr>
        <p:spPr>
          <a:xfrm>
            <a:off x="5517106" y="3372618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22BD265-298A-4F42-B03E-FFBB514BBC8D}"/>
              </a:ext>
            </a:extLst>
          </p:cNvPr>
          <p:cNvSpPr/>
          <p:nvPr/>
        </p:nvSpPr>
        <p:spPr>
          <a:xfrm>
            <a:off x="3170711" y="3889730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12600F3-B0B6-4F67-98B1-E123860873D3}"/>
              </a:ext>
            </a:extLst>
          </p:cNvPr>
          <p:cNvSpPr/>
          <p:nvPr/>
        </p:nvSpPr>
        <p:spPr>
          <a:xfrm>
            <a:off x="6313180" y="3372618"/>
            <a:ext cx="454206" cy="45420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909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3" grpId="0" animBg="1"/>
      <p:bldP spid="3" grpId="1" animBg="1"/>
      <p:bldP spid="14" grpId="0" animBg="1"/>
      <p:bldP spid="16" grpId="0"/>
      <p:bldP spid="16" grpId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93961" y="1265501"/>
            <a:ext cx="2763620" cy="18467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3563" y="680726"/>
            <a:ext cx="659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Buses can transport 10 children.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9" y="3451942"/>
            <a:ext cx="1334620" cy="16099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619" y="3919720"/>
            <a:ext cx="1427798" cy="15686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63091" y="1382499"/>
            <a:ext cx="667789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16 children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going on the trip.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1600" dirty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buses do we need?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2299855" y="3488145"/>
            <a:ext cx="5832764" cy="885571"/>
          </a:xfrm>
          <a:prstGeom prst="wedgeRoundRectCallout">
            <a:avLst>
              <a:gd name="adj1" fmla="val -58922"/>
              <a:gd name="adj2" fmla="val 34290"/>
              <a:gd name="adj3" fmla="val 16667"/>
            </a:avLst>
          </a:prstGeom>
          <a:ln w="38100">
            <a:solidFill>
              <a:srgbClr val="62CCE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We need 2 buses</a:t>
            </a:r>
            <a:endParaRPr lang="en-GB" sz="2800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2299855" y="4502728"/>
            <a:ext cx="5832764" cy="984530"/>
          </a:xfrm>
          <a:prstGeom prst="wedgeRoundRectCallout">
            <a:avLst>
              <a:gd name="adj1" fmla="val 53905"/>
              <a:gd name="adj2" fmla="val -37676"/>
              <a:gd name="adj3" fmla="val 16667"/>
            </a:avLst>
          </a:prstGeom>
          <a:ln w="38100">
            <a:solidFill>
              <a:srgbClr val="E81D2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We need 1 bus. If we had 20 children we’d need 2 buses</a:t>
            </a:r>
            <a:endParaRPr lang="en-GB" sz="2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09834" y="611330"/>
            <a:ext cx="731148" cy="7311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8132619" y="1302893"/>
            <a:ext cx="1485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72E9160-DEED-4257-AA4D-A650310D4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990476"/>
              </p:ext>
            </p:extLst>
          </p:nvPr>
        </p:nvGraphicFramePr>
        <p:xfrm>
          <a:off x="1873018" y="4584226"/>
          <a:ext cx="3138925" cy="835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7785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17561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1756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18" name="Oval 17">
            <a:extLst>
              <a:ext uri="{FF2B5EF4-FFF2-40B4-BE49-F238E27FC236}">
                <a16:creationId xmlns:a16="http://schemas.microsoft.com/office/drawing/2014/main" id="{D59810FE-3F66-4AE4-AC32-889DADD1E606}"/>
              </a:ext>
            </a:extLst>
          </p:cNvPr>
          <p:cNvSpPr/>
          <p:nvPr/>
        </p:nvSpPr>
        <p:spPr>
          <a:xfrm>
            <a:off x="2030200" y="4613800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018B53F-D02A-4BEE-96EC-04C175B8F12D}"/>
              </a:ext>
            </a:extLst>
          </p:cNvPr>
          <p:cNvSpPr/>
          <p:nvPr/>
        </p:nvSpPr>
        <p:spPr>
          <a:xfrm>
            <a:off x="2642203" y="4613800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918FC74-1DAD-4383-8156-12294F4B4DC6}"/>
              </a:ext>
            </a:extLst>
          </p:cNvPr>
          <p:cNvSpPr/>
          <p:nvPr/>
        </p:nvSpPr>
        <p:spPr>
          <a:xfrm>
            <a:off x="3291462" y="4613800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9DA3C05-B7EC-4FD8-ABE3-6E954E553884}"/>
              </a:ext>
            </a:extLst>
          </p:cNvPr>
          <p:cNvSpPr/>
          <p:nvPr/>
        </p:nvSpPr>
        <p:spPr>
          <a:xfrm>
            <a:off x="3903894" y="4613800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CE525B5-AF70-4BAC-A539-99625DFEB5CA}"/>
              </a:ext>
            </a:extLst>
          </p:cNvPr>
          <p:cNvSpPr/>
          <p:nvPr/>
        </p:nvSpPr>
        <p:spPr>
          <a:xfrm>
            <a:off x="2005613" y="5024362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A706FCC-F96A-4D68-A41F-9CD809F91EA9}"/>
              </a:ext>
            </a:extLst>
          </p:cNvPr>
          <p:cNvSpPr/>
          <p:nvPr/>
        </p:nvSpPr>
        <p:spPr>
          <a:xfrm>
            <a:off x="4523809" y="4610264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D5328C3-26F3-49E6-96DE-B105DBE572BD}"/>
              </a:ext>
            </a:extLst>
          </p:cNvPr>
          <p:cNvSpPr/>
          <p:nvPr/>
        </p:nvSpPr>
        <p:spPr>
          <a:xfrm>
            <a:off x="2626970" y="5035894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E875B05-CAD4-4347-9BC1-4D93AF5AE1F8}"/>
              </a:ext>
            </a:extLst>
          </p:cNvPr>
          <p:cNvSpPr/>
          <p:nvPr/>
        </p:nvSpPr>
        <p:spPr>
          <a:xfrm>
            <a:off x="3291462" y="5035894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E6FC30C-5DFD-4A39-9936-A1905C74E8FC}"/>
              </a:ext>
            </a:extLst>
          </p:cNvPr>
          <p:cNvSpPr/>
          <p:nvPr/>
        </p:nvSpPr>
        <p:spPr>
          <a:xfrm>
            <a:off x="3903894" y="5035894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CAFD41E-842D-4246-8FF3-5FEEC7C56378}"/>
              </a:ext>
            </a:extLst>
          </p:cNvPr>
          <p:cNvSpPr/>
          <p:nvPr/>
        </p:nvSpPr>
        <p:spPr>
          <a:xfrm>
            <a:off x="4527628" y="5035608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19F2084-41F3-4079-A28F-6C56ECFB6D96}"/>
              </a:ext>
            </a:extLst>
          </p:cNvPr>
          <p:cNvSpPr/>
          <p:nvPr/>
        </p:nvSpPr>
        <p:spPr>
          <a:xfrm>
            <a:off x="5292929" y="46178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12E892C-DC4F-4F8B-A63F-5058AD426863}"/>
              </a:ext>
            </a:extLst>
          </p:cNvPr>
          <p:cNvSpPr/>
          <p:nvPr/>
        </p:nvSpPr>
        <p:spPr>
          <a:xfrm>
            <a:off x="5904932" y="46178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5BD267D8-7975-4CC3-9A7F-DD3EFB2B5BF2}"/>
              </a:ext>
            </a:extLst>
          </p:cNvPr>
          <p:cNvSpPr/>
          <p:nvPr/>
        </p:nvSpPr>
        <p:spPr>
          <a:xfrm>
            <a:off x="6554191" y="46178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F146E86-87BD-4FCD-82BF-0E714C6C2E3F}"/>
              </a:ext>
            </a:extLst>
          </p:cNvPr>
          <p:cNvSpPr/>
          <p:nvPr/>
        </p:nvSpPr>
        <p:spPr>
          <a:xfrm>
            <a:off x="5268342" y="50343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92ED2B6-BA5D-457F-BE52-550323FE432D}"/>
              </a:ext>
            </a:extLst>
          </p:cNvPr>
          <p:cNvSpPr/>
          <p:nvPr/>
        </p:nvSpPr>
        <p:spPr>
          <a:xfrm>
            <a:off x="5889699" y="50343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79D9CF6-2364-4765-A907-43145007065D}"/>
              </a:ext>
            </a:extLst>
          </p:cNvPr>
          <p:cNvSpPr/>
          <p:nvPr/>
        </p:nvSpPr>
        <p:spPr>
          <a:xfrm>
            <a:off x="6554191" y="5034385"/>
            <a:ext cx="358410" cy="35841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EE03334E-D247-4123-A3BE-F46ADCA6A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442809"/>
              </p:ext>
            </p:extLst>
          </p:nvPr>
        </p:nvGraphicFramePr>
        <p:xfrm>
          <a:off x="5082449" y="4584226"/>
          <a:ext cx="3138925" cy="835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7785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627785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17561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1756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72154" marR="72154" marT="36077" marB="36077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8071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animBg="1"/>
      <p:bldP spid="14" grpId="0" animBg="1"/>
      <p:bldP spid="14" grpId="1" animBg="1"/>
      <p:bldP spid="16" grpId="0"/>
      <p:bldP spid="16" grpId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93961" y="1265501"/>
            <a:ext cx="2763620" cy="18467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3563" y="680726"/>
            <a:ext cx="659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Buses can transport 10 children.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9" y="3451942"/>
            <a:ext cx="1334620" cy="160992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63091" y="1382499"/>
            <a:ext cx="667789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16 children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going on the trip.</a:t>
            </a:r>
            <a:endParaRPr lang="en-GB" sz="2400" dirty="0">
              <a:latin typeface="Comic Sans MS" panose="030F0702030302020204" pitchFamily="66" charset="0"/>
            </a:endParaRPr>
          </a:p>
          <a:p>
            <a:pPr algn="ctr"/>
            <a:r>
              <a:rPr lang="en-GB" sz="1600" dirty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buses do we need?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1922640" y="3488145"/>
            <a:ext cx="6371904" cy="1858555"/>
          </a:xfrm>
          <a:prstGeom prst="wedgeRoundRectCallout">
            <a:avLst>
              <a:gd name="adj1" fmla="val -53361"/>
              <a:gd name="adj2" fmla="val 3711"/>
              <a:gd name="adj3" fmla="val 16667"/>
            </a:avLst>
          </a:prstGeom>
          <a:ln w="38100">
            <a:solidFill>
              <a:srgbClr val="62CCE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Tommy, if you look at 16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1 represents one ten, so 1 bus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6 represents six ones, so we need another bus for those other 6 children </a:t>
            </a:r>
            <a:endParaRPr lang="en-GB" sz="2400" dirty="0"/>
          </a:p>
        </p:txBody>
      </p:sp>
      <p:sp>
        <p:nvSpPr>
          <p:cNvPr id="5" name="Oval 4"/>
          <p:cNvSpPr/>
          <p:nvPr/>
        </p:nvSpPr>
        <p:spPr>
          <a:xfrm>
            <a:off x="5811282" y="1378815"/>
            <a:ext cx="525199" cy="52519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F716E2-70AA-49DC-92BB-BB367489CDE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619" y="3919720"/>
            <a:ext cx="1427798" cy="15686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221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-1.85185E-6 L -0.01218 -1.85185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8 -1.85185E-6 L 0.01186 -1.85185E-6 " pathEditMode="relative" rAng="0" ptsTypes="AA">
                                      <p:cBhvr>
                                        <p:cTn id="25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5" grpId="1" animBg="1"/>
      <p:bldP spid="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3961" y="1265501"/>
            <a:ext cx="2763620" cy="18467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03563" y="680726"/>
            <a:ext cx="659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Buses can transport 10 children.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63091" y="1788899"/>
            <a:ext cx="6677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buses do we need?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7002" y="3303694"/>
            <a:ext cx="731148" cy="7311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564870" y="4004782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1891" y="3132550"/>
            <a:ext cx="378229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If 20 children go?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If 30 children go?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If 31 children go?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If 39 children go?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85859" y="3132550"/>
            <a:ext cx="378229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2 buses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3 buses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4 buses</a:t>
            </a:r>
          </a:p>
          <a:p>
            <a:pPr>
              <a:spcAft>
                <a:spcPts val="600"/>
              </a:spcAft>
            </a:pPr>
            <a:r>
              <a:rPr lang="en-GB" sz="3200" dirty="0">
                <a:latin typeface="Comic Sans MS" panose="030F0702030302020204" pitchFamily="66" charset="0"/>
              </a:rPr>
              <a:t>4 buses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55413" y="3155268"/>
            <a:ext cx="457196" cy="5235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4555413" y="3727782"/>
            <a:ext cx="457196" cy="5235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>
            <a:off x="4555413" y="4292698"/>
            <a:ext cx="457196" cy="5235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ounded Rectangle 20"/>
          <p:cNvSpPr/>
          <p:nvPr/>
        </p:nvSpPr>
        <p:spPr>
          <a:xfrm>
            <a:off x="4555413" y="4848472"/>
            <a:ext cx="457196" cy="52352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0ED41B-0332-42FB-A641-8E6143F15D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7350" y="2494264"/>
            <a:ext cx="2610575" cy="71790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7D43070-CCD0-42AA-AB11-6C6106E5E7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7350" y="3245906"/>
            <a:ext cx="2610575" cy="71790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C740B2F-9DE3-4BD3-A715-6C30FB9A02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64870" y="3997548"/>
            <a:ext cx="2610575" cy="717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34351F-7B2A-4F00-A5E0-D6F08F9643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67350" y="4751280"/>
            <a:ext cx="2610575" cy="7179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E9BE7A8-CFB5-4CC9-BDF1-8AF5AD849E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67350" y="4751280"/>
            <a:ext cx="2610575" cy="71790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0AFC455-311E-4AFA-9915-7C7016DF57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67350" y="4751280"/>
            <a:ext cx="2610575" cy="7179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510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6" grpId="1"/>
      <p:bldP spid="17" grpId="0"/>
      <p:bldP spid="18" grpId="0"/>
      <p:bldP spid="5" grpId="0" animBg="1"/>
      <p:bldP spid="5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9E806B-9BFC-431E-93DC-1C799B18EE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34" y="3590618"/>
            <a:ext cx="2244436" cy="13780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1C8849-9246-40C3-BD56-8E49EACADD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373" y="790567"/>
            <a:ext cx="2702730" cy="18028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1CD9A6-9095-4D30-BBEB-06F795693D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7119" y="4177435"/>
            <a:ext cx="2852213" cy="10532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4301" y="666924"/>
            <a:ext cx="2751953" cy="18389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111" y="3919720"/>
            <a:ext cx="1427798" cy="1568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462" y="3372473"/>
            <a:ext cx="1334620" cy="16099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81" y="1048187"/>
            <a:ext cx="1395823" cy="15335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04" y="666924"/>
            <a:ext cx="1597042" cy="19264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816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1C8849-9246-40C3-BD56-8E49EACAD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64" y="680726"/>
            <a:ext cx="1473394" cy="982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1CD9A6-9095-4D30-BBEB-06F795693D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08159" y="4835986"/>
            <a:ext cx="1355999" cy="500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83" y="1760578"/>
            <a:ext cx="1179017" cy="14222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44" y="442952"/>
            <a:ext cx="1395823" cy="1533527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295788" y="3037384"/>
            <a:ext cx="2740911" cy="1505767"/>
            <a:chOff x="246889" y="1871856"/>
            <a:chExt cx="2740911" cy="150576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AD90833-6931-4E94-A102-BE08C4091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H="1">
              <a:off x="246889" y="1871856"/>
              <a:ext cx="2016564" cy="1347526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763946" y="1901315"/>
              <a:ext cx="1223854" cy="1476308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946" y="4309635"/>
            <a:ext cx="1313314" cy="144287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97385" y="879746"/>
            <a:ext cx="2545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54 minutes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97385" y="2203458"/>
            <a:ext cx="2729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Half an hour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97385" y="3497881"/>
            <a:ext cx="2545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45 minutes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97385" y="4648372"/>
            <a:ext cx="2313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13 minutes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94561" y="3615201"/>
            <a:ext cx="731148" cy="7311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422429" y="4316289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go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927562" y="1180697"/>
            <a:ext cx="37603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Order the durations from longest to shortest.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D9101A2-760B-4E71-B037-439B14797E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23716" y="2052582"/>
            <a:ext cx="1524884" cy="9362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042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0" grpId="0"/>
      <p:bldP spid="20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81C8849-9246-40C3-BD56-8E49EACADD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64" y="680726"/>
            <a:ext cx="1473394" cy="982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1CD9A6-9095-4D30-BBEB-06F795693D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08159" y="4835986"/>
            <a:ext cx="1355999" cy="500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44" y="442952"/>
            <a:ext cx="1395823" cy="153352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946" y="4309635"/>
            <a:ext cx="1313314" cy="144287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97385" y="879746"/>
            <a:ext cx="2379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54 minutes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97385" y="2203458"/>
            <a:ext cx="2697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Half an hour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5788" y="3037384"/>
            <a:ext cx="5439994" cy="1505767"/>
            <a:chOff x="295788" y="3037384"/>
            <a:chExt cx="5439994" cy="1505767"/>
          </a:xfrm>
        </p:grpSpPr>
        <p:grpSp>
          <p:nvGrpSpPr>
            <p:cNvPr id="2" name="Group 1"/>
            <p:cNvGrpSpPr/>
            <p:nvPr/>
          </p:nvGrpSpPr>
          <p:grpSpPr>
            <a:xfrm>
              <a:off x="295788" y="3037384"/>
              <a:ext cx="2740911" cy="1505767"/>
              <a:chOff x="246889" y="1871856"/>
              <a:chExt cx="2740911" cy="1505767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AD90833-6931-4E94-A102-BE08C4091E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246889" y="1871856"/>
                <a:ext cx="2016564" cy="1347526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763946" y="1901315"/>
                <a:ext cx="1223854" cy="147630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3297385" y="3497881"/>
              <a:ext cx="24383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>
                  <a:latin typeface="Comic Sans MS" panose="030F0702030302020204" pitchFamily="66" charset="0"/>
                </a:rPr>
                <a:t>45 minutes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297385" y="4648372"/>
            <a:ext cx="2331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13 minutes</a:t>
            </a:r>
          </a:p>
        </p:txBody>
      </p:sp>
      <p:sp>
        <p:nvSpPr>
          <p:cNvPr id="6" name="Rectangle 5"/>
          <p:cNvSpPr/>
          <p:nvPr/>
        </p:nvSpPr>
        <p:spPr>
          <a:xfrm>
            <a:off x="3024026" y="2232917"/>
            <a:ext cx="954413" cy="584775"/>
          </a:xfrm>
          <a:prstGeom prst="rect">
            <a:avLst/>
          </a:prstGeom>
          <a:solidFill>
            <a:srgbClr val="F6F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597770" y="2846093"/>
            <a:ext cx="4012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long could the bus journey be in minutes?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20709" y="1180697"/>
            <a:ext cx="731148" cy="7311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348577" y="1881785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5479736" y="4405076"/>
            <a:ext cx="40124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31 minutes to</a:t>
            </a:r>
          </a:p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 53 minutes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0DCE25A-BAA2-4BF4-B799-AF3638E2E506}"/>
              </a:ext>
            </a:extLst>
          </p:cNvPr>
          <p:cNvSpPr txBox="1"/>
          <p:nvPr/>
        </p:nvSpPr>
        <p:spPr>
          <a:xfrm>
            <a:off x="5927562" y="1180697"/>
            <a:ext cx="37603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Order the durations from longest to shortest.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4B9197A-8BEE-4BDB-AFBD-8837792D7DC3}"/>
              </a:ext>
            </a:extLst>
          </p:cNvPr>
          <p:cNvGrpSpPr/>
          <p:nvPr/>
        </p:nvGrpSpPr>
        <p:grpSpPr>
          <a:xfrm>
            <a:off x="523716" y="1760578"/>
            <a:ext cx="2464084" cy="1422223"/>
            <a:chOff x="523716" y="1760578"/>
            <a:chExt cx="2464084" cy="1422223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8783" y="1760578"/>
              <a:ext cx="1179017" cy="1422223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96D2E60B-7E2C-46A5-B958-B04AFF3E10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23716" y="2052582"/>
              <a:ext cx="1524884" cy="936284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BE2A15F-1C6B-4780-9BAE-4D9FC7AA8C53}"/>
              </a:ext>
            </a:extLst>
          </p:cNvPr>
          <p:cNvSpPr txBox="1"/>
          <p:nvPr/>
        </p:nvSpPr>
        <p:spPr>
          <a:xfrm>
            <a:off x="3297385" y="2193929"/>
            <a:ext cx="2697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30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02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4 -0.00093 L 0.03573 -0.05139 C 0.04407 -0.06181 0.04855 -0.07778 0.04855 -0.09445 C 0.04855 -0.1132 0.04407 -0.12848 0.03573 -0.13912 L -0.00064 -0.18982 " pathEditMode="relative" rAng="16200000" ptsTypes="AAA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2" y="-94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8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2.96296E-6 L 0.04006 0.04768 C 0.04903 0.05764 0.054 0.07268 0.054 0.08842 C 0.054 0.10625 0.04903 0.12037 0.04006 0.13032 L 4.35897E-6 0.17824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2" y="89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3.33333E-6 L 0.04007 0.05254 C 0.04904 0.06365 0.05401 0.08009 0.05401 0.09745 C 0.05401 0.11713 0.04904 0.13264 0.04007 0.14375 L -3.58974E-6 0.19652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2" y="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  <p:bldP spid="22" grpId="0"/>
      <p:bldP spid="24" grpId="0"/>
      <p:bldP spid="24" grpId="1"/>
      <p:bldP spid="25" grpId="0"/>
      <p:bldP spid="27" grpId="0"/>
      <p:bldP spid="2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5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4|13.9|3|4.8|8.4|9.9|14.7|8.3|2.1|7.5|6.3|1.1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4.3|4.3|6.6|6.7|4.7|7.3|4.6|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7.3|3|6.5|7.1|9.3|7.7|1.1|3.2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|5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2.3|8|6.1|1.2|1.5|6.1|2.5|4.3|5.3|3.7|2.9|4.3|5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3|4.1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3.2|3.3|3.9|2.6|4.8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1.2|3.6|6.9|1.9|18.9|9|1|1.3|6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BC5F11-B40C-47FE-884A-FCBB85ED7B57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office/2006/metadata/properties"/>
    <ds:schemaRef ds:uri="522d4c35-b548-4432-90ae-af4376e1c4b4"/>
    <ds:schemaRef ds:uri="http://purl.org/dc/elements/1.1/"/>
    <ds:schemaRef ds:uri="http://purl.org/dc/dcmitype/"/>
    <ds:schemaRef ds:uri="http://www.w3.org/XML/1998/namespace"/>
    <ds:schemaRef ds:uri="http://schemas.openxmlformats.org/package/2006/metadata/core-properties"/>
    <ds:schemaRef ds:uri="cee99ee9-287b-4f9a-957c-ba5ae7375c9a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4293</TotalTime>
  <Words>370</Words>
  <Application>Microsoft Office PowerPoint</Application>
  <PresentationFormat>A4 Paper (210x297 mm)</PresentationFormat>
  <Paragraphs>74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72</cp:revision>
  <dcterms:created xsi:type="dcterms:W3CDTF">2019-10-15T10:24:11Z</dcterms:created>
  <dcterms:modified xsi:type="dcterms:W3CDTF">2021-07-02T14:59:16Z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