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6"/>
  </p:notesMasterIdLst>
  <p:handoutMasterIdLst>
    <p:handoutMasterId r:id="rId17"/>
  </p:handoutMasterIdLst>
  <p:sldIdLst>
    <p:sldId id="274" r:id="rId5"/>
    <p:sldId id="260" r:id="rId6"/>
    <p:sldId id="268" r:id="rId7"/>
    <p:sldId id="259" r:id="rId8"/>
    <p:sldId id="261" r:id="rId9"/>
    <p:sldId id="262" r:id="rId10"/>
    <p:sldId id="265" r:id="rId11"/>
    <p:sldId id="269" r:id="rId12"/>
    <p:sldId id="270" r:id="rId13"/>
    <p:sldId id="263" r:id="rId14"/>
    <p:sldId id="271" r:id="rId15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3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768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handoutMaster" Target="handoutMasters/handoutMaster1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D7CB3776-2514-4EBF-BAB5-13534B2D8AA2}"/>
    <pc:docChg chg="custSel modSld">
      <pc:chgData name="James Clegg" userId="c6df1435-7a36-4b38-be4d-16e68e91152f" providerId="ADAL" clId="{D7CB3776-2514-4EBF-BAB5-13534B2D8AA2}" dt="2020-12-07T10:14:25.617" v="10"/>
      <pc:docMkLst>
        <pc:docMk/>
      </pc:docMkLst>
      <pc:sldChg chg="delSp modTransition delAnim">
        <pc:chgData name="James Clegg" userId="c6df1435-7a36-4b38-be4d-16e68e91152f" providerId="ADAL" clId="{D7CB3776-2514-4EBF-BAB5-13534B2D8AA2}" dt="2020-12-07T10:14:25.617" v="10"/>
        <pc:sldMkLst>
          <pc:docMk/>
          <pc:sldMk cId="3299310921" sldId="259"/>
        </pc:sldMkLst>
        <pc:picChg chg="del">
          <ac:chgData name="James Clegg" userId="c6df1435-7a36-4b38-be4d-16e68e91152f" providerId="ADAL" clId="{D7CB3776-2514-4EBF-BAB5-13534B2D8AA2}" dt="2020-12-07T10:14:01.953" v="2" actId="478"/>
          <ac:picMkLst>
            <pc:docMk/>
            <pc:sldMk cId="3299310921" sldId="259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7CB3776-2514-4EBF-BAB5-13534B2D8AA2}" dt="2020-12-07T10:14:25.617" v="10"/>
        <pc:sldMkLst>
          <pc:docMk/>
          <pc:sldMk cId="2181109590" sldId="260"/>
        </pc:sldMkLst>
        <pc:picChg chg="del">
          <ac:chgData name="James Clegg" userId="c6df1435-7a36-4b38-be4d-16e68e91152f" providerId="ADAL" clId="{D7CB3776-2514-4EBF-BAB5-13534B2D8AA2}" dt="2020-12-07T10:13:56.885" v="0" actId="478"/>
          <ac:picMkLst>
            <pc:docMk/>
            <pc:sldMk cId="2181109590" sldId="260"/>
            <ac:picMk id="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7CB3776-2514-4EBF-BAB5-13534B2D8AA2}" dt="2020-12-07T10:14:25.617" v="10"/>
        <pc:sldMkLst>
          <pc:docMk/>
          <pc:sldMk cId="3177433244" sldId="261"/>
        </pc:sldMkLst>
        <pc:picChg chg="del">
          <ac:chgData name="James Clegg" userId="c6df1435-7a36-4b38-be4d-16e68e91152f" providerId="ADAL" clId="{D7CB3776-2514-4EBF-BAB5-13534B2D8AA2}" dt="2020-12-07T10:14:04.470" v="3" actId="478"/>
          <ac:picMkLst>
            <pc:docMk/>
            <pc:sldMk cId="3177433244" sldId="261"/>
            <ac:picMk id="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7CB3776-2514-4EBF-BAB5-13534B2D8AA2}" dt="2020-12-07T10:14:25.617" v="10"/>
        <pc:sldMkLst>
          <pc:docMk/>
          <pc:sldMk cId="1275543022" sldId="262"/>
        </pc:sldMkLst>
        <pc:picChg chg="del">
          <ac:chgData name="James Clegg" userId="c6df1435-7a36-4b38-be4d-16e68e91152f" providerId="ADAL" clId="{D7CB3776-2514-4EBF-BAB5-13534B2D8AA2}" dt="2020-12-07T10:14:06.783" v="4" actId="478"/>
          <ac:picMkLst>
            <pc:docMk/>
            <pc:sldMk cId="1275543022" sldId="262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7CB3776-2514-4EBF-BAB5-13534B2D8AA2}" dt="2020-12-07T10:14:25.617" v="10"/>
        <pc:sldMkLst>
          <pc:docMk/>
          <pc:sldMk cId="3125073431" sldId="263"/>
        </pc:sldMkLst>
        <pc:picChg chg="del">
          <ac:chgData name="James Clegg" userId="c6df1435-7a36-4b38-be4d-16e68e91152f" providerId="ADAL" clId="{D7CB3776-2514-4EBF-BAB5-13534B2D8AA2}" dt="2020-12-07T10:14:17.526" v="8" actId="478"/>
          <ac:picMkLst>
            <pc:docMk/>
            <pc:sldMk cId="3125073431" sldId="263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7CB3776-2514-4EBF-BAB5-13534B2D8AA2}" dt="2020-12-07T10:14:25.617" v="10"/>
        <pc:sldMkLst>
          <pc:docMk/>
          <pc:sldMk cId="3599868014" sldId="265"/>
        </pc:sldMkLst>
        <pc:picChg chg="del">
          <ac:chgData name="James Clegg" userId="c6df1435-7a36-4b38-be4d-16e68e91152f" providerId="ADAL" clId="{D7CB3776-2514-4EBF-BAB5-13534B2D8AA2}" dt="2020-12-07T10:14:09.637" v="5" actId="478"/>
          <ac:picMkLst>
            <pc:docMk/>
            <pc:sldMk cId="3599868014" sldId="265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7CB3776-2514-4EBF-BAB5-13534B2D8AA2}" dt="2020-12-07T10:14:25.617" v="10"/>
        <pc:sldMkLst>
          <pc:docMk/>
          <pc:sldMk cId="3236075143" sldId="268"/>
        </pc:sldMkLst>
        <pc:picChg chg="del">
          <ac:chgData name="James Clegg" userId="c6df1435-7a36-4b38-be4d-16e68e91152f" providerId="ADAL" clId="{D7CB3776-2514-4EBF-BAB5-13534B2D8AA2}" dt="2020-12-07T10:13:59.427" v="1" actId="478"/>
          <ac:picMkLst>
            <pc:docMk/>
            <pc:sldMk cId="3236075143" sldId="268"/>
            <ac:picMk id="2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7CB3776-2514-4EBF-BAB5-13534B2D8AA2}" dt="2020-12-07T10:14:25.617" v="10"/>
        <pc:sldMkLst>
          <pc:docMk/>
          <pc:sldMk cId="975688300" sldId="269"/>
        </pc:sldMkLst>
        <pc:picChg chg="del">
          <ac:chgData name="James Clegg" userId="c6df1435-7a36-4b38-be4d-16e68e91152f" providerId="ADAL" clId="{D7CB3776-2514-4EBF-BAB5-13534B2D8AA2}" dt="2020-12-07T10:14:12.213" v="6" actId="478"/>
          <ac:picMkLst>
            <pc:docMk/>
            <pc:sldMk cId="975688300" sldId="269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7CB3776-2514-4EBF-BAB5-13534B2D8AA2}" dt="2020-12-07T10:14:25.617" v="10"/>
        <pc:sldMkLst>
          <pc:docMk/>
          <pc:sldMk cId="3194768656" sldId="270"/>
        </pc:sldMkLst>
        <pc:picChg chg="del">
          <ac:chgData name="James Clegg" userId="c6df1435-7a36-4b38-be4d-16e68e91152f" providerId="ADAL" clId="{D7CB3776-2514-4EBF-BAB5-13534B2D8AA2}" dt="2020-12-07T10:14:14.883" v="7" actId="478"/>
          <ac:picMkLst>
            <pc:docMk/>
            <pc:sldMk cId="3194768656" sldId="270"/>
            <ac:picMk id="35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D7CB3776-2514-4EBF-BAB5-13534B2D8AA2}" dt="2020-12-07T10:14:25.617" v="10"/>
        <pc:sldMkLst>
          <pc:docMk/>
          <pc:sldMk cId="3447683227" sldId="271"/>
        </pc:sldMkLst>
        <pc:picChg chg="del">
          <ac:chgData name="James Clegg" userId="c6df1435-7a36-4b38-be4d-16e68e91152f" providerId="ADAL" clId="{D7CB3776-2514-4EBF-BAB5-13534B2D8AA2}" dt="2020-12-07T10:14:20.406" v="9" actId="478"/>
          <ac:picMkLst>
            <pc:docMk/>
            <pc:sldMk cId="3447683227" sldId="271"/>
            <ac:picMk id="13" creationId="{00000000-0000-0000-0000-000000000000}"/>
          </ac:picMkLst>
        </pc:picChg>
      </pc:sldChg>
      <pc:sldChg chg="modTransition">
        <pc:chgData name="James Clegg" userId="c6df1435-7a36-4b38-be4d-16e68e91152f" providerId="ADAL" clId="{D7CB3776-2514-4EBF-BAB5-13534B2D8AA2}" dt="2020-12-07T10:14:25.617" v="10"/>
        <pc:sldMkLst>
          <pc:docMk/>
          <pc:sldMk cId="593140160" sldId="274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12/7/2020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5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0.png"/><Relationship Id="rId13" Type="http://schemas.openxmlformats.org/officeDocument/2006/relationships/image" Target="../media/image38.png"/><Relationship Id="rId3" Type="http://schemas.openxmlformats.org/officeDocument/2006/relationships/image" Target="../media/image9.png"/><Relationship Id="rId7" Type="http://schemas.openxmlformats.org/officeDocument/2006/relationships/image" Target="../media/image32.png"/><Relationship Id="rId12" Type="http://schemas.openxmlformats.org/officeDocument/2006/relationships/image" Target="../media/image37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29.png"/><Relationship Id="rId11" Type="http://schemas.openxmlformats.org/officeDocument/2006/relationships/image" Target="../media/image36.png"/><Relationship Id="rId15" Type="http://schemas.openxmlformats.org/officeDocument/2006/relationships/image" Target="../media/image40.png"/><Relationship Id="rId10" Type="http://schemas.openxmlformats.org/officeDocument/2006/relationships/image" Target="../media/image35.png"/><Relationship Id="rId14" Type="http://schemas.openxmlformats.org/officeDocument/2006/relationships/image" Target="../media/image39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8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11" Type="http://schemas.openxmlformats.org/officeDocument/2006/relationships/image" Target="../media/image17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0.png"/><Relationship Id="rId13" Type="http://schemas.openxmlformats.org/officeDocument/2006/relationships/image" Target="../media/image22.png"/><Relationship Id="rId3" Type="http://schemas.openxmlformats.org/officeDocument/2006/relationships/image" Target="../media/image4.png"/><Relationship Id="rId12" Type="http://schemas.openxmlformats.org/officeDocument/2006/relationships/image" Target="../media/image2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11" Type="http://schemas.openxmlformats.org/officeDocument/2006/relationships/image" Target="../media/image200.png"/><Relationship Id="rId5" Type="http://schemas.openxmlformats.org/officeDocument/2006/relationships/image" Target="../media/image20.png"/><Relationship Id="rId10" Type="http://schemas.openxmlformats.org/officeDocument/2006/relationships/image" Target="../media/image190.png"/><Relationship Id="rId4" Type="http://schemas.openxmlformats.org/officeDocument/2006/relationships/image" Target="../media/image19.png"/><Relationship Id="rId9" Type="http://schemas.openxmlformats.org/officeDocument/2006/relationships/image" Target="../media/image18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4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7.png"/><Relationship Id="rId5" Type="http://schemas.openxmlformats.org/officeDocument/2006/relationships/image" Target="../media/image21.png"/><Relationship Id="rId4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4" Type="http://schemas.openxmlformats.org/officeDocument/2006/relationships/image" Target="../media/image2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89469CA4-E105-412C-8299-AE9E696F9A7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22199" y="4125718"/>
            <a:ext cx="1243458" cy="118252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BE55A9A-0F44-499F-96DA-A8A0DD22208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8966" y="3294294"/>
            <a:ext cx="1487513" cy="177952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BF4E20F-6932-43C4-935A-DD3F1C2C95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126675" y="3743041"/>
            <a:ext cx="1063831" cy="127267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E123542-31A6-44B7-BF21-E6B01D909E9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17616" y="3323654"/>
            <a:ext cx="1543566" cy="184658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73AC2F-D2F6-41C9-8AB9-FED61A58E2CD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1541" y="4082292"/>
            <a:ext cx="806390" cy="964692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2131B4C-49B1-4588-BCF6-8D3584DB297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59997" y="1139972"/>
            <a:ext cx="5779509" cy="228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9314016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405601" y="642327"/>
            <a:ext cx="2257889" cy="270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548834" y="592545"/>
            <a:ext cx="6873193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The world record for number of snowmen built in an hour is 2,036, set in </a:t>
            </a:r>
            <a:r>
              <a:rPr lang="en-GB" sz="2800" dirty="0" err="1"/>
              <a:t>Akabira</a:t>
            </a:r>
            <a:r>
              <a:rPr lang="en-GB" sz="2800" dirty="0"/>
              <a:t> in Japan on 28 February 2015.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548834" y="1977540"/>
            <a:ext cx="69634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During the world record, 612 more snowmen were built by children than adults.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548834" y="2931647"/>
            <a:ext cx="74296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snowmen were built by adults?</a:t>
            </a: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4684" y="3548989"/>
            <a:ext cx="747045" cy="7470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27528" y="369167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3" name="Rectangle 12"/>
          <p:cNvSpPr/>
          <p:nvPr/>
        </p:nvSpPr>
        <p:spPr>
          <a:xfrm>
            <a:off x="2082992" y="3922512"/>
            <a:ext cx="3098608" cy="5588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Rectangle 19"/>
          <p:cNvSpPr/>
          <p:nvPr/>
        </p:nvSpPr>
        <p:spPr>
          <a:xfrm>
            <a:off x="2082993" y="4696745"/>
            <a:ext cx="1968500" cy="558800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636380" y="3958092"/>
            <a:ext cx="5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625793" y="4732325"/>
            <a:ext cx="5208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</a:t>
            </a:r>
          </a:p>
        </p:txBody>
      </p:sp>
      <p:sp>
        <p:nvSpPr>
          <p:cNvPr id="19" name="Right Brace 18"/>
          <p:cNvSpPr/>
          <p:nvPr/>
        </p:nvSpPr>
        <p:spPr>
          <a:xfrm>
            <a:off x="5274301" y="3922512"/>
            <a:ext cx="266700" cy="1333033"/>
          </a:xfrm>
          <a:prstGeom prst="rightBrac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5761781" y="4316642"/>
            <a:ext cx="1002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2,036</a:t>
            </a:r>
          </a:p>
        </p:txBody>
      </p:sp>
      <p:cxnSp>
        <p:nvCxnSpPr>
          <p:cNvPr id="25" name="Straight Connector 24"/>
          <p:cNvCxnSpPr/>
          <p:nvPr/>
        </p:nvCxnSpPr>
        <p:spPr>
          <a:xfrm flipV="1">
            <a:off x="4051493" y="3922512"/>
            <a:ext cx="0" cy="558800"/>
          </a:xfrm>
          <a:prstGeom prst="line">
            <a:avLst/>
          </a:prstGeom>
          <a:ln w="3810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4302547" y="398508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612</a:t>
            </a:r>
          </a:p>
        </p:txBody>
      </p:sp>
      <p:cxnSp>
        <p:nvCxnSpPr>
          <p:cNvPr id="28" name="Straight Connector 27"/>
          <p:cNvCxnSpPr/>
          <p:nvPr/>
        </p:nvCxnSpPr>
        <p:spPr>
          <a:xfrm flipV="1">
            <a:off x="4051493" y="3957099"/>
            <a:ext cx="1130107" cy="524213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E128DF4-1E73-4A54-AF68-A2091AAE3C02}"/>
                  </a:ext>
                </a:extLst>
              </p:cNvPr>
              <p:cNvSpPr txBox="1"/>
              <p:nvPr/>
            </p:nvSpPr>
            <p:spPr>
              <a:xfrm>
                <a:off x="6573493" y="4299166"/>
                <a:ext cx="1046997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−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612</a:t>
                </a:r>
              </a:p>
            </p:txBody>
          </p:sp>
        </mc:Choice>
        <mc:Fallback xmlns="">
          <p:sp>
            <p:nvSpPr>
              <p:cNvPr id="30" name="TextBox 29">
                <a:extLst>
                  <a:ext uri="{FF2B5EF4-FFF2-40B4-BE49-F238E27FC236}">
                    <a16:creationId xmlns:a16="http://schemas.microsoft.com/office/drawing/2014/main" id="{DE128DF4-1E73-4A54-AF68-A2091AAE3C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73493" y="4299166"/>
                <a:ext cx="1046997" cy="461665"/>
              </a:xfrm>
              <a:prstGeom prst="rect">
                <a:avLst/>
              </a:prstGeom>
              <a:blipFill>
                <a:blip r:embed="rId7"/>
                <a:stretch>
                  <a:fillRect t="-10526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1" name="TextBox 30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5769299" y="4319192"/>
            <a:ext cx="1002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1,424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E128DF4-1E73-4A54-AF68-A2091AAE3C02}"/>
                  </a:ext>
                </a:extLst>
              </p:cNvPr>
              <p:cNvSpPr txBox="1"/>
              <p:nvPr/>
            </p:nvSpPr>
            <p:spPr>
              <a:xfrm>
                <a:off x="5761781" y="4861556"/>
                <a:ext cx="1909019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1,424 </a:t>
                </a:r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2 </a:t>
                </a:r>
                <a:r>
                  <a:rPr lang="en-GB" sz="2400" dirty="0"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=</a:t>
                </a:r>
                <a:r>
                  <a:rPr lang="en-GB" sz="2400" dirty="0">
                    <a:latin typeface="Calibri" panose="020F0502020204030204" pitchFamily="34" charset="0"/>
                    <a:cs typeface="Calibri" panose="020F0502020204030204" pitchFamily="34" charset="0"/>
                  </a:rPr>
                  <a:t>  </a:t>
                </a:r>
              </a:p>
            </p:txBody>
          </p:sp>
        </mc:Choice>
        <mc:Fallback xmlns="">
          <p:sp>
            <p:nvSpPr>
              <p:cNvPr id="32" name="TextBox 31">
                <a:extLst>
                  <a:ext uri="{FF2B5EF4-FFF2-40B4-BE49-F238E27FC236}">
                    <a16:creationId xmlns:a16="http://schemas.microsoft.com/office/drawing/2014/main" id="{DE128DF4-1E73-4A54-AF68-A2091AAE3C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61781" y="4861556"/>
                <a:ext cx="1909019" cy="461665"/>
              </a:xfrm>
              <a:prstGeom prst="rect">
                <a:avLst/>
              </a:prstGeom>
              <a:blipFill>
                <a:blip r:embed="rId8"/>
                <a:stretch>
                  <a:fillRect l="-4792" t="-11842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TextBox 33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7386615" y="4861556"/>
            <a:ext cx="1046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712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2663490" y="4735411"/>
            <a:ext cx="1046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712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2663490" y="3987005"/>
            <a:ext cx="10469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712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3084032" y="3343459"/>
            <a:ext cx="53705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712 snowmen were built by adults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25073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5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8" grpId="0"/>
      <p:bldP spid="18" grpId="1"/>
      <p:bldP spid="13" grpId="0" animBg="1"/>
      <p:bldP spid="20" grpId="0" animBg="1"/>
      <p:bldP spid="20" grpId="1" animBg="1"/>
      <p:bldP spid="21" grpId="0"/>
      <p:bldP spid="22" grpId="0"/>
      <p:bldP spid="19" grpId="0" animBg="1"/>
      <p:bldP spid="24" grpId="0"/>
      <p:bldP spid="24" grpId="1"/>
      <p:bldP spid="27" grpId="0"/>
      <p:bldP spid="30" grpId="0"/>
      <p:bldP spid="30" grpId="1"/>
      <p:bldP spid="31" grpId="0"/>
      <p:bldP spid="32" grpId="0"/>
      <p:bldP spid="34" grpId="0"/>
      <p:bldP spid="35" grpId="0"/>
      <p:bldP spid="36" grpId="0"/>
      <p:bldP spid="3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36600" y="1084987"/>
            <a:ext cx="86233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As the snowmen builders become tired, they build 46 fewer snowmen each hour.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36600" y="1998246"/>
            <a:ext cx="862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snowmen will they have built after 3 hours?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2564" y="2521466"/>
            <a:ext cx="747045" cy="7470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785408" y="266415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36600" y="2633377"/>
            <a:ext cx="26289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1st hour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2,036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36600" y="602615"/>
            <a:ext cx="86233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In the first hour 2,036 snowmen are built.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36600" y="3122883"/>
            <a:ext cx="318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2nd hour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2505305" y="3122883"/>
                <a:ext cx="26583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2,036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46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/>
                  <a:t>  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05305" y="3122883"/>
                <a:ext cx="2658314" cy="523220"/>
              </a:xfrm>
              <a:prstGeom prst="rect">
                <a:avLst/>
              </a:prstGeom>
              <a:blipFill>
                <a:blip r:embed="rId6"/>
                <a:stretch>
                  <a:fillRect l="-4817" t="-13953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2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489973" y="3122883"/>
            <a:ext cx="107532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1,990  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52221" y="3612390"/>
            <a:ext cx="318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3rd hour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endParaRPr lang="en-GB" sz="28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2420917" y="3612390"/>
                <a:ext cx="2658314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800" dirty="0"/>
                  <a:t>1,990 </a:t>
                </a:r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/>
                  <a:t> 46 </a:t>
                </a:r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800" dirty="0"/>
                  <a:t>   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20917" y="3612390"/>
                <a:ext cx="2658314" cy="523220"/>
              </a:xfrm>
              <a:prstGeom prst="rect">
                <a:avLst/>
              </a:prstGeom>
              <a:blipFill>
                <a:blip r:embed="rId7"/>
                <a:stretch>
                  <a:fillRect l="-4587" t="-15294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423310" y="3612390"/>
            <a:ext cx="131925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1,944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/>
              <p:cNvSpPr txBox="1"/>
              <p:nvPr/>
            </p:nvSpPr>
            <p:spPr>
              <a:xfrm>
                <a:off x="5082928" y="3628490"/>
                <a:ext cx="67839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b="1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40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4" name="TextBox 3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82928" y="3628490"/>
                <a:ext cx="678391" cy="707886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0" name="TextBox 3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616711" y="4353133"/>
            <a:ext cx="2667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5,970 snowmen  </a:t>
            </a:r>
          </a:p>
        </p:txBody>
      </p: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AC577FB6-B2EF-4864-9BB7-6438169E239E}"/>
              </a:ext>
            </a:extLst>
          </p:cNvPr>
          <p:cNvCxnSpPr/>
          <p:nvPr/>
        </p:nvCxnSpPr>
        <p:spPr>
          <a:xfrm flipV="1">
            <a:off x="5389748" y="4420160"/>
            <a:ext cx="3341012" cy="264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4" name="Straight Connector 43">
            <a:extLst>
              <a:ext uri="{FF2B5EF4-FFF2-40B4-BE49-F238E27FC236}">
                <a16:creationId xmlns:a16="http://schemas.microsoft.com/office/drawing/2014/main" id="{7BD8B3F1-F049-4F86-9C0F-640EDDA14733}"/>
              </a:ext>
            </a:extLst>
          </p:cNvPr>
          <p:cNvCxnSpPr/>
          <p:nvPr/>
        </p:nvCxnSpPr>
        <p:spPr>
          <a:xfrm>
            <a:off x="5913249" y="4074592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0FAE9A0E-7124-4AFC-BBF5-6713E14F56F5}"/>
              </a:ext>
            </a:extLst>
          </p:cNvPr>
          <p:cNvCxnSpPr/>
          <p:nvPr/>
        </p:nvCxnSpPr>
        <p:spPr>
          <a:xfrm>
            <a:off x="8710174" y="4074595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6" name="Straight Connector 45">
            <a:extLst>
              <a:ext uri="{FF2B5EF4-FFF2-40B4-BE49-F238E27FC236}">
                <a16:creationId xmlns:a16="http://schemas.microsoft.com/office/drawing/2014/main" id="{FF62C35E-0301-4427-BE1A-D286842D9C13}"/>
              </a:ext>
            </a:extLst>
          </p:cNvPr>
          <p:cNvCxnSpPr/>
          <p:nvPr/>
        </p:nvCxnSpPr>
        <p:spPr>
          <a:xfrm>
            <a:off x="7123009" y="4074591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9" name="Rectangle 48">
            <a:extLst>
              <a:ext uri="{FF2B5EF4-FFF2-40B4-BE49-F238E27FC236}">
                <a16:creationId xmlns:a16="http://schemas.microsoft.com/office/drawing/2014/main" id="{118B6901-4C6F-4CC1-B483-405841B5407D}"/>
              </a:ext>
            </a:extLst>
          </p:cNvPr>
          <p:cNvSpPr/>
          <p:nvPr/>
        </p:nvSpPr>
        <p:spPr>
          <a:xfrm>
            <a:off x="8188455" y="4643661"/>
            <a:ext cx="14587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2,036</a:t>
            </a:r>
            <a:endParaRPr lang="en-GB" sz="2800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2EA2F98-22C3-4CBF-ABA8-28AD1FBDEE0B}"/>
              </a:ext>
            </a:extLst>
          </p:cNvPr>
          <p:cNvSpPr/>
          <p:nvPr/>
        </p:nvSpPr>
        <p:spPr>
          <a:xfrm>
            <a:off x="6645421" y="4654421"/>
            <a:ext cx="1090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2,000</a:t>
            </a:r>
            <a:endParaRPr lang="en-GB" sz="2800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03B8082B-DAA1-4FA5-8DC0-2F3F71C08EB3}"/>
              </a:ext>
            </a:extLst>
          </p:cNvPr>
          <p:cNvSpPr/>
          <p:nvPr/>
        </p:nvSpPr>
        <p:spPr>
          <a:xfrm>
            <a:off x="5538674" y="4643661"/>
            <a:ext cx="14587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1,990</a:t>
            </a:r>
            <a:endParaRPr lang="en-GB" sz="2800" dirty="0"/>
          </a:p>
        </p:txBody>
      </p:sp>
      <p:sp>
        <p:nvSpPr>
          <p:cNvPr id="52" name="Right Bracket 51">
            <a:extLst>
              <a:ext uri="{FF2B5EF4-FFF2-40B4-BE49-F238E27FC236}">
                <a16:creationId xmlns:a16="http://schemas.microsoft.com/office/drawing/2014/main" id="{79B6089A-3CB2-460B-A92D-8C1F21BFA0A3}"/>
              </a:ext>
            </a:extLst>
          </p:cNvPr>
          <p:cNvSpPr/>
          <p:nvPr/>
        </p:nvSpPr>
        <p:spPr>
          <a:xfrm rot="5400000" flipH="1">
            <a:off x="7819895" y="3092302"/>
            <a:ext cx="196206" cy="1589978"/>
          </a:xfrm>
          <a:prstGeom prst="rightBracket">
            <a:avLst>
              <a:gd name="adj" fmla="val 405181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D5A6B32-9BF9-4C62-9D4A-DF01D8D003F7}"/>
                  </a:ext>
                </a:extLst>
              </p:cNvPr>
              <p:cNvSpPr txBox="1"/>
              <p:nvPr/>
            </p:nvSpPr>
            <p:spPr>
              <a:xfrm flipH="1">
                <a:off x="7462993" y="3334742"/>
                <a:ext cx="91001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</a:rPr>
                  <a:t>36</a:t>
                </a:r>
              </a:p>
            </p:txBody>
          </p:sp>
        </mc:Choice>
        <mc:Fallback xmlns="">
          <p:sp>
            <p:nvSpPr>
              <p:cNvPr id="53" name="TextBox 52">
                <a:extLst>
                  <a:ext uri="{FF2B5EF4-FFF2-40B4-BE49-F238E27FC236}">
                    <a16:creationId xmlns:a16="http://schemas.microsoft.com/office/drawing/2014/main" id="{2D5A6B32-9BF9-4C62-9D4A-DF01D8D003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462993" y="3334742"/>
                <a:ext cx="910010" cy="523220"/>
              </a:xfrm>
              <a:prstGeom prst="rect">
                <a:avLst/>
              </a:prstGeom>
              <a:blipFill>
                <a:blip r:embed="rId10"/>
                <a:stretch>
                  <a:fillRect t="-10465" r="-10000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4" name="Right Bracket 53">
            <a:extLst>
              <a:ext uri="{FF2B5EF4-FFF2-40B4-BE49-F238E27FC236}">
                <a16:creationId xmlns:a16="http://schemas.microsoft.com/office/drawing/2014/main" id="{8D3FF3CA-23E2-435F-9DC3-1BA6993288FC}"/>
              </a:ext>
            </a:extLst>
          </p:cNvPr>
          <p:cNvSpPr/>
          <p:nvPr/>
        </p:nvSpPr>
        <p:spPr>
          <a:xfrm rot="5400000" flipH="1">
            <a:off x="6390047" y="3298103"/>
            <a:ext cx="196206" cy="1149803"/>
          </a:xfrm>
          <a:prstGeom prst="rightBracket">
            <a:avLst>
              <a:gd name="adj" fmla="val 405181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58040A0-3255-44BF-AEF1-F9C6B0707CB4}"/>
                  </a:ext>
                </a:extLst>
              </p:cNvPr>
              <p:cNvSpPr txBox="1"/>
              <p:nvPr/>
            </p:nvSpPr>
            <p:spPr>
              <a:xfrm flipH="1">
                <a:off x="6033145" y="3342110"/>
                <a:ext cx="91001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558040A0-3255-44BF-AEF1-F9C6B0707C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033145" y="3342110"/>
                <a:ext cx="910010" cy="523220"/>
              </a:xfrm>
              <a:prstGeom prst="rect">
                <a:avLst/>
              </a:prstGeom>
              <a:blipFill>
                <a:blip r:embed="rId11"/>
                <a:stretch>
                  <a:fillRect t="-10465" r="-1006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6" name="Straight Connector 55">
            <a:extLst>
              <a:ext uri="{FF2B5EF4-FFF2-40B4-BE49-F238E27FC236}">
                <a16:creationId xmlns:a16="http://schemas.microsoft.com/office/drawing/2014/main" id="{8DBCF8E9-0CCE-403A-BA07-D241BD74D043}"/>
              </a:ext>
            </a:extLst>
          </p:cNvPr>
          <p:cNvCxnSpPr/>
          <p:nvPr/>
        </p:nvCxnSpPr>
        <p:spPr>
          <a:xfrm flipV="1">
            <a:off x="5389748" y="4423583"/>
            <a:ext cx="3341012" cy="264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7" name="Straight Connector 56">
            <a:extLst>
              <a:ext uri="{FF2B5EF4-FFF2-40B4-BE49-F238E27FC236}">
                <a16:creationId xmlns:a16="http://schemas.microsoft.com/office/drawing/2014/main" id="{0D397A49-DB00-485B-B725-85BB15E930B7}"/>
              </a:ext>
            </a:extLst>
          </p:cNvPr>
          <p:cNvCxnSpPr/>
          <p:nvPr/>
        </p:nvCxnSpPr>
        <p:spPr>
          <a:xfrm>
            <a:off x="5913249" y="4078015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5F1E1025-66AB-47BE-9A28-32D2C0AD7B29}"/>
              </a:ext>
            </a:extLst>
          </p:cNvPr>
          <p:cNvCxnSpPr/>
          <p:nvPr/>
        </p:nvCxnSpPr>
        <p:spPr>
          <a:xfrm>
            <a:off x="8710174" y="4078018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CB0691E4-D653-4C7B-A6D9-688C2BC912FA}"/>
              </a:ext>
            </a:extLst>
          </p:cNvPr>
          <p:cNvCxnSpPr/>
          <p:nvPr/>
        </p:nvCxnSpPr>
        <p:spPr>
          <a:xfrm>
            <a:off x="7123009" y="4078014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0" name="Rectangle 59">
            <a:extLst>
              <a:ext uri="{FF2B5EF4-FFF2-40B4-BE49-F238E27FC236}">
                <a16:creationId xmlns:a16="http://schemas.microsoft.com/office/drawing/2014/main" id="{BD29FC62-3036-4AD2-A3D8-91FF7EE419D4}"/>
              </a:ext>
            </a:extLst>
          </p:cNvPr>
          <p:cNvSpPr/>
          <p:nvPr/>
        </p:nvSpPr>
        <p:spPr>
          <a:xfrm>
            <a:off x="8188455" y="4647084"/>
            <a:ext cx="14587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1,990</a:t>
            </a:r>
            <a:endParaRPr lang="en-GB" sz="2800" dirty="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BD10677A-F4CC-42EB-8A81-35EF56727E57}"/>
              </a:ext>
            </a:extLst>
          </p:cNvPr>
          <p:cNvSpPr/>
          <p:nvPr/>
        </p:nvSpPr>
        <p:spPr>
          <a:xfrm>
            <a:off x="6645421" y="4657844"/>
            <a:ext cx="1090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1,950</a:t>
            </a:r>
            <a:endParaRPr lang="en-GB" sz="2800" dirty="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69CF7F48-AE2C-4C3A-A10D-A139A420B456}"/>
              </a:ext>
            </a:extLst>
          </p:cNvPr>
          <p:cNvSpPr/>
          <p:nvPr/>
        </p:nvSpPr>
        <p:spPr>
          <a:xfrm>
            <a:off x="5538674" y="4647084"/>
            <a:ext cx="14587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1,944</a:t>
            </a:r>
            <a:endParaRPr lang="en-GB" sz="2800" dirty="0"/>
          </a:p>
        </p:txBody>
      </p:sp>
      <p:sp>
        <p:nvSpPr>
          <p:cNvPr id="63" name="Right Bracket 62">
            <a:extLst>
              <a:ext uri="{FF2B5EF4-FFF2-40B4-BE49-F238E27FC236}">
                <a16:creationId xmlns:a16="http://schemas.microsoft.com/office/drawing/2014/main" id="{1012EB63-18F6-44D4-A119-41D5C1E036CE}"/>
              </a:ext>
            </a:extLst>
          </p:cNvPr>
          <p:cNvSpPr/>
          <p:nvPr/>
        </p:nvSpPr>
        <p:spPr>
          <a:xfrm rot="5400000" flipH="1">
            <a:off x="7819895" y="3095725"/>
            <a:ext cx="196206" cy="1589978"/>
          </a:xfrm>
          <a:prstGeom prst="rightBracket">
            <a:avLst>
              <a:gd name="adj" fmla="val 405181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D3E0FB7F-6AE3-4BFE-AC5D-4CBF93490126}"/>
                  </a:ext>
                </a:extLst>
              </p:cNvPr>
              <p:cNvSpPr txBox="1"/>
              <p:nvPr/>
            </p:nvSpPr>
            <p:spPr>
              <a:xfrm flipH="1">
                <a:off x="7462993" y="3338165"/>
                <a:ext cx="91001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</a:rPr>
                  <a:t>40</a:t>
                </a:r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D3E0FB7F-6AE3-4BFE-AC5D-4CBF9349012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462993" y="3338165"/>
                <a:ext cx="910010" cy="523220"/>
              </a:xfrm>
              <a:prstGeom prst="rect">
                <a:avLst/>
              </a:prstGeom>
              <a:blipFill>
                <a:blip r:embed="rId12"/>
                <a:stretch>
                  <a:fillRect t="-11765" r="-10000" b="-3411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5" name="Right Bracket 64">
            <a:extLst>
              <a:ext uri="{FF2B5EF4-FFF2-40B4-BE49-F238E27FC236}">
                <a16:creationId xmlns:a16="http://schemas.microsoft.com/office/drawing/2014/main" id="{F356D39D-9A32-40B5-BA2C-B51B4A79AEEB}"/>
              </a:ext>
            </a:extLst>
          </p:cNvPr>
          <p:cNvSpPr/>
          <p:nvPr/>
        </p:nvSpPr>
        <p:spPr>
          <a:xfrm rot="5400000" flipH="1">
            <a:off x="6390047" y="3301526"/>
            <a:ext cx="196206" cy="1149803"/>
          </a:xfrm>
          <a:prstGeom prst="rightBracket">
            <a:avLst>
              <a:gd name="adj" fmla="val 405181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A241391D-B905-4C6E-A65C-5680F1CBE911}"/>
                  </a:ext>
                </a:extLst>
              </p:cNvPr>
              <p:cNvSpPr txBox="1"/>
              <p:nvPr/>
            </p:nvSpPr>
            <p:spPr>
              <a:xfrm flipH="1">
                <a:off x="6033145" y="3345533"/>
                <a:ext cx="91001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</a:rPr>
                  <a:t>6</a:t>
                </a:r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A241391D-B905-4C6E-A65C-5680F1CBE91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033145" y="3345533"/>
                <a:ext cx="910010" cy="523220"/>
              </a:xfrm>
              <a:prstGeom prst="rect">
                <a:avLst/>
              </a:prstGeom>
              <a:blipFill>
                <a:blip r:embed="rId13"/>
                <a:stretch>
                  <a:fillRect t="-1162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7" name="Straight Connector 66">
            <a:extLst>
              <a:ext uri="{FF2B5EF4-FFF2-40B4-BE49-F238E27FC236}">
                <a16:creationId xmlns:a16="http://schemas.microsoft.com/office/drawing/2014/main" id="{FB1798A1-EFBB-4027-8ACF-011C4E390E7E}"/>
              </a:ext>
            </a:extLst>
          </p:cNvPr>
          <p:cNvCxnSpPr/>
          <p:nvPr/>
        </p:nvCxnSpPr>
        <p:spPr>
          <a:xfrm flipV="1">
            <a:off x="5396445" y="4420722"/>
            <a:ext cx="3341012" cy="2641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8" name="Straight Connector 67">
            <a:extLst>
              <a:ext uri="{FF2B5EF4-FFF2-40B4-BE49-F238E27FC236}">
                <a16:creationId xmlns:a16="http://schemas.microsoft.com/office/drawing/2014/main" id="{E2C1A34D-E31F-477F-B000-FDE88C1DF4DF}"/>
              </a:ext>
            </a:extLst>
          </p:cNvPr>
          <p:cNvCxnSpPr/>
          <p:nvPr/>
        </p:nvCxnSpPr>
        <p:spPr>
          <a:xfrm>
            <a:off x="5388552" y="4087336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8A001690-EF97-48A5-8611-977C8FE925AB}"/>
              </a:ext>
            </a:extLst>
          </p:cNvPr>
          <p:cNvCxnSpPr/>
          <p:nvPr/>
        </p:nvCxnSpPr>
        <p:spPr>
          <a:xfrm>
            <a:off x="8185477" y="4087339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10B78DEC-26C7-4FB3-B97A-43EF213E7F92}"/>
              </a:ext>
            </a:extLst>
          </p:cNvPr>
          <p:cNvCxnSpPr/>
          <p:nvPr/>
        </p:nvCxnSpPr>
        <p:spPr>
          <a:xfrm>
            <a:off x="7108374" y="4087335"/>
            <a:ext cx="7893" cy="658949"/>
          </a:xfrm>
          <a:prstGeom prst="line">
            <a:avLst/>
          </a:prstGeom>
          <a:ln w="3810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1" name="Rectangle 70">
            <a:extLst>
              <a:ext uri="{FF2B5EF4-FFF2-40B4-BE49-F238E27FC236}">
                <a16:creationId xmlns:a16="http://schemas.microsoft.com/office/drawing/2014/main" id="{236FE948-4E6C-4A74-8E4F-4F5CFB858532}"/>
              </a:ext>
            </a:extLst>
          </p:cNvPr>
          <p:cNvSpPr/>
          <p:nvPr/>
        </p:nvSpPr>
        <p:spPr>
          <a:xfrm>
            <a:off x="6579544" y="4661734"/>
            <a:ext cx="1090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4,026</a:t>
            </a:r>
            <a:endParaRPr lang="en-GB" sz="2800" dirty="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9AA456D2-5B1F-47F5-8656-15552E597AFD}"/>
              </a:ext>
            </a:extLst>
          </p:cNvPr>
          <p:cNvSpPr/>
          <p:nvPr/>
        </p:nvSpPr>
        <p:spPr>
          <a:xfrm>
            <a:off x="4850021" y="4656405"/>
            <a:ext cx="14587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2,036</a:t>
            </a:r>
            <a:endParaRPr lang="en-GB" sz="2800" dirty="0"/>
          </a:p>
        </p:txBody>
      </p:sp>
      <p:sp>
        <p:nvSpPr>
          <p:cNvPr id="73" name="Right Bracket 72">
            <a:extLst>
              <a:ext uri="{FF2B5EF4-FFF2-40B4-BE49-F238E27FC236}">
                <a16:creationId xmlns:a16="http://schemas.microsoft.com/office/drawing/2014/main" id="{A0533DCC-0058-4E8D-B16B-8729A653D0B2}"/>
              </a:ext>
            </a:extLst>
          </p:cNvPr>
          <p:cNvSpPr/>
          <p:nvPr/>
        </p:nvSpPr>
        <p:spPr>
          <a:xfrm rot="5400000" flipH="1">
            <a:off x="7508283" y="3434467"/>
            <a:ext cx="216918" cy="1011897"/>
          </a:xfrm>
          <a:prstGeom prst="rightBracket">
            <a:avLst>
              <a:gd name="adj" fmla="val 405181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FE19FA22-414D-4156-9808-312F49A7BFA4}"/>
                  </a:ext>
                </a:extLst>
              </p:cNvPr>
              <p:cNvSpPr txBox="1"/>
              <p:nvPr/>
            </p:nvSpPr>
            <p:spPr>
              <a:xfrm flipH="1">
                <a:off x="7125014" y="3778046"/>
                <a:ext cx="910010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FE19FA22-414D-4156-9808-312F49A7BFA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7125014" y="3778046"/>
                <a:ext cx="910010" cy="523220"/>
              </a:xfrm>
              <a:prstGeom prst="rect">
                <a:avLst/>
              </a:prstGeom>
              <a:blipFill>
                <a:blip r:embed="rId14"/>
                <a:stretch>
                  <a:fillRect t="-11628" r="-10067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5" name="Right Bracket 74">
            <a:extLst>
              <a:ext uri="{FF2B5EF4-FFF2-40B4-BE49-F238E27FC236}">
                <a16:creationId xmlns:a16="http://schemas.microsoft.com/office/drawing/2014/main" id="{6ACF8A06-252E-46E5-9B95-BAE186208030}"/>
              </a:ext>
            </a:extLst>
          </p:cNvPr>
          <p:cNvSpPr/>
          <p:nvPr/>
        </p:nvSpPr>
        <p:spPr>
          <a:xfrm rot="16200000">
            <a:off x="6627039" y="2462320"/>
            <a:ext cx="310449" cy="2796927"/>
          </a:xfrm>
          <a:prstGeom prst="rightBracket">
            <a:avLst>
              <a:gd name="adj" fmla="val 450465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ADA13D59-ABCA-4202-BDFF-E33270F272B9}"/>
                  </a:ext>
                </a:extLst>
              </p:cNvPr>
              <p:cNvSpPr txBox="1"/>
              <p:nvPr/>
            </p:nvSpPr>
            <p:spPr>
              <a:xfrm flipH="1">
                <a:off x="6033145" y="3229508"/>
                <a:ext cx="1404482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8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+</m:t>
                    </m:r>
                  </m:oMath>
                </a14:m>
                <a:r>
                  <a:rPr lang="en-GB" sz="28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</a:t>
                </a:r>
                <a:r>
                  <a:rPr lang="en-GB" sz="2800" dirty="0">
                    <a:latin typeface="Calibri" panose="020F0502020204030204" pitchFamily="34" charset="0"/>
                  </a:rPr>
                  <a:t>2,000</a:t>
                </a:r>
              </a:p>
            </p:txBody>
          </p:sp>
        </mc:Choice>
        <mc:Fallback xmlns="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ADA13D59-ABCA-4202-BDFF-E33270F272B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 flipH="1">
                <a:off x="6033145" y="3229508"/>
                <a:ext cx="1404482" cy="523220"/>
              </a:xfrm>
              <a:prstGeom prst="rect">
                <a:avLst/>
              </a:prstGeom>
              <a:blipFill>
                <a:blip r:embed="rId15"/>
                <a:stretch>
                  <a:fillRect t="-11628" r="-2609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7" name="Rectangle 76">
            <a:extLst>
              <a:ext uri="{FF2B5EF4-FFF2-40B4-BE49-F238E27FC236}">
                <a16:creationId xmlns:a16="http://schemas.microsoft.com/office/drawing/2014/main" id="{1CCA4676-A817-4934-9266-17821E4A6BD9}"/>
              </a:ext>
            </a:extLst>
          </p:cNvPr>
          <p:cNvSpPr/>
          <p:nvPr/>
        </p:nvSpPr>
        <p:spPr>
          <a:xfrm>
            <a:off x="7635257" y="4661734"/>
            <a:ext cx="109093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Calibri" panose="020F0502020204030204" pitchFamily="34" charset="0"/>
              </a:rPr>
              <a:t>4,036</a:t>
            </a:r>
            <a:endParaRPr lang="en-GB" sz="2800" dirty="0"/>
          </a:p>
        </p:txBody>
      </p:sp>
      <p:graphicFrame>
        <p:nvGraphicFramePr>
          <p:cNvPr id="33" name="Table 3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8175671"/>
              </p:ext>
            </p:extLst>
          </p:nvPr>
        </p:nvGraphicFramePr>
        <p:xfrm>
          <a:off x="5682312" y="2481772"/>
          <a:ext cx="2685140" cy="2614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285">
                  <a:extLst>
                    <a:ext uri="{9D8B030D-6E8A-4147-A177-3AD203B41FA5}">
                      <a16:colId xmlns:a16="http://schemas.microsoft.com/office/drawing/2014/main" val="2336028965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099043578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992405871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329015639"/>
                    </a:ext>
                  </a:extLst>
                </a:gridCol>
              </a:tblGrid>
              <a:tr h="618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Th</a:t>
                      </a:r>
                      <a:endParaRPr lang="en-GB" sz="3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079671"/>
                  </a:ext>
                </a:extLst>
              </a:tr>
              <a:tr h="618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521301"/>
                  </a:ext>
                </a:extLst>
              </a:tr>
              <a:tr h="619200"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latin typeface="+mn-lt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385860"/>
                  </a:ext>
                </a:extLst>
              </a:tr>
              <a:tr h="759581"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58088"/>
                  </a:ext>
                </a:extLst>
              </a:tr>
            </a:tbl>
          </a:graphicData>
        </a:graphic>
      </p:graphicFrame>
      <p:sp>
        <p:nvSpPr>
          <p:cNvPr id="35" name="TextBox 34"/>
          <p:cNvSpPr txBox="1"/>
          <p:nvPr/>
        </p:nvSpPr>
        <p:spPr>
          <a:xfrm>
            <a:off x="7849458" y="4437610"/>
            <a:ext cx="2924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0</a:t>
            </a:r>
          </a:p>
        </p:txBody>
      </p:sp>
      <p:sp>
        <p:nvSpPr>
          <p:cNvPr id="36" name="TextBox 35"/>
          <p:cNvSpPr txBox="1"/>
          <p:nvPr/>
        </p:nvSpPr>
        <p:spPr>
          <a:xfrm>
            <a:off x="7197247" y="4437610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7</a:t>
            </a:r>
          </a:p>
        </p:txBody>
      </p:sp>
      <p:sp>
        <p:nvSpPr>
          <p:cNvPr id="37" name="TextBox 36"/>
          <p:cNvSpPr txBox="1"/>
          <p:nvPr/>
        </p:nvSpPr>
        <p:spPr>
          <a:xfrm>
            <a:off x="6497322" y="4437610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9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5809280" y="4437610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5</a:t>
            </a:r>
          </a:p>
        </p:txBody>
      </p:sp>
      <p:sp>
        <p:nvSpPr>
          <p:cNvPr id="78" name="TextBox 77">
            <a:extLst>
              <a:ext uri="{FF2B5EF4-FFF2-40B4-BE49-F238E27FC236}">
                <a16:creationId xmlns:a16="http://schemas.microsoft.com/office/drawing/2014/main" id="{03F5BD25-E6C3-435D-A17A-A88AFDDD0C1B}"/>
              </a:ext>
            </a:extLst>
          </p:cNvPr>
          <p:cNvSpPr txBox="1"/>
          <p:nvPr/>
        </p:nvSpPr>
        <p:spPr>
          <a:xfrm>
            <a:off x="7206918" y="4991608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76832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500"/>
                            </p:stCondLst>
                            <p:childTnLst>
                              <p:par>
                                <p:cTn id="6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00"/>
                            </p:stCondLst>
                            <p:childTnLst>
                              <p:par>
                                <p:cTn id="7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500"/>
                            </p:stCondLst>
                            <p:childTnLst>
                              <p:par>
                                <p:cTn id="8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9" fill="hold">
                      <p:stCondLst>
                        <p:cond delay="indefinite"/>
                      </p:stCondLst>
                      <p:childTnLst>
                        <p:par>
                          <p:cTn id="130" fill="hold">
                            <p:stCondLst>
                              <p:cond delay="0"/>
                            </p:stCondLst>
                            <p:childTnLst>
                              <p:par>
                                <p:cTn id="1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>
                            <p:stCondLst>
                              <p:cond delay="500"/>
                            </p:stCondLst>
                            <p:childTnLst>
                              <p:par>
                                <p:cTn id="14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5" fill="hold">
                      <p:stCondLst>
                        <p:cond delay="indefinite"/>
                      </p:stCondLst>
                      <p:childTnLst>
                        <p:par>
                          <p:cTn id="146" fill="hold">
                            <p:stCondLst>
                              <p:cond delay="0"/>
                            </p:stCondLst>
                            <p:childTnLst>
                              <p:par>
                                <p:cTn id="14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0" fill="hold">
                            <p:stCondLst>
                              <p:cond delay="500"/>
                            </p:stCondLst>
                            <p:childTnLst>
                              <p:par>
                                <p:cTn id="15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1" fill="hold">
                      <p:stCondLst>
                        <p:cond delay="indefinite"/>
                      </p:stCondLst>
                      <p:childTnLst>
                        <p:par>
                          <p:cTn id="162" fill="hold">
                            <p:stCondLst>
                              <p:cond delay="0"/>
                            </p:stCondLst>
                            <p:childTnLst>
                              <p:par>
                                <p:cTn id="16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500"/>
                            </p:stCondLst>
                            <p:childTnLst>
                              <p:par>
                                <p:cTn id="16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5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9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1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9" fill="hold">
                      <p:stCondLst>
                        <p:cond delay="indefinite"/>
                      </p:stCondLst>
                      <p:childTnLst>
                        <p:par>
                          <p:cTn id="200" fill="hold">
                            <p:stCondLst>
                              <p:cond delay="0"/>
                            </p:stCondLst>
                            <p:childTnLst>
                              <p:par>
                                <p:cTn id="20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1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2" fill="hold">
                            <p:stCondLst>
                              <p:cond delay="500"/>
                            </p:stCondLst>
                            <p:childTnLst>
                              <p:par>
                                <p:cTn id="213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9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500"/>
                            </p:stCondLst>
                            <p:childTnLst>
                              <p:par>
                                <p:cTn id="2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3" fill="hold">
                      <p:stCondLst>
                        <p:cond delay="indefinite"/>
                      </p:stCondLst>
                      <p:childTnLst>
                        <p:par>
                          <p:cTn id="224" fill="hold">
                            <p:stCondLst>
                              <p:cond delay="0"/>
                            </p:stCondLst>
                            <p:childTnLst>
                              <p:par>
                                <p:cTn id="22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27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8" fill="hold">
                            <p:stCondLst>
                              <p:cond delay="500"/>
                            </p:stCondLst>
                            <p:childTnLst>
                              <p:par>
                                <p:cTn id="2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0" fill="hold">
                      <p:stCondLst>
                        <p:cond delay="indefinite"/>
                      </p:stCondLst>
                      <p:childTnLst>
                        <p:par>
                          <p:cTn id="241" fill="hold">
                            <p:stCondLst>
                              <p:cond delay="0"/>
                            </p:stCondLst>
                            <p:childTnLst>
                              <p:par>
                                <p:cTn id="242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0" fill="hold">
                      <p:stCondLst>
                        <p:cond delay="indefinite"/>
                      </p:stCondLst>
                      <p:childTnLst>
                        <p:par>
                          <p:cTn id="271" fill="hold">
                            <p:stCondLst>
                              <p:cond delay="0"/>
                            </p:stCondLst>
                            <p:childTnLst>
                              <p:par>
                                <p:cTn id="2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5" fill="hold">
                      <p:stCondLst>
                        <p:cond delay="indefinite"/>
                      </p:stCondLst>
                      <p:childTnLst>
                        <p:par>
                          <p:cTn id="276" fill="hold">
                            <p:stCondLst>
                              <p:cond delay="0"/>
                            </p:stCondLst>
                            <p:childTnLst>
                              <p:par>
                                <p:cTn id="2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9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0" fill="hold">
                      <p:stCondLst>
                        <p:cond delay="indefinite"/>
                      </p:stCondLst>
                      <p:childTnLst>
                        <p:par>
                          <p:cTn id="281" fill="hold">
                            <p:stCondLst>
                              <p:cond delay="0"/>
                            </p:stCondLst>
                            <p:childTnLst>
                              <p:par>
                                <p:cTn id="28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5" fill="hold">
                      <p:stCondLst>
                        <p:cond delay="indefinite"/>
                      </p:stCondLst>
                      <p:childTnLst>
                        <p:par>
                          <p:cTn id="286" fill="hold">
                            <p:stCondLst>
                              <p:cond delay="0"/>
                            </p:stCondLst>
                            <p:childTnLst>
                              <p:par>
                                <p:cTn id="28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0" fill="hold">
                      <p:stCondLst>
                        <p:cond delay="indefinite"/>
                      </p:stCondLst>
                      <p:childTnLst>
                        <p:par>
                          <p:cTn id="291" fill="hold">
                            <p:stCondLst>
                              <p:cond delay="0"/>
                            </p:stCondLst>
                            <p:childTnLst>
                              <p:par>
                                <p:cTn id="29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5" fill="hold">
                      <p:stCondLst>
                        <p:cond delay="indefinite"/>
                      </p:stCondLst>
                      <p:childTnLst>
                        <p:par>
                          <p:cTn id="296" fill="hold">
                            <p:stCondLst>
                              <p:cond delay="0"/>
                            </p:stCondLst>
                            <p:childTnLst>
                              <p:par>
                                <p:cTn id="29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5" grpId="1"/>
      <p:bldP spid="6" grpId="0"/>
      <p:bldP spid="7" grpId="0"/>
      <p:bldP spid="8" grpId="0"/>
      <p:bldP spid="9" grpId="0"/>
      <p:bldP spid="9" grpId="1"/>
      <p:bldP spid="23" grpId="0"/>
      <p:bldP spid="24" grpId="0"/>
      <p:bldP spid="25" grpId="0"/>
      <p:bldP spid="25" grpId="1"/>
      <p:bldP spid="26" grpId="0"/>
      <p:bldP spid="34" grpId="0"/>
      <p:bldP spid="40" grpId="0"/>
      <p:bldP spid="49" grpId="0"/>
      <p:bldP spid="49" grpId="1"/>
      <p:bldP spid="50" grpId="0"/>
      <p:bldP spid="50" grpId="1"/>
      <p:bldP spid="51" grpId="0"/>
      <p:bldP spid="51" grpId="1"/>
      <p:bldP spid="52" grpId="0" animBg="1"/>
      <p:bldP spid="52" grpId="1" animBg="1"/>
      <p:bldP spid="53" grpId="0"/>
      <p:bldP spid="53" grpId="1"/>
      <p:bldP spid="54" grpId="0" animBg="1"/>
      <p:bldP spid="54" grpId="1" animBg="1"/>
      <p:bldP spid="55" grpId="0"/>
      <p:bldP spid="55" grpId="1"/>
      <p:bldP spid="60" grpId="0"/>
      <p:bldP spid="60" grpId="1"/>
      <p:bldP spid="61" grpId="0"/>
      <p:bldP spid="61" grpId="1"/>
      <p:bldP spid="62" grpId="0"/>
      <p:bldP spid="62" grpId="1"/>
      <p:bldP spid="63" grpId="0" animBg="1"/>
      <p:bldP spid="63" grpId="1" animBg="1"/>
      <p:bldP spid="64" grpId="0"/>
      <p:bldP spid="64" grpId="1"/>
      <p:bldP spid="65" grpId="0" animBg="1"/>
      <p:bldP spid="65" grpId="1" animBg="1"/>
      <p:bldP spid="66" grpId="0"/>
      <p:bldP spid="66" grpId="1"/>
      <p:bldP spid="71" grpId="0"/>
      <p:bldP spid="71" grpId="1"/>
      <p:bldP spid="72" grpId="0"/>
      <p:bldP spid="72" grpId="1"/>
      <p:bldP spid="73" grpId="0" animBg="1"/>
      <p:bldP spid="73" grpId="1" animBg="1"/>
      <p:bldP spid="74" grpId="0"/>
      <p:bldP spid="74" grpId="1"/>
      <p:bldP spid="75" grpId="0" animBg="1"/>
      <p:bldP spid="75" grpId="1" animBg="1"/>
      <p:bldP spid="76" grpId="0"/>
      <p:bldP spid="76" grpId="1"/>
      <p:bldP spid="77" grpId="0"/>
      <p:bldP spid="77" grpId="1"/>
      <p:bldP spid="35" grpId="0"/>
      <p:bldP spid="36" grpId="0"/>
      <p:bldP spid="37" grpId="0"/>
      <p:bldP spid="38" grpId="0"/>
      <p:bldP spid="7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6394" y="4508556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799238" y="4651245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717922"/>
            <a:ext cx="8439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In a day a factory manufactures 45,150 buttons.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1340539"/>
            <a:ext cx="8439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Making one snowman requires 10 buttons.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1963156"/>
            <a:ext cx="734335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snowmen can be created using </a:t>
            </a:r>
          </a:p>
          <a:p>
            <a:r>
              <a:rPr lang="en-GB" sz="2800" dirty="0"/>
              <a:t>all the buttons the factory makes?</a:t>
            </a:r>
          </a:p>
        </p:txBody>
      </p:sp>
      <p:grpSp>
        <p:nvGrpSpPr>
          <p:cNvPr id="27" name="Group 26">
            <a:extLst>
              <a:ext uri="{FF2B5EF4-FFF2-40B4-BE49-F238E27FC236}">
                <a16:creationId xmlns:a16="http://schemas.microsoft.com/office/drawing/2014/main" id="{A19016CD-3F1C-4715-9F76-35633ABF891F}"/>
              </a:ext>
            </a:extLst>
          </p:cNvPr>
          <p:cNvGrpSpPr/>
          <p:nvPr/>
        </p:nvGrpSpPr>
        <p:grpSpPr>
          <a:xfrm>
            <a:off x="5860381" y="1241142"/>
            <a:ext cx="4367946" cy="3319674"/>
            <a:chOff x="5384646" y="2608298"/>
            <a:chExt cx="4367946" cy="3319674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73A8CD5D-1406-4B18-B4AD-B849E348EB0B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4"/>
            <a:srcRect l="24912" t="31107" r="32093" b="30259"/>
            <a:stretch/>
          </p:blipFill>
          <p:spPr>
            <a:xfrm>
              <a:off x="7428651" y="2777322"/>
              <a:ext cx="1629273" cy="1280736"/>
            </a:xfrm>
            <a:prstGeom prst="rect">
              <a:avLst/>
            </a:prstGeom>
          </p:spPr>
        </p:pic>
        <p:pic>
          <p:nvPicPr>
            <p:cNvPr id="9" name="Picture 8">
              <a:extLst>
                <a:ext uri="{FF2B5EF4-FFF2-40B4-BE49-F238E27FC236}">
                  <a16:creationId xmlns:a16="http://schemas.microsoft.com/office/drawing/2014/main" id="{64EAB2A4-308F-43C2-971E-9BA99C665830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6697968" y="3941769"/>
              <a:ext cx="2270448" cy="1986203"/>
            </a:xfrm>
            <a:prstGeom prst="rect">
              <a:avLst/>
            </a:prstGeom>
          </p:spPr>
        </p:pic>
        <p:pic>
          <p:nvPicPr>
            <p:cNvPr id="20" name="Picture 19">
              <a:extLst>
                <a:ext uri="{FF2B5EF4-FFF2-40B4-BE49-F238E27FC236}">
                  <a16:creationId xmlns:a16="http://schemas.microsoft.com/office/drawing/2014/main" id="{26BEF79C-9670-427A-800A-1D900D542AD4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6394770" y="2608298"/>
              <a:ext cx="2270448" cy="1986203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D7544D48-3717-485C-B3B8-30D494DFA100}"/>
                </a:ext>
              </a:extLst>
            </p:cNvPr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7482144" y="3073586"/>
              <a:ext cx="2270448" cy="1986203"/>
            </a:xfrm>
            <a:prstGeom prst="rect">
              <a:avLst/>
            </a:prstGeom>
          </p:spPr>
        </p:pic>
        <p:pic>
          <p:nvPicPr>
            <p:cNvPr id="24" name="Picture 23">
              <a:extLst>
                <a:ext uri="{FF2B5EF4-FFF2-40B4-BE49-F238E27FC236}">
                  <a16:creationId xmlns:a16="http://schemas.microsoft.com/office/drawing/2014/main" id="{4889E5FB-6E12-4F56-A49C-BB0454F6ABFF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5384646" y="3560212"/>
              <a:ext cx="2270448" cy="1986203"/>
            </a:xfrm>
            <a:prstGeom prst="rect">
              <a:avLst/>
            </a:prstGeom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7BFFDA33-12F5-4209-AAEC-D4529F6520B3}"/>
                </a:ext>
              </a:extLst>
            </p:cNvPr>
            <p:cNvPicPr>
              <a:picLocks noChangeAspect="1"/>
            </p:cNvPicPr>
            <p:nvPr/>
          </p:nvPicPr>
          <p:blipFill>
            <a:blip r:embed="rId9"/>
            <a:stretch>
              <a:fillRect/>
            </a:stretch>
          </p:blipFill>
          <p:spPr>
            <a:xfrm>
              <a:off x="5651678" y="2947636"/>
              <a:ext cx="2270448" cy="1986203"/>
            </a:xfrm>
            <a:prstGeom prst="rect">
              <a:avLst/>
            </a:prstGeom>
          </p:spPr>
        </p:pic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8BE378A8-C37E-487D-8525-A072B24CBF08}"/>
                </a:ext>
              </a:extLst>
            </p:cNvPr>
            <p:cNvPicPr>
              <a:picLocks noChangeAspect="1"/>
            </p:cNvPicPr>
            <p:nvPr/>
          </p:nvPicPr>
          <p:blipFill>
            <a:blip r:embed="rId10"/>
            <a:stretch>
              <a:fillRect/>
            </a:stretch>
          </p:blipFill>
          <p:spPr>
            <a:xfrm>
              <a:off x="5989441" y="3567435"/>
              <a:ext cx="2270448" cy="1986203"/>
            </a:xfrm>
            <a:prstGeom prst="rect">
              <a:avLst/>
            </a:prstGeom>
          </p:spPr>
        </p:pic>
        <p:pic>
          <p:nvPicPr>
            <p:cNvPr id="11" name="Picture 10">
              <a:extLst>
                <a:ext uri="{FF2B5EF4-FFF2-40B4-BE49-F238E27FC236}">
                  <a16:creationId xmlns:a16="http://schemas.microsoft.com/office/drawing/2014/main" id="{80C3A57B-FB86-4794-8C81-65C50A548FF6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7375157" y="3669162"/>
              <a:ext cx="2270448" cy="1986203"/>
            </a:xfrm>
            <a:prstGeom prst="rect">
              <a:avLst/>
            </a:prstGeom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8ECC4BCA-0DD5-4CE9-8C27-BFE2E55C0234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/>
            <a:srcRect l="25653" t="28913" r="31352" b="30338"/>
            <a:stretch/>
          </p:blipFill>
          <p:spPr>
            <a:xfrm>
              <a:off x="7035945" y="3601399"/>
              <a:ext cx="1629273" cy="1350853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>
            <a:extLst>
              <a:ext uri="{FF2B5EF4-FFF2-40B4-BE49-F238E27FC236}">
                <a16:creationId xmlns:a16="http://schemas.microsoft.com/office/drawing/2014/main" id="{ABFED57A-3E64-4C28-B328-3AD56171F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675223" y="538494"/>
            <a:ext cx="119600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20663" y="992037"/>
            <a:ext cx="1395824" cy="1533528"/>
          </a:xfrm>
          <a:prstGeom prst="rect">
            <a:avLst/>
          </a:prstGeom>
        </p:spPr>
      </p:pic>
      <p:sp>
        <p:nvSpPr>
          <p:cNvPr id="4" name="Rounded Rectangular Callout 3"/>
          <p:cNvSpPr/>
          <p:nvPr/>
        </p:nvSpPr>
        <p:spPr>
          <a:xfrm>
            <a:off x="5138110" y="661422"/>
            <a:ext cx="2645864" cy="989545"/>
          </a:xfrm>
          <a:prstGeom prst="wedgeRoundRectCallout">
            <a:avLst>
              <a:gd name="adj1" fmla="val 62501"/>
              <a:gd name="adj2" fmla="val 32161"/>
              <a:gd name="adj3" fmla="val 16667"/>
            </a:avLst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Each snowman is 1 group of 10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8020663" y="3642243"/>
            <a:ext cx="1431109" cy="1722321"/>
          </a:xfrm>
          <a:prstGeom prst="rect">
            <a:avLst/>
          </a:prstGeom>
        </p:spPr>
      </p:pic>
      <p:sp>
        <p:nvSpPr>
          <p:cNvPr id="6" name="Rounded Rectangular Callout 5"/>
          <p:cNvSpPr/>
          <p:nvPr/>
        </p:nvSpPr>
        <p:spPr>
          <a:xfrm>
            <a:off x="6144099" y="2466587"/>
            <a:ext cx="3151771" cy="1175656"/>
          </a:xfrm>
          <a:prstGeom prst="wedgeRoundRectCallout">
            <a:avLst>
              <a:gd name="adj1" fmla="val 16142"/>
              <a:gd name="adj2" fmla="val 68222"/>
              <a:gd name="adj3" fmla="val 16667"/>
            </a:avLst>
          </a:prstGeom>
          <a:noFill/>
          <a:ln w="28575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2000" dirty="0">
                <a:solidFill>
                  <a:schemeClr val="tx1"/>
                </a:solidFill>
              </a:rPr>
              <a:t>That means we need to find how many groups of 10 there are in 45,150!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96443728"/>
              </p:ext>
            </p:extLst>
          </p:nvPr>
        </p:nvGraphicFramePr>
        <p:xfrm>
          <a:off x="670747" y="2287605"/>
          <a:ext cx="5214965" cy="18720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042993">
                  <a:extLst>
                    <a:ext uri="{9D8B030D-6E8A-4147-A177-3AD203B41FA5}">
                      <a16:colId xmlns:a16="http://schemas.microsoft.com/office/drawing/2014/main" val="4059377862"/>
                    </a:ext>
                  </a:extLst>
                </a:gridCol>
                <a:gridCol w="1042993">
                  <a:extLst>
                    <a:ext uri="{9D8B030D-6E8A-4147-A177-3AD203B41FA5}">
                      <a16:colId xmlns:a16="http://schemas.microsoft.com/office/drawing/2014/main" val="1589910220"/>
                    </a:ext>
                  </a:extLst>
                </a:gridCol>
                <a:gridCol w="1042993">
                  <a:extLst>
                    <a:ext uri="{9D8B030D-6E8A-4147-A177-3AD203B41FA5}">
                      <a16:colId xmlns:a16="http://schemas.microsoft.com/office/drawing/2014/main" val="2069221138"/>
                    </a:ext>
                  </a:extLst>
                </a:gridCol>
                <a:gridCol w="1042993">
                  <a:extLst>
                    <a:ext uri="{9D8B030D-6E8A-4147-A177-3AD203B41FA5}">
                      <a16:colId xmlns:a16="http://schemas.microsoft.com/office/drawing/2014/main" val="2550450566"/>
                    </a:ext>
                  </a:extLst>
                </a:gridCol>
                <a:gridCol w="1042993">
                  <a:extLst>
                    <a:ext uri="{9D8B030D-6E8A-4147-A177-3AD203B41FA5}">
                      <a16:colId xmlns:a16="http://schemas.microsoft.com/office/drawing/2014/main" val="544942445"/>
                    </a:ext>
                  </a:extLst>
                </a:gridCol>
              </a:tblGrid>
              <a:tr h="468000"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err="1">
                          <a:latin typeface="+mn-lt"/>
                        </a:rPr>
                        <a:t>TTh</a:t>
                      </a:r>
                      <a:endParaRPr lang="en-GB" sz="2000" dirty="0">
                        <a:latin typeface="+mn-lt"/>
                      </a:endParaRPr>
                    </a:p>
                  </a:txBody>
                  <a:tcPr anchor="ctr">
                    <a:solidFill>
                      <a:srgbClr val="CC99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 err="1">
                          <a:latin typeface="+mn-lt"/>
                        </a:rPr>
                        <a:t>Th</a:t>
                      </a:r>
                      <a:endParaRPr lang="en-GB" sz="2000" dirty="0">
                        <a:latin typeface="+mn-lt"/>
                      </a:endParaRPr>
                    </a:p>
                  </a:txBody>
                  <a:tcPr anchor="ctr"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H</a:t>
                      </a:r>
                    </a:p>
                  </a:txBody>
                  <a:tcPr anchor="ctr"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T</a:t>
                      </a:r>
                    </a:p>
                  </a:txBody>
                  <a:tcPr anchor="ctr">
                    <a:solidFill>
                      <a:schemeClr val="accent4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000" dirty="0">
                          <a:latin typeface="+mn-lt"/>
                        </a:rPr>
                        <a:t>O</a:t>
                      </a:r>
                    </a:p>
                  </a:txBody>
                  <a:tcPr anchor="ctr">
                    <a:solidFill>
                      <a:srgbClr val="FF505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67756721"/>
                  </a:ext>
                </a:extLst>
              </a:tr>
              <a:tr h="1404000"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endParaRPr lang="en-GB" dirty="0">
                        <a:latin typeface="Berlin Sans FB" panose="020E0602020502020306" pitchFamily="34" charset="0"/>
                      </a:endParaRPr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54577473"/>
                  </a:ext>
                </a:extLst>
              </a:tr>
            </a:tbl>
          </a:graphicData>
        </a:graphic>
      </p:graphicFrame>
      <p:sp>
        <p:nvSpPr>
          <p:cNvPr id="8" name="Oval 7"/>
          <p:cNvSpPr/>
          <p:nvPr/>
        </p:nvSpPr>
        <p:spPr>
          <a:xfrm>
            <a:off x="757523" y="281796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Oval 8"/>
          <p:cNvSpPr/>
          <p:nvPr/>
        </p:nvSpPr>
        <p:spPr>
          <a:xfrm>
            <a:off x="1144587" y="281796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/>
          <p:cNvSpPr/>
          <p:nvPr/>
        </p:nvSpPr>
        <p:spPr>
          <a:xfrm>
            <a:off x="757523" y="318278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/>
          <p:cNvSpPr/>
          <p:nvPr/>
        </p:nvSpPr>
        <p:spPr>
          <a:xfrm>
            <a:off x="1144587" y="318278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/>
          <p:cNvSpPr/>
          <p:nvPr/>
        </p:nvSpPr>
        <p:spPr>
          <a:xfrm>
            <a:off x="1875956" y="281796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" name="Oval 12"/>
          <p:cNvSpPr/>
          <p:nvPr/>
        </p:nvSpPr>
        <p:spPr>
          <a:xfrm>
            <a:off x="2263020" y="281796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Oval 13"/>
          <p:cNvSpPr/>
          <p:nvPr/>
        </p:nvSpPr>
        <p:spPr>
          <a:xfrm>
            <a:off x="1875956" y="318278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Oval 14"/>
          <p:cNvSpPr/>
          <p:nvPr/>
        </p:nvSpPr>
        <p:spPr>
          <a:xfrm>
            <a:off x="2263020" y="318278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6" name="Oval 15"/>
          <p:cNvSpPr/>
          <p:nvPr/>
        </p:nvSpPr>
        <p:spPr>
          <a:xfrm>
            <a:off x="1881734" y="3595063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" name="Oval 16"/>
          <p:cNvSpPr/>
          <p:nvPr/>
        </p:nvSpPr>
        <p:spPr>
          <a:xfrm>
            <a:off x="2954649" y="281796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" name="Oval 17"/>
          <p:cNvSpPr/>
          <p:nvPr/>
        </p:nvSpPr>
        <p:spPr>
          <a:xfrm>
            <a:off x="3875056" y="281796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Oval 18"/>
          <p:cNvSpPr/>
          <p:nvPr/>
        </p:nvSpPr>
        <p:spPr>
          <a:xfrm>
            <a:off x="4262120" y="281796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" name="Oval 19"/>
          <p:cNvSpPr/>
          <p:nvPr/>
        </p:nvSpPr>
        <p:spPr>
          <a:xfrm>
            <a:off x="3875056" y="318278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/>
          <p:cNvSpPr/>
          <p:nvPr/>
        </p:nvSpPr>
        <p:spPr>
          <a:xfrm>
            <a:off x="4262120" y="3182784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2" name="Oval 21"/>
          <p:cNvSpPr/>
          <p:nvPr/>
        </p:nvSpPr>
        <p:spPr>
          <a:xfrm>
            <a:off x="3880834" y="3595063"/>
            <a:ext cx="306000" cy="306000"/>
          </a:xfrm>
          <a:prstGeom prst="ellipse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Curved Up Arrow 41"/>
          <p:cNvSpPr/>
          <p:nvPr/>
        </p:nvSpPr>
        <p:spPr>
          <a:xfrm rot="16200000">
            <a:off x="1469875" y="3957798"/>
            <a:ext cx="518535" cy="978755"/>
          </a:xfrm>
          <a:prstGeom prst="leftBracket">
            <a:avLst>
              <a:gd name="adj" fmla="val 145715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1371528" y="4630704"/>
                <a:ext cx="7152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71528" y="4630704"/>
                <a:ext cx="715230" cy="400110"/>
              </a:xfrm>
              <a:prstGeom prst="rect">
                <a:avLst/>
              </a:prstGeom>
              <a:blipFill>
                <a:blip r:embed="rId8"/>
                <a:stretch>
                  <a:fillRect t="-9231" r="-6838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1451716" y="1750359"/>
                <a:ext cx="26059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b="0" i="0" dirty="0" smtClean="0">
                        <a:solidFill>
                          <a:prstClr val="black"/>
                        </a:solidFill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45,150</m:t>
                    </m:r>
                    <m:r>
                      <a:rPr kumimoji="0" lang="en-GB" sz="28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 </a:t>
                </a:r>
                <a14:m>
                  <m:oMath xmlns:m="http://schemas.openxmlformats.org/officeDocument/2006/math">
                    <m:r>
                      <a:rPr lang="en-GB" sz="2800" b="0" i="1" smtClean="0">
                        <a:solidFill>
                          <a:prstClr val="black"/>
                        </a:solidFill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=</m:t>
                    </m:r>
                  </m:oMath>
                </a14:m>
                <a:endParaRPr kumimoji="0" lang="en-GB" sz="2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ea typeface="Cambria Math" panose="02040503050406030204" pitchFamily="18" charset="0"/>
                  <a:cs typeface="Calibri" panose="020F0502020204030204" pitchFamily="34" charset="0"/>
                </a:endParaRP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51716" y="1750359"/>
                <a:ext cx="2605939" cy="523220"/>
              </a:xfrm>
              <a:prstGeom prst="rect">
                <a:avLst/>
              </a:prstGeom>
              <a:blipFill>
                <a:blip r:embed="rId9"/>
                <a:stretch>
                  <a:fillRect t="-10465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Curved Up Arrow 41"/>
          <p:cNvSpPr/>
          <p:nvPr/>
        </p:nvSpPr>
        <p:spPr>
          <a:xfrm rot="16200000">
            <a:off x="2537939" y="3957798"/>
            <a:ext cx="518535" cy="978755"/>
          </a:xfrm>
          <a:prstGeom prst="leftBracket">
            <a:avLst>
              <a:gd name="adj" fmla="val 145715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/>
              <p:cNvSpPr txBox="1"/>
              <p:nvPr/>
            </p:nvSpPr>
            <p:spPr>
              <a:xfrm>
                <a:off x="2445100" y="4630704"/>
                <a:ext cx="7152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35" name="TextBox 3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45100" y="4630704"/>
                <a:ext cx="715230" cy="400110"/>
              </a:xfrm>
              <a:prstGeom prst="rect">
                <a:avLst/>
              </a:prstGeom>
              <a:blipFill>
                <a:blip r:embed="rId10"/>
                <a:stretch>
                  <a:fillRect t="-9231" r="-6838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6" name="Curved Up Arrow 41"/>
          <p:cNvSpPr/>
          <p:nvPr/>
        </p:nvSpPr>
        <p:spPr>
          <a:xfrm rot="16200000">
            <a:off x="3615788" y="3957798"/>
            <a:ext cx="518535" cy="978755"/>
          </a:xfrm>
          <a:prstGeom prst="leftBracket">
            <a:avLst>
              <a:gd name="adj" fmla="val 145715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/>
              <p:cNvSpPr txBox="1"/>
              <p:nvPr/>
            </p:nvSpPr>
            <p:spPr>
              <a:xfrm>
                <a:off x="3495313" y="4630704"/>
                <a:ext cx="7152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37" name="TextBox 3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5313" y="4630704"/>
                <a:ext cx="715230" cy="400110"/>
              </a:xfrm>
              <a:prstGeom prst="rect">
                <a:avLst/>
              </a:prstGeom>
              <a:blipFill>
                <a:blip r:embed="rId11"/>
                <a:stretch>
                  <a:fillRect t="-9231" r="-5932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8" name="Curved Up Arrow 41"/>
          <p:cNvSpPr/>
          <p:nvPr/>
        </p:nvSpPr>
        <p:spPr>
          <a:xfrm rot="16200000">
            <a:off x="4719006" y="3957799"/>
            <a:ext cx="518535" cy="978755"/>
          </a:xfrm>
          <a:prstGeom prst="leftBracket">
            <a:avLst>
              <a:gd name="adj" fmla="val 145715"/>
            </a:avLst>
          </a:prstGeom>
          <a:noFill/>
          <a:ln w="38100">
            <a:headEnd type="triangl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/>
              <p:cNvSpPr txBox="1"/>
              <p:nvPr/>
            </p:nvSpPr>
            <p:spPr>
              <a:xfrm>
                <a:off x="4596067" y="4630704"/>
                <a:ext cx="715230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14:m>
                  <m:oMath xmlns:m="http://schemas.openxmlformats.org/officeDocument/2006/math">
                    <m:r>
                      <a:rPr kumimoji="0" lang="en-GB" sz="2000" b="0" i="1" u="none" strike="noStrike" kern="1200" cap="none" spc="0" normalizeH="0" baseline="0" noProof="0" smtClean="0">
                        <a:ln>
                          <a:noFill/>
                        </a:ln>
                        <a:solidFill>
                          <a:prstClr val="black"/>
                        </a:solidFill>
                        <a:effectLst/>
                        <a:uLnTx/>
                        <a:uFillTx/>
                        <a:latin typeface="Cambria Math" panose="02040503050406030204" pitchFamily="18" charset="0"/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÷</m:t>
                    </m:r>
                  </m:oMath>
                </a14:m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latin typeface="Cambria Math" panose="02040503050406030204" pitchFamily="18" charset="0"/>
                    <a:ea typeface="Cambria Math" panose="02040503050406030204" pitchFamily="18" charset="0"/>
                    <a:cs typeface="Calibri" panose="020F0502020204030204" pitchFamily="34" charset="0"/>
                  </a:rPr>
                  <a:t> </a:t>
                </a:r>
                <a:r>
                  <a:rPr kumimoji="0" lang="en-GB" sz="20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black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10</a:t>
                </a:r>
              </a:p>
            </p:txBody>
          </p:sp>
        </mc:Choice>
        <mc:Fallback xmlns="">
          <p:sp>
            <p:nvSpPr>
              <p:cNvPr id="39" name="TextBox 3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96067" y="4630704"/>
                <a:ext cx="715230" cy="400110"/>
              </a:xfrm>
              <a:prstGeom prst="rect">
                <a:avLst/>
              </a:prstGeom>
              <a:blipFill>
                <a:blip r:embed="rId12"/>
                <a:stretch>
                  <a:fillRect t="-9231" r="-5983" b="-27692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/>
              <p:cNvSpPr txBox="1"/>
              <p:nvPr/>
            </p:nvSpPr>
            <p:spPr>
              <a:xfrm>
                <a:off x="3821833" y="1750359"/>
                <a:ext cx="2605939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 algn="ctr">
                  <a:defRPr/>
                </a:pP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GB" sz="2800" b="0" i="0" dirty="0" smtClean="0">
                        <a:solidFill>
                          <a:srgbClr val="0070C0"/>
                        </a:solidFill>
                        <a:ea typeface="Cambria Math" panose="02040503050406030204" pitchFamily="18" charset="0"/>
                        <a:cs typeface="Calibri" panose="020F0502020204030204" pitchFamily="34" charset="0"/>
                      </a:rPr>
                      <m:t>4,515</m:t>
                    </m:r>
                  </m:oMath>
                </a14:m>
                <a:r>
                  <a:rPr kumimoji="0" lang="en-GB" sz="2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0070C0"/>
                    </a:solidFill>
                    <a:effectLst/>
                    <a:uLnTx/>
                    <a:uFillTx/>
                    <a:ea typeface="Cambria Math" panose="02040503050406030204" pitchFamily="18" charset="0"/>
                    <a:cs typeface="Calibri" panose="020F0502020204030204" pitchFamily="34" charset="0"/>
                  </a:rPr>
                  <a:t> snowmen</a:t>
                </a:r>
              </a:p>
            </p:txBody>
          </p:sp>
        </mc:Choice>
        <mc:Fallback xmlns="">
          <p:sp>
            <p:nvSpPr>
              <p:cNvPr id="40" name="TextBox 3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1833" y="1750359"/>
                <a:ext cx="2605939" cy="523220"/>
              </a:xfrm>
              <a:prstGeom prst="rect">
                <a:avLst/>
              </a:prstGeom>
              <a:blipFill>
                <a:blip r:embed="rId13"/>
                <a:stretch>
                  <a:fillRect t="-10465" r="-2108" b="-32558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3236075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3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0" fill="hold">
                      <p:stCondLst>
                        <p:cond delay="indefinite"/>
                      </p:stCondLst>
                      <p:childTnLst>
                        <p:par>
                          <p:cTn id="121" fill="hold">
                            <p:stCondLst>
                              <p:cond delay="0"/>
                            </p:stCondLst>
                            <p:childTnLst>
                              <p:par>
                                <p:cTn id="1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4" fill="hold">
                      <p:stCondLst>
                        <p:cond delay="indefinite"/>
                      </p:stCondLst>
                      <p:childTnLst>
                        <p:par>
                          <p:cTn id="135" fill="hold">
                            <p:stCondLst>
                              <p:cond delay="0"/>
                            </p:stCondLst>
                            <p:childTnLst>
                              <p:par>
                                <p:cTn id="136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2821E-7 -1.85185E-6 L 0.11218 -0.00162 " pathEditMode="relative" rAng="0" ptsTypes="AA">
                                      <p:cBhvr>
                                        <p:cTn id="137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9" y="-93"/>
                                    </p:animMotion>
                                  </p:childTnLst>
                                </p:cTn>
                              </p:par>
                              <p:par>
                                <p:cTn id="13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7692E-6 -1.85185E-6 L 0.12132 -0.00046 " pathEditMode="relative" rAng="0" ptsTypes="AA">
                                      <p:cBhvr>
                                        <p:cTn id="139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8" y="-23"/>
                                    </p:animMotion>
                                  </p:childTnLst>
                                </p:cTn>
                              </p:par>
                              <p:par>
                                <p:cTn id="14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12821E-7 -2.59259E-6 L 0.11218 0.00023 " pathEditMode="relative" rAng="0" ptsTypes="AA">
                                      <p:cBhvr>
                                        <p:cTn id="141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09" y="0"/>
                                    </p:animMotion>
                                  </p:childTnLst>
                                </p:cTn>
                              </p:par>
                              <p:par>
                                <p:cTn id="142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7692E-6 -2.59259E-6 L 0.12132 -0.00162 " pathEditMode="relative" rAng="0" ptsTypes="AA">
                                      <p:cBhvr>
                                        <p:cTn id="14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058" y="-93"/>
                                    </p:animMotion>
                                  </p:childTnLst>
                                </p:cTn>
                              </p:par>
                              <p:par>
                                <p:cTn id="14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176 0.00208 L 0.11154 0.00393 " pathEditMode="relative" rAng="0" ptsTypes="AA">
                                      <p:cBhvr>
                                        <p:cTn id="14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81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79487E-6 -1.85185E-6 L 0.09295 -4.44444E-6 " pathEditMode="relative" rAng="0" ptsTypes="AA">
                                      <p:cBhvr>
                                        <p:cTn id="149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31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-1.85185E-6 L 0.10881 -4.44444E-6 " pathEditMode="relative" rAng="0" ptsTypes="AA">
                                      <p:cBhvr>
                                        <p:cTn id="15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3" y="-69"/>
                                    </p:animMotion>
                                  </p:childTnLst>
                                </p:cTn>
                              </p:par>
                              <p:par>
                                <p:cTn id="154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-1.85185E-6 L 0.10897 -0.00116 " pathEditMode="relative" rAng="0" ptsTypes="AA">
                                      <p:cBhvr>
                                        <p:cTn id="15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9" y="-69"/>
                                    </p:animMotion>
                                  </p:childTnLst>
                                </p:cTn>
                              </p:par>
                              <p:par>
                                <p:cTn id="15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30769E-6 -2.59259E-6 L 0.10721 0.00023 " pathEditMode="relative" rAng="0" ptsTypes="AA">
                                      <p:cBhvr>
                                        <p:cTn id="1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353" y="0"/>
                                    </p:animMotion>
                                  </p:childTnLst>
                                </p:cTn>
                              </p:par>
                              <p:par>
                                <p:cTn id="15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641E-7 -2.59259E-6 L 0.10897 -0.00162 " pathEditMode="relative" rAng="0" ptsTypes="AA">
                                      <p:cBhvr>
                                        <p:cTn id="159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49" y="-93"/>
                                    </p:animMotion>
                                  </p:childTnLst>
                                </p:cTn>
                              </p:par>
                              <p:par>
                                <p:cTn id="16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53846E-6 2.22222E-6 L 0.10433 0.00185 " pathEditMode="relative" rAng="0" ptsTypes="AA">
                                      <p:cBhvr>
                                        <p:cTn id="161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08" y="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presetID="42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-1.85185E-6 L 0.11298 -4.44444E-6 " pathEditMode="relative" rAng="0" ptsTypes="AA">
                                      <p:cBhvr>
                                        <p:cTn id="165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-69"/>
                                    </p:animMotion>
                                  </p:childTnLst>
                                </p:cTn>
                              </p:par>
                              <p:par>
                                <p:cTn id="166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7692E-6 -2.59259E-6 L 0.11298 -4.07407E-6 " pathEditMode="relative" rAng="0" ptsTypes="AA">
                                      <p:cBhvr>
                                        <p:cTn id="167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25" y="0"/>
                                    </p:animMotion>
                                  </p:childTnLst>
                                </p:cTn>
                              </p:par>
                              <p:par>
                                <p:cTn id="168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2.59259E-6 L 0.11298 -4.07407E-6 " pathEditMode="relative" rAng="0" ptsTypes="AA">
                                      <p:cBhvr>
                                        <p:cTn id="169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5" y="0"/>
                                    </p:animMotion>
                                  </p:childTnLst>
                                </p:cTn>
                              </p:par>
                              <p:par>
                                <p:cTn id="170" presetID="42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12821E-7 -1.85185E-6 L 0.11298 -4.44444E-6 " pathEditMode="relative" rAng="0" ptsTypes="AA">
                                      <p:cBhvr>
                                        <p:cTn id="17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785" y="-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8" grpId="1" animBg="1"/>
      <p:bldP spid="9" grpId="0" animBg="1"/>
      <p:bldP spid="9" grpId="1" animBg="1"/>
      <p:bldP spid="10" grpId="0" animBg="1"/>
      <p:bldP spid="10" grpId="1" animBg="1"/>
      <p:bldP spid="11" grpId="0" animBg="1"/>
      <p:bldP spid="11" grpId="1" animBg="1"/>
      <p:bldP spid="12" grpId="0" animBg="1"/>
      <p:bldP spid="12" grpId="1" animBg="1"/>
      <p:bldP spid="13" grpId="0" animBg="1"/>
      <p:bldP spid="13" grpId="1" animBg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18" grpId="0" animBg="1"/>
      <p:bldP spid="18" grpId="1" animBg="1"/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7" grpId="0" animBg="1"/>
      <p:bldP spid="28" grpId="0"/>
      <p:bldP spid="29" grpId="0"/>
      <p:bldP spid="34" grpId="0" animBg="1"/>
      <p:bldP spid="35" grpId="0"/>
      <p:bldP spid="36" grpId="0" animBg="1"/>
      <p:bldP spid="37" grpId="0"/>
      <p:bldP spid="38" grpId="0" animBg="1"/>
      <p:bldP spid="39" grpId="0"/>
      <p:bldP spid="4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:a16="http://schemas.microsoft.com/office/drawing/2014/main" id="{ABFED57A-3E64-4C28-B328-3AD56171F65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/>
          <a:stretch>
            <a:fillRect/>
          </a:stretch>
        </p:blipFill>
        <p:spPr bwMode="auto">
          <a:xfrm>
            <a:off x="1731259" y="3693917"/>
            <a:ext cx="1196005" cy="14307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717922"/>
            <a:ext cx="87169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In December, 3,427 snowmen are created but 1,863 melt.</a:t>
            </a:r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61679" y="3804959"/>
            <a:ext cx="747045" cy="747045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64523" y="394764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1345847"/>
            <a:ext cx="84394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In January, another 2,441 snowmen are created but some melt again.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2404659"/>
            <a:ext cx="8439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At the end of January there are 1,558 snowmen left.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3032585"/>
            <a:ext cx="8439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How many snowmen melted in January?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99310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6" grpId="0"/>
      <p:bldP spid="17" grpId="0"/>
      <p:bldP spid="18" grpId="0"/>
      <p:bldP spid="1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TextBox 6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8368" y="507547"/>
            <a:ext cx="1787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/>
              <a:t>December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/>
              <p:cNvSpPr txBox="1"/>
              <p:nvPr/>
            </p:nvSpPr>
            <p:spPr>
              <a:xfrm>
                <a:off x="520660" y="3550212"/>
                <a:ext cx="67839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b="1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sz="40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73" name="TextBox 7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0660" y="3550212"/>
                <a:ext cx="678391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74" name="Table 7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6241159"/>
              </p:ext>
            </p:extLst>
          </p:nvPr>
        </p:nvGraphicFramePr>
        <p:xfrm>
          <a:off x="1131430" y="2326138"/>
          <a:ext cx="2685140" cy="2614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285">
                  <a:extLst>
                    <a:ext uri="{9D8B030D-6E8A-4147-A177-3AD203B41FA5}">
                      <a16:colId xmlns:a16="http://schemas.microsoft.com/office/drawing/2014/main" val="2336028965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099043578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992405871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329015639"/>
                    </a:ext>
                  </a:extLst>
                </a:gridCol>
              </a:tblGrid>
              <a:tr h="618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Th</a:t>
                      </a:r>
                      <a:endParaRPr lang="en-GB" sz="3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079671"/>
                  </a:ext>
                </a:extLst>
              </a:tr>
              <a:tr h="618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7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521301"/>
                  </a:ext>
                </a:extLst>
              </a:tr>
              <a:tr h="619200"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latin typeface="+mn-lt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385860"/>
                  </a:ext>
                </a:extLst>
              </a:tr>
              <a:tr h="759581"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58088"/>
                  </a:ext>
                </a:extLst>
              </a:tr>
            </a:tbl>
          </a:graphicData>
        </a:graphic>
      </p:graphicFrame>
      <p:sp>
        <p:nvSpPr>
          <p:cNvPr id="76" name="TextBox 75"/>
          <p:cNvSpPr txBox="1"/>
          <p:nvPr/>
        </p:nvSpPr>
        <p:spPr>
          <a:xfrm>
            <a:off x="1812831" y="2769654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3</a:t>
            </a:r>
          </a:p>
        </p:txBody>
      </p:sp>
      <p:sp>
        <p:nvSpPr>
          <p:cNvPr id="77" name="TextBox 76"/>
          <p:cNvSpPr txBox="1"/>
          <p:nvPr/>
        </p:nvSpPr>
        <p:spPr>
          <a:xfrm>
            <a:off x="2423483" y="2769654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1</a:t>
            </a:r>
          </a:p>
        </p:txBody>
      </p:sp>
      <p:cxnSp>
        <p:nvCxnSpPr>
          <p:cNvPr id="78" name="Straight Connector 77"/>
          <p:cNvCxnSpPr/>
          <p:nvPr/>
        </p:nvCxnSpPr>
        <p:spPr>
          <a:xfrm flipV="1">
            <a:off x="1960516" y="3140899"/>
            <a:ext cx="334595" cy="2822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1652935" y="2769654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1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1099374" y="2695046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2</a:t>
            </a:r>
          </a:p>
        </p:txBody>
      </p:sp>
      <p:sp>
        <p:nvSpPr>
          <p:cNvPr id="81" name="TextBox 80"/>
          <p:cNvSpPr txBox="1"/>
          <p:nvPr/>
        </p:nvSpPr>
        <p:spPr>
          <a:xfrm>
            <a:off x="3306850" y="4258098"/>
            <a:ext cx="2924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4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2654639" y="4258098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6</a:t>
            </a:r>
          </a:p>
        </p:txBody>
      </p:sp>
      <p:sp>
        <p:nvSpPr>
          <p:cNvPr id="83" name="TextBox 82"/>
          <p:cNvSpPr txBox="1"/>
          <p:nvPr/>
        </p:nvSpPr>
        <p:spPr>
          <a:xfrm>
            <a:off x="1954714" y="4258098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5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1266672" y="4258098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1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21192" y="1017170"/>
            <a:ext cx="3713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Created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3,427 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21193" y="1556921"/>
            <a:ext cx="3713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Melt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1,863</a:t>
            </a:r>
          </a:p>
        </p:txBody>
      </p:sp>
      <p:cxnSp>
        <p:nvCxnSpPr>
          <p:cNvPr id="87" name="Straight Connector 86"/>
          <p:cNvCxnSpPr/>
          <p:nvPr/>
        </p:nvCxnSpPr>
        <p:spPr>
          <a:xfrm flipV="1">
            <a:off x="1286284" y="3140899"/>
            <a:ext cx="334595" cy="28228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8" name="TextBox 8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486622" y="507547"/>
            <a:ext cx="178701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u="sng" dirty="0"/>
              <a:t>January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486621" y="1017170"/>
            <a:ext cx="3713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Start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1,564 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486621" y="1556921"/>
            <a:ext cx="371316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Created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2,441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/>
              <p:cNvSpPr txBox="1"/>
              <p:nvPr/>
            </p:nvSpPr>
            <p:spPr>
              <a:xfrm>
                <a:off x="5020103" y="3550212"/>
                <a:ext cx="67839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b="1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+</m:t>
                      </m:r>
                    </m:oMath>
                  </m:oMathPara>
                </a14:m>
                <a:endParaRPr lang="en-GB" sz="40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1" name="TextBox 9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20103" y="3550212"/>
                <a:ext cx="678391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92" name="Table 9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1826441"/>
              </p:ext>
            </p:extLst>
          </p:nvPr>
        </p:nvGraphicFramePr>
        <p:xfrm>
          <a:off x="5630873" y="2326138"/>
          <a:ext cx="2685140" cy="26148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1285">
                  <a:extLst>
                    <a:ext uri="{9D8B030D-6E8A-4147-A177-3AD203B41FA5}">
                      <a16:colId xmlns:a16="http://schemas.microsoft.com/office/drawing/2014/main" val="2336028965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099043578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992405871"/>
                    </a:ext>
                  </a:extLst>
                </a:gridCol>
                <a:gridCol w="671285">
                  <a:extLst>
                    <a:ext uri="{9D8B030D-6E8A-4147-A177-3AD203B41FA5}">
                      <a16:colId xmlns:a16="http://schemas.microsoft.com/office/drawing/2014/main" val="3329015639"/>
                    </a:ext>
                  </a:extLst>
                </a:gridCol>
              </a:tblGrid>
              <a:tr h="618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Th</a:t>
                      </a:r>
                      <a:endParaRPr lang="en-GB" sz="30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079671"/>
                  </a:ext>
                </a:extLst>
              </a:tr>
              <a:tr h="618025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b="0" dirty="0">
                          <a:solidFill>
                            <a:schemeClr val="tx1"/>
                          </a:solidFill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521301"/>
                  </a:ext>
                </a:extLst>
              </a:tr>
              <a:tr h="619200"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latin typeface="+mn-lt"/>
                        </a:rPr>
                        <a:t>6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30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385860"/>
                  </a:ext>
                </a:extLst>
              </a:tr>
              <a:tr h="759581"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58088"/>
                  </a:ext>
                </a:extLst>
              </a:tr>
            </a:tbl>
          </a:graphicData>
        </a:graphic>
      </p:graphicFrame>
      <p:sp>
        <p:nvSpPr>
          <p:cNvPr id="94" name="TextBox 93"/>
          <p:cNvSpPr txBox="1"/>
          <p:nvPr/>
        </p:nvSpPr>
        <p:spPr>
          <a:xfrm>
            <a:off x="6453844" y="4861732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1</a:t>
            </a:r>
          </a:p>
        </p:txBody>
      </p:sp>
      <p:sp>
        <p:nvSpPr>
          <p:cNvPr id="96" name="TextBox 95"/>
          <p:cNvSpPr txBox="1"/>
          <p:nvPr/>
        </p:nvSpPr>
        <p:spPr>
          <a:xfrm>
            <a:off x="5774639" y="4868321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1</a:t>
            </a:r>
          </a:p>
        </p:txBody>
      </p:sp>
      <p:sp>
        <p:nvSpPr>
          <p:cNvPr id="98" name="TextBox 97"/>
          <p:cNvSpPr txBox="1"/>
          <p:nvPr/>
        </p:nvSpPr>
        <p:spPr>
          <a:xfrm>
            <a:off x="7806293" y="4258098"/>
            <a:ext cx="29244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5</a:t>
            </a:r>
          </a:p>
        </p:txBody>
      </p:sp>
      <p:sp>
        <p:nvSpPr>
          <p:cNvPr id="99" name="TextBox 98"/>
          <p:cNvSpPr txBox="1"/>
          <p:nvPr/>
        </p:nvSpPr>
        <p:spPr>
          <a:xfrm>
            <a:off x="7154082" y="4258098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0</a:t>
            </a:r>
          </a:p>
        </p:txBody>
      </p:sp>
      <p:sp>
        <p:nvSpPr>
          <p:cNvPr id="100" name="TextBox 99"/>
          <p:cNvSpPr txBox="1"/>
          <p:nvPr/>
        </p:nvSpPr>
        <p:spPr>
          <a:xfrm>
            <a:off x="6454157" y="4258098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0</a:t>
            </a:r>
          </a:p>
        </p:txBody>
      </p:sp>
      <p:sp>
        <p:nvSpPr>
          <p:cNvPr id="101" name="TextBox 100"/>
          <p:cNvSpPr txBox="1"/>
          <p:nvPr/>
        </p:nvSpPr>
        <p:spPr>
          <a:xfrm>
            <a:off x="5766115" y="4258098"/>
            <a:ext cx="373820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3000" dirty="0"/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77433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  <p:bldP spid="73" grpId="0"/>
      <p:bldP spid="76" grpId="0"/>
      <p:bldP spid="77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8" grpId="0"/>
      <p:bldP spid="89" grpId="0"/>
      <p:bldP spid="90" grpId="0"/>
      <p:bldP spid="91" grpId="0"/>
      <p:bldP spid="94" grpId="0"/>
      <p:bldP spid="96" grpId="0"/>
      <p:bldP spid="98" grpId="0"/>
      <p:bldP spid="99" grpId="0"/>
      <p:bldP spid="100" grpId="0"/>
      <p:bldP spid="10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2" name="Table 4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293237"/>
              </p:ext>
            </p:extLst>
          </p:nvPr>
        </p:nvGraphicFramePr>
        <p:xfrm>
          <a:off x="6510732" y="2985972"/>
          <a:ext cx="2448000" cy="2311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336028965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3099043578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992405871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3329015639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Th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079671"/>
                  </a:ext>
                </a:extLst>
              </a:tr>
              <a:tr h="5796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3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521301"/>
                  </a:ext>
                </a:extLst>
              </a:tr>
              <a:tr h="579600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+mn-lt"/>
                        </a:rPr>
                        <a:t>2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385860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58088"/>
                  </a:ext>
                </a:extLst>
              </a:tr>
            </a:tbl>
          </a:graphicData>
        </a:graphic>
      </p:graphicFrame>
      <p:grpSp>
        <p:nvGrpSpPr>
          <p:cNvPr id="18" name="Group 17"/>
          <p:cNvGrpSpPr/>
          <p:nvPr/>
        </p:nvGrpSpPr>
        <p:grpSpPr>
          <a:xfrm rot="16038424">
            <a:off x="1569303" y="1207203"/>
            <a:ext cx="2687996" cy="2643944"/>
            <a:chOff x="268171" y="249049"/>
            <a:chExt cx="2498576" cy="2448272"/>
          </a:xfrm>
        </p:grpSpPr>
        <p:sp>
          <p:nvSpPr>
            <p:cNvPr id="19" name="Oval 18"/>
            <p:cNvSpPr/>
            <p:nvPr/>
          </p:nvSpPr>
          <p:spPr>
            <a:xfrm>
              <a:off x="1081963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0" name="Oval 19"/>
            <p:cNvSpPr/>
            <p:nvPr/>
          </p:nvSpPr>
          <p:spPr>
            <a:xfrm>
              <a:off x="268171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1" name="Oval 20"/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2" name="Straight Connector 21"/>
            <p:cNvCxnSpPr>
              <a:stCxn id="19" idx="3"/>
            </p:cNvCxnSpPr>
            <p:nvPr/>
          </p:nvCxnSpPr>
          <p:spPr>
            <a:xfrm flipH="1">
              <a:off x="844235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Straight Connector 22"/>
            <p:cNvCxnSpPr>
              <a:stCxn id="19" idx="5"/>
            </p:cNvCxnSpPr>
            <p:nvPr/>
          </p:nvCxnSpPr>
          <p:spPr>
            <a:xfrm>
              <a:off x="1862452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603173" y="1562649"/>
            <a:ext cx="138781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Total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816203" y="674639"/>
            <a:ext cx="2721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Not melted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214090" y="3808967"/>
            <a:ext cx="2721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Melted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587021" y="2283154"/>
            <a:ext cx="1393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4,005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243121" y="1362566"/>
            <a:ext cx="1393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1,558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634791" y="3088553"/>
            <a:ext cx="5929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5875036" y="1520662"/>
                <a:ext cx="67839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b="1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sz="40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75036" y="1520662"/>
                <a:ext cx="678391" cy="707886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31" name="Table 30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64898216"/>
              </p:ext>
            </p:extLst>
          </p:nvPr>
        </p:nvGraphicFramePr>
        <p:xfrm>
          <a:off x="6510732" y="554901"/>
          <a:ext cx="2448000" cy="23102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12000">
                  <a:extLst>
                    <a:ext uri="{9D8B030D-6E8A-4147-A177-3AD203B41FA5}">
                      <a16:colId xmlns:a16="http://schemas.microsoft.com/office/drawing/2014/main" val="2336028965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3099043578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992405871"/>
                    </a:ext>
                  </a:extLst>
                </a:gridCol>
                <a:gridCol w="612000">
                  <a:extLst>
                    <a:ext uri="{9D8B030D-6E8A-4147-A177-3AD203B41FA5}">
                      <a16:colId xmlns:a16="http://schemas.microsoft.com/office/drawing/2014/main" val="3329015639"/>
                    </a:ext>
                  </a:extLst>
                </a:gridCol>
              </a:tblGrid>
              <a:tr h="504000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 err="1">
                          <a:solidFill>
                            <a:schemeClr val="tx1"/>
                          </a:solidFill>
                          <a:latin typeface="+mn-lt"/>
                        </a:rPr>
                        <a:t>Th</a:t>
                      </a:r>
                      <a:endParaRPr lang="en-GB" sz="24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079671"/>
                  </a:ext>
                </a:extLst>
              </a:tr>
              <a:tr h="578594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b="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521301"/>
                  </a:ext>
                </a:extLst>
              </a:tr>
              <a:tr h="579694"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1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400" dirty="0">
                          <a:solidFill>
                            <a:schemeClr val="tx1"/>
                          </a:solidFill>
                          <a:latin typeface="+mn-lt"/>
                        </a:rPr>
                        <a:t>8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385860"/>
                  </a:ext>
                </a:extLst>
              </a:tr>
              <a:tr h="648000"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30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58088"/>
                  </a:ext>
                </a:extLst>
              </a:tr>
            </a:tbl>
          </a:graphicData>
        </a:graphic>
      </p:graphicFrame>
      <p:sp>
        <p:nvSpPr>
          <p:cNvPr id="37" name="TextBox 36"/>
          <p:cNvSpPr txBox="1"/>
          <p:nvPr/>
        </p:nvSpPr>
        <p:spPr>
          <a:xfrm>
            <a:off x="8474720" y="4723906"/>
            <a:ext cx="2924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7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7859579" y="4723906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39" name="TextBox 38"/>
          <p:cNvSpPr txBox="1"/>
          <p:nvPr/>
        </p:nvSpPr>
        <p:spPr>
          <a:xfrm>
            <a:off x="7233799" y="4723906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4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6669320" y="4723906"/>
            <a:ext cx="37382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5895539" y="3973953"/>
                <a:ext cx="67839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b="1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−</m:t>
                      </m:r>
                    </m:oMath>
                  </m:oMathPara>
                </a14:m>
                <a:endParaRPr lang="en-GB" sz="40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95539" y="3973953"/>
                <a:ext cx="678391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40663" y="4526042"/>
            <a:ext cx="530921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2,447 snowmen melted in January.</a:t>
            </a:r>
          </a:p>
        </p:txBody>
      </p:sp>
      <p:sp>
        <p:nvSpPr>
          <p:cNvPr id="45" name="TextBox 4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281451" y="3081796"/>
            <a:ext cx="13933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2,447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2755430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6" grpId="0"/>
      <p:bldP spid="27" grpId="0"/>
      <p:bldP spid="28" grpId="0"/>
      <p:bldP spid="29" grpId="0"/>
      <p:bldP spid="29" grpId="1"/>
      <p:bldP spid="30" grpId="0"/>
      <p:bldP spid="37" grpId="0"/>
      <p:bldP spid="38" grpId="0"/>
      <p:bldP spid="39" grpId="0"/>
      <p:bldP spid="40" grpId="0"/>
      <p:bldP spid="43" grpId="0"/>
      <p:bldP spid="44" grpId="0"/>
      <p:bldP spid="4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extBox 2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95967" y="652433"/>
            <a:ext cx="872102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On a street there are 100 houses, numbered 1 to 100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95967" y="1288518"/>
            <a:ext cx="61373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Some of the houses create snowmen.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95967" y="1924603"/>
            <a:ext cx="879741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All the houses which create snowmen have numbers </a:t>
            </a:r>
          </a:p>
          <a:p>
            <a:r>
              <a:rPr lang="en-GB" sz="2800" dirty="0"/>
              <a:t>which are prime numbers.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95967" y="2991575"/>
            <a:ext cx="737039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snowmen are created on the street?</a:t>
            </a:r>
          </a:p>
        </p:txBody>
      </p:sp>
      <p:pic>
        <p:nvPicPr>
          <p:cNvPr id="34" name="Picture 33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1679" y="3808645"/>
            <a:ext cx="747045" cy="747045"/>
          </a:xfrm>
          <a:prstGeom prst="rect">
            <a:avLst/>
          </a:prstGeom>
        </p:spPr>
      </p:pic>
      <p:sp>
        <p:nvSpPr>
          <p:cNvPr id="35" name="TextBox 34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864523" y="395133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289F5BC-AAD6-4F33-8C6D-3A2D659A495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084877" y="4555690"/>
            <a:ext cx="665746" cy="796438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8784CDA-40F7-4491-AF59-60CE5E73FA2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750623" y="3469005"/>
            <a:ext cx="2470645" cy="197319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22086F04-C4B4-4256-8AE4-91C25813F31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81494" y="4770547"/>
            <a:ext cx="486146" cy="581581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3FF3D5AD-4B5C-443A-AC4B-237F77BD68BB}"/>
              </a:ext>
            </a:extLst>
          </p:cNvPr>
          <p:cNvSpPr txBox="1"/>
          <p:nvPr/>
        </p:nvSpPr>
        <p:spPr>
          <a:xfrm>
            <a:off x="5438239" y="4769243"/>
            <a:ext cx="42729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5998680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  <p:bldP spid="31" grpId="0"/>
      <p:bldP spid="32" grpId="0"/>
      <p:bldP spid="33" grpId="0"/>
      <p:bldP spid="3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0" name="Table 5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37503813"/>
              </p:ext>
            </p:extLst>
          </p:nvPr>
        </p:nvGraphicFramePr>
        <p:xfrm>
          <a:off x="839616" y="573490"/>
          <a:ext cx="6020390" cy="47244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60203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203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0203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0203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02039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2039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602039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602039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02039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60203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</a:tblGrid>
              <a:tr h="464967"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</a:t>
                      </a:r>
                    </a:p>
                  </a:txBody>
                  <a:tcPr anchor="ctr">
                    <a:solidFill>
                      <a:schemeClr val="accent4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2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3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4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5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7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9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10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4967"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11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13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14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15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17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19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20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4967"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21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22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23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24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25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26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27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28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29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30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4967"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31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32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33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34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35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36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37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38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39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40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64967"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41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42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43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44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45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46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47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48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49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50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64967"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51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52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53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54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55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56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57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58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59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60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64967"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61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62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63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64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65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66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67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68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69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70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64967"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71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72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73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74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75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76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77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78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79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80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464967"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81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82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83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84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85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86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87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88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89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90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464967"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91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92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93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94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95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96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97</a:t>
                      </a:r>
                    </a:p>
                  </a:txBody>
                  <a:tcPr anchor="ctr">
                    <a:solidFill>
                      <a:srgbClr val="A5A5A5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98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99</a:t>
                      </a:r>
                    </a:p>
                  </a:txBody>
                  <a:tcPr anchor="ctr"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500" dirty="0"/>
                        <a:t>100</a:t>
                      </a:r>
                    </a:p>
                  </a:txBody>
                  <a:tcPr marL="36000" marR="36000" anchor="ctr">
                    <a:solidFill>
                      <a:srgbClr val="FFC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  <p:sp>
        <p:nvSpPr>
          <p:cNvPr id="61" name="TextBox 6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767331" y="2243192"/>
            <a:ext cx="2830094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0070C0"/>
                </a:solidFill>
              </a:rPr>
              <a:t>25 snowmen are created on the street.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5688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51386" y="1338883"/>
            <a:ext cx="84394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many buttons are needed to make all the snowmen on the street?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51386" y="693150"/>
            <a:ext cx="84394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Making one snowman requires 10 buttons.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9E97C59F-F419-4619-B21C-C71DB733EC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43807" y="1919467"/>
            <a:ext cx="747045" cy="747045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DE128DF4-1E73-4A54-AF68-A2091AAE3C02}"/>
              </a:ext>
            </a:extLst>
          </p:cNvPr>
          <p:cNvSpPr txBox="1"/>
          <p:nvPr/>
        </p:nvSpPr>
        <p:spPr>
          <a:xfrm>
            <a:off x="6646651" y="206215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200535"/>
              </p:ext>
            </p:extLst>
          </p:nvPr>
        </p:nvGraphicFramePr>
        <p:xfrm>
          <a:off x="651386" y="2292990"/>
          <a:ext cx="3574250" cy="1318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850">
                  <a:extLst>
                    <a:ext uri="{9D8B030D-6E8A-4147-A177-3AD203B41FA5}">
                      <a16:colId xmlns:a16="http://schemas.microsoft.com/office/drawing/2014/main" val="959526296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3837854462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3128650680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1102332713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2580904791"/>
                    </a:ext>
                  </a:extLst>
                </a:gridCol>
              </a:tblGrid>
              <a:tr h="65911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5640484"/>
                  </a:ext>
                </a:extLst>
              </a:tr>
              <a:tr h="65911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062715"/>
                  </a:ext>
                </a:extLst>
              </a:tr>
            </a:tbl>
          </a:graphicData>
        </a:graphic>
      </p:graphicFrame>
      <p:pic>
        <p:nvPicPr>
          <p:cNvPr id="8" name="Picture 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952" y="2344225"/>
            <a:ext cx="623232" cy="607882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9315" y="2344225"/>
            <a:ext cx="623232" cy="607882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895" y="2344225"/>
            <a:ext cx="623232" cy="607882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644" y="2344225"/>
            <a:ext cx="623232" cy="607882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640" y="2344225"/>
            <a:ext cx="623232" cy="60788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1972" y="2952107"/>
            <a:ext cx="623232" cy="607882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8335" y="2952107"/>
            <a:ext cx="623232" cy="607882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5915" y="2952107"/>
            <a:ext cx="623232" cy="607882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20664" y="2952107"/>
            <a:ext cx="623232" cy="607882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2660" y="2952107"/>
            <a:ext cx="623232" cy="607882"/>
          </a:xfrm>
          <a:prstGeom prst="rect">
            <a:avLst/>
          </a:prstGeom>
        </p:spPr>
      </p:pic>
      <p:graphicFrame>
        <p:nvGraphicFramePr>
          <p:cNvPr id="18" name="Table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78194670"/>
              </p:ext>
            </p:extLst>
          </p:nvPr>
        </p:nvGraphicFramePr>
        <p:xfrm>
          <a:off x="671972" y="3906214"/>
          <a:ext cx="3574250" cy="1318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850">
                  <a:extLst>
                    <a:ext uri="{9D8B030D-6E8A-4147-A177-3AD203B41FA5}">
                      <a16:colId xmlns:a16="http://schemas.microsoft.com/office/drawing/2014/main" val="959526296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3837854462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3128650680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1102332713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2580904791"/>
                    </a:ext>
                  </a:extLst>
                </a:gridCol>
              </a:tblGrid>
              <a:tr h="65911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5640484"/>
                  </a:ext>
                </a:extLst>
              </a:tr>
              <a:tr h="65911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062715"/>
                  </a:ext>
                </a:extLst>
              </a:tr>
            </a:tbl>
          </a:graphicData>
        </a:graphic>
      </p:graphicFrame>
      <p:pic>
        <p:nvPicPr>
          <p:cNvPr id="19" name="Picture 18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38" y="3957449"/>
            <a:ext cx="623232" cy="607882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9901" y="3957449"/>
            <a:ext cx="623232" cy="607882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7481" y="3957449"/>
            <a:ext cx="623232" cy="607882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62230" y="3957449"/>
            <a:ext cx="623232" cy="607882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54226" y="3957449"/>
            <a:ext cx="623232" cy="607882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2558" y="4565331"/>
            <a:ext cx="623232" cy="607882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8921" y="4565331"/>
            <a:ext cx="623232" cy="607882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26501" y="4565331"/>
            <a:ext cx="623232" cy="607882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41250" y="4565331"/>
            <a:ext cx="623232" cy="60788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246" y="4565331"/>
            <a:ext cx="623232" cy="607882"/>
          </a:xfrm>
          <a:prstGeom prst="rect">
            <a:avLst/>
          </a:prstGeom>
        </p:spPr>
      </p:pic>
      <p:graphicFrame>
        <p:nvGraphicFramePr>
          <p:cNvPr id="29" name="Table 28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0774565"/>
              </p:ext>
            </p:extLst>
          </p:nvPr>
        </p:nvGraphicFramePr>
        <p:xfrm>
          <a:off x="4693161" y="2900872"/>
          <a:ext cx="3574250" cy="1318234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714850">
                  <a:extLst>
                    <a:ext uri="{9D8B030D-6E8A-4147-A177-3AD203B41FA5}">
                      <a16:colId xmlns:a16="http://schemas.microsoft.com/office/drawing/2014/main" val="959526296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3837854462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3128650680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1102332713"/>
                    </a:ext>
                  </a:extLst>
                </a:gridCol>
                <a:gridCol w="714850">
                  <a:extLst>
                    <a:ext uri="{9D8B030D-6E8A-4147-A177-3AD203B41FA5}">
                      <a16:colId xmlns:a16="http://schemas.microsoft.com/office/drawing/2014/main" val="2580904791"/>
                    </a:ext>
                  </a:extLst>
                </a:gridCol>
              </a:tblGrid>
              <a:tr h="659117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extLst>
                  <a:ext uri="{0D108BD9-81ED-4DB2-BD59-A6C34878D82A}">
                    <a16:rowId xmlns:a16="http://schemas.microsoft.com/office/drawing/2014/main" val="315640484"/>
                  </a:ext>
                </a:extLst>
              </a:tr>
              <a:tr h="659117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L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lnR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89062715"/>
                  </a:ext>
                </a:extLst>
              </a:tr>
            </a:tbl>
          </a:graphicData>
        </a:graphic>
      </p:graphicFrame>
      <p:pic>
        <p:nvPicPr>
          <p:cNvPr id="30" name="Picture 2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34727" y="2952107"/>
            <a:ext cx="623232" cy="607882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1090" y="2952107"/>
            <a:ext cx="623232" cy="607882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68670" y="2952107"/>
            <a:ext cx="623232" cy="607882"/>
          </a:xfrm>
          <a:prstGeom prst="rect">
            <a:avLst/>
          </a:prstGeom>
        </p:spPr>
      </p:pic>
      <p:pic>
        <p:nvPicPr>
          <p:cNvPr id="33" name="Picture 3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3419" y="2952107"/>
            <a:ext cx="623232" cy="607882"/>
          </a:xfrm>
          <a:prstGeom prst="rect">
            <a:avLst/>
          </a:prstGeom>
        </p:spPr>
      </p:pic>
      <p:pic>
        <p:nvPicPr>
          <p:cNvPr id="34" name="Picture 3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75415" y="2952107"/>
            <a:ext cx="623232" cy="607882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748071" y="4462224"/>
            <a:ext cx="1788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10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800" dirty="0"/>
              <a:t> 25 </a:t>
            </a:r>
            <a:r>
              <a:rPr lang="en-GB" sz="28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800" dirty="0"/>
              <a:t> 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427759" y="4462224"/>
            <a:ext cx="270347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>
                <a:solidFill>
                  <a:srgbClr val="0070C0"/>
                </a:solidFill>
              </a:rPr>
              <a:t>250 buttons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9476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0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4" dur="10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0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2" fill="hold">
                      <p:stCondLst>
                        <p:cond delay="indefinite"/>
                      </p:stCondLst>
                      <p:childTnLst>
                        <p:par>
                          <p:cTn id="173" fill="hold">
                            <p:stCondLst>
                              <p:cond delay="0"/>
                            </p:stCondLst>
                            <p:childTnLst>
                              <p:par>
                                <p:cTn id="17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5" grpId="0"/>
      <p:bldP spid="40" grpId="0"/>
      <p:bldP spid="4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5|5.6|3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3.7|4.6|9.1|0.6|2.6|1.6|4.7|2.7|3.3|3.9|4.1|3.8|0.6|1.2|0.8|3.2|3.3|1.4|4|1|2.4|3.9|4.7|1.9|4.3|2.9|0.9|3.8|7.4|0.6|2.6|3.6|2.3|2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7.9|8|4.9|2.2|4.7|4.7|5.1|2.3|1.8|1.8|2.8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7.6|9.2|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11.8|6.4|3.3|1.9|0.7|2.1|0.7|1.3|1.4|1.5|1.6|10.1|1.4|4|0.8|3|0.9|1.5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1|2.2|2|3.8|16.9|8.9|8.9|1.9|4.9|3.2|3.2|1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1|4.3|3.1|4.7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9|12.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9|4.3|6.3|8.8|1.3|9.3|1.1|1.8|2.2|5|4.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4.1|5.9|3.6|12.1|0.8|12.6|1.5|3.5|3.7|6.6|2.2|2.7|0.6|6.1|2.6|5.1|2.8|0.9|1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http://purl.org/dc/dcmitype/"/>
    <ds:schemaRef ds:uri="cee99ee9-287b-4f9a-957c-ba5ae7375c9a"/>
    <ds:schemaRef ds:uri="http://purl.org/dc/terms/"/>
    <ds:schemaRef ds:uri="http://schemas.microsoft.com/office/2006/metadata/properties"/>
    <ds:schemaRef ds:uri="http://purl.org/dc/elements/1.1/"/>
    <ds:schemaRef ds:uri="522d4c35-b548-4432-90ae-af4376e1c4b4"/>
    <ds:schemaRef ds:uri="http://www.w3.org/XML/1998/namespace"/>
    <ds:schemaRef ds:uri="http://schemas.microsoft.com/office/infopath/2007/PartnerControl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286C379-539A-4498-90F5-E5C2ED8BC8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818</TotalTime>
  <Words>570</Words>
  <Application>Microsoft Office PowerPoint</Application>
  <PresentationFormat>A4 Paper (210x297 mm)</PresentationFormat>
  <Paragraphs>280</Paragraphs>
  <Slides>11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7" baseType="lpstr">
      <vt:lpstr>Arial</vt:lpstr>
      <vt:lpstr>Bariol Bold</vt:lpstr>
      <vt:lpstr>Berlin Sans FB</vt:lpstr>
      <vt:lpstr>Calibri</vt:lpstr>
      <vt:lpstr>Cambria Math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94</cp:revision>
  <dcterms:created xsi:type="dcterms:W3CDTF">2019-10-15T10:24:11Z</dcterms:created>
  <dcterms:modified xsi:type="dcterms:W3CDTF">2020-12-07T10:14:29Z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