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4" r:id="rId5"/>
    <p:sldMasterId id="2147483662" r:id="rId6"/>
  </p:sldMasterIdLst>
  <p:notesMasterIdLst>
    <p:notesMasterId r:id="rId16"/>
  </p:notesMasterIdLst>
  <p:handoutMasterIdLst>
    <p:handoutMasterId r:id="rId17"/>
  </p:handoutMasterIdLst>
  <p:sldIdLst>
    <p:sldId id="267" r:id="rId7"/>
    <p:sldId id="269" r:id="rId8"/>
    <p:sldId id="270" r:id="rId9"/>
    <p:sldId id="271" r:id="rId10"/>
    <p:sldId id="272" r:id="rId11"/>
    <p:sldId id="273" r:id="rId12"/>
    <p:sldId id="274" r:id="rId13"/>
    <p:sldId id="261" r:id="rId14"/>
    <p:sldId id="277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AFD"/>
    <a:srgbClr val="FBFCFE"/>
    <a:srgbClr val="1D120D"/>
    <a:srgbClr val="DA3579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711"/>
  </p:normalViewPr>
  <p:slideViewPr>
    <p:cSldViewPr snapToGrid="0" snapToObjects="1">
      <p:cViewPr varScale="1">
        <p:scale>
          <a:sx n="113" d="100"/>
          <a:sy n="113" d="100"/>
        </p:scale>
        <p:origin x="60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257D40A-7249-420C-9C45-D8F8706E9F63}"/>
    <pc:docChg chg="custSel modSld">
      <pc:chgData name="James Clegg" userId="c6df1435-7a36-4b38-be4d-16e68e91152f" providerId="ADAL" clId="{6257D40A-7249-420C-9C45-D8F8706E9F63}" dt="2021-06-30T14:43:27.158" v="8"/>
      <pc:docMkLst>
        <pc:docMk/>
      </pc:docMkLst>
      <pc:sldChg chg="delSp modTransition delAnim">
        <pc:chgData name="James Clegg" userId="c6df1435-7a36-4b38-be4d-16e68e91152f" providerId="ADAL" clId="{6257D40A-7249-420C-9C45-D8F8706E9F63}" dt="2021-06-30T14:43:27.158" v="8"/>
        <pc:sldMkLst>
          <pc:docMk/>
          <pc:sldMk cId="3754808443" sldId="261"/>
        </pc:sldMkLst>
        <pc:picChg chg="del">
          <ac:chgData name="James Clegg" userId="c6df1435-7a36-4b38-be4d-16e68e91152f" providerId="ADAL" clId="{6257D40A-7249-420C-9C45-D8F8706E9F63}" dt="2021-06-30T14:42:54.979" v="6" actId="478"/>
          <ac:picMkLst>
            <pc:docMk/>
            <pc:sldMk cId="3754808443" sldId="261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6257D40A-7249-420C-9C45-D8F8706E9F63}" dt="2021-06-30T14:43:27.158" v="8"/>
        <pc:sldMkLst>
          <pc:docMk/>
          <pc:sldMk cId="1214023224" sldId="267"/>
        </pc:sldMkLst>
      </pc:sldChg>
      <pc:sldChg chg="delSp modTransition delAnim">
        <pc:chgData name="James Clegg" userId="c6df1435-7a36-4b38-be4d-16e68e91152f" providerId="ADAL" clId="{6257D40A-7249-420C-9C45-D8F8706E9F63}" dt="2021-06-30T14:43:27.158" v="8"/>
        <pc:sldMkLst>
          <pc:docMk/>
          <pc:sldMk cId="4147050374" sldId="269"/>
        </pc:sldMkLst>
        <pc:picChg chg="del">
          <ac:chgData name="James Clegg" userId="c6df1435-7a36-4b38-be4d-16e68e91152f" providerId="ADAL" clId="{6257D40A-7249-420C-9C45-D8F8706E9F63}" dt="2021-06-30T14:42:45.995" v="0" actId="478"/>
          <ac:picMkLst>
            <pc:docMk/>
            <pc:sldMk cId="4147050374" sldId="269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257D40A-7249-420C-9C45-D8F8706E9F63}" dt="2021-06-30T14:43:27.158" v="8"/>
        <pc:sldMkLst>
          <pc:docMk/>
          <pc:sldMk cId="1074257476" sldId="270"/>
        </pc:sldMkLst>
        <pc:picChg chg="del">
          <ac:chgData name="James Clegg" userId="c6df1435-7a36-4b38-be4d-16e68e91152f" providerId="ADAL" clId="{6257D40A-7249-420C-9C45-D8F8706E9F63}" dt="2021-06-30T14:42:47.525" v="1" actId="478"/>
          <ac:picMkLst>
            <pc:docMk/>
            <pc:sldMk cId="1074257476" sldId="27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257D40A-7249-420C-9C45-D8F8706E9F63}" dt="2021-06-30T14:43:27.158" v="8"/>
        <pc:sldMkLst>
          <pc:docMk/>
          <pc:sldMk cId="3803850062" sldId="271"/>
        </pc:sldMkLst>
        <pc:picChg chg="del">
          <ac:chgData name="James Clegg" userId="c6df1435-7a36-4b38-be4d-16e68e91152f" providerId="ADAL" clId="{6257D40A-7249-420C-9C45-D8F8706E9F63}" dt="2021-06-30T14:42:49.104" v="2" actId="478"/>
          <ac:picMkLst>
            <pc:docMk/>
            <pc:sldMk cId="3803850062" sldId="27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257D40A-7249-420C-9C45-D8F8706E9F63}" dt="2021-06-30T14:43:27.158" v="8"/>
        <pc:sldMkLst>
          <pc:docMk/>
          <pc:sldMk cId="979544063" sldId="272"/>
        </pc:sldMkLst>
        <pc:picChg chg="del">
          <ac:chgData name="James Clegg" userId="c6df1435-7a36-4b38-be4d-16e68e91152f" providerId="ADAL" clId="{6257D40A-7249-420C-9C45-D8F8706E9F63}" dt="2021-06-30T14:42:50.776" v="3" actId="478"/>
          <ac:picMkLst>
            <pc:docMk/>
            <pc:sldMk cId="979544063" sldId="272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257D40A-7249-420C-9C45-D8F8706E9F63}" dt="2021-06-30T14:43:27.158" v="8"/>
        <pc:sldMkLst>
          <pc:docMk/>
          <pc:sldMk cId="4153055423" sldId="273"/>
        </pc:sldMkLst>
        <pc:picChg chg="del">
          <ac:chgData name="James Clegg" userId="c6df1435-7a36-4b38-be4d-16e68e91152f" providerId="ADAL" clId="{6257D40A-7249-420C-9C45-D8F8706E9F63}" dt="2021-06-30T14:42:52.400" v="4" actId="478"/>
          <ac:picMkLst>
            <pc:docMk/>
            <pc:sldMk cId="4153055423" sldId="27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257D40A-7249-420C-9C45-D8F8706E9F63}" dt="2021-06-30T14:43:27.158" v="8"/>
        <pc:sldMkLst>
          <pc:docMk/>
          <pc:sldMk cId="78443897" sldId="274"/>
        </pc:sldMkLst>
        <pc:picChg chg="del">
          <ac:chgData name="James Clegg" userId="c6df1435-7a36-4b38-be4d-16e68e91152f" providerId="ADAL" clId="{6257D40A-7249-420C-9C45-D8F8706E9F63}" dt="2021-06-30T14:42:53.808" v="5" actId="478"/>
          <ac:picMkLst>
            <pc:docMk/>
            <pc:sldMk cId="78443897" sldId="274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257D40A-7249-420C-9C45-D8F8706E9F63}" dt="2021-06-30T14:43:27.158" v="8"/>
        <pc:sldMkLst>
          <pc:docMk/>
          <pc:sldMk cId="930235503" sldId="277"/>
        </pc:sldMkLst>
        <pc:picChg chg="del">
          <ac:chgData name="James Clegg" userId="c6df1435-7a36-4b38-be4d-16e68e91152f" providerId="ADAL" clId="{6257D40A-7249-420C-9C45-D8F8706E9F63}" dt="2021-06-30T14:42:56.222" v="7" actId="478"/>
          <ac:picMkLst>
            <pc:docMk/>
            <pc:sldMk cId="930235503" sldId="277"/>
            <ac:picMk id="1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744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9426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961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784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07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86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127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879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925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279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637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204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4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93D0E-769F-4872-90A9-081C0FE9CC06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27B6F-7827-48A8-A81C-BE1E26E72D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15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10" Type="http://schemas.openxmlformats.org/officeDocument/2006/relationships/image" Target="../media/image19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0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11" Type="http://schemas.openxmlformats.org/officeDocument/2006/relationships/image" Target="../media/image280.png"/><Relationship Id="rId15" Type="http://schemas.openxmlformats.org/officeDocument/2006/relationships/image" Target="../media/image32.pn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270.png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33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33.png"/><Relationship Id="rId4" Type="http://schemas.openxmlformats.org/officeDocument/2006/relationships/image" Target="../media/image35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33.png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40.pn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33.png"/><Relationship Id="rId11" Type="http://schemas.openxmlformats.org/officeDocument/2006/relationships/image" Target="../media/image43.png"/><Relationship Id="rId5" Type="http://schemas.openxmlformats.org/officeDocument/2006/relationships/image" Target="../media/image24.png"/><Relationship Id="rId10" Type="http://schemas.openxmlformats.org/officeDocument/2006/relationships/image" Target="../media/image4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6A87BF-F696-483A-AD81-D9F287EEEC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6295" y="1243663"/>
            <a:ext cx="2124075" cy="2562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5847A5-985B-45FD-A60C-C20C9C51DD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7744" y="3371265"/>
            <a:ext cx="2124075" cy="25622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BF0C4C-0111-4D06-8EE3-1F0CD49BD4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211" y="2501608"/>
            <a:ext cx="2124075" cy="2619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343F01-5183-46CE-B582-7ACA8CB096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8748" y="3286187"/>
            <a:ext cx="2124075" cy="23336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6F8779F-4636-41B5-AF19-A7ACC9CEF3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64115">
            <a:off x="6144855" y="3943772"/>
            <a:ext cx="1482492" cy="1380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445347-D142-4322-BE53-EB32CF1B02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39929">
            <a:off x="2983824" y="4077147"/>
            <a:ext cx="1401933" cy="13052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E0F3BB-0D7B-41C3-A1FB-8A1F2E4BD3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201" y="3033779"/>
            <a:ext cx="2124076" cy="19775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B76F72F-69A2-4361-A9D9-5B4603CF72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67185" y="435357"/>
            <a:ext cx="1711949" cy="18772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3F5A34D-6C8F-4BF5-B879-E5DD132691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70716" y="1932577"/>
            <a:ext cx="950732" cy="10425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37F28CE-0AB0-4130-A708-0D05E224AF2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4857" y="1784112"/>
            <a:ext cx="6041660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023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95435" y="626103"/>
            <a:ext cx="894199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An ice cream and 2 lollies costs £3 and 80p</a:t>
            </a:r>
          </a:p>
          <a:p>
            <a:endParaRPr lang="en-GB" sz="1200" dirty="0"/>
          </a:p>
          <a:p>
            <a:r>
              <a:rPr lang="en-GB" sz="2800" dirty="0"/>
              <a:t>An ice cream costs £1 and 50p</a:t>
            </a:r>
          </a:p>
          <a:p>
            <a:endParaRPr lang="en-GB" sz="1200" dirty="0"/>
          </a:p>
          <a:p>
            <a:r>
              <a:rPr lang="en-GB" sz="2800" dirty="0"/>
              <a:t>What is the price of one ice lolly?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274" y="4629286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06118" y="477197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ight Brace 13"/>
          <p:cNvSpPr/>
          <p:nvPr/>
        </p:nvSpPr>
        <p:spPr>
          <a:xfrm rot="16200000">
            <a:off x="3027097" y="590090"/>
            <a:ext cx="402535" cy="502312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6485552" y="2300433"/>
                <a:ext cx="2582717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prstClr val="black"/>
                    </a:solidFill>
                  </a:rPr>
                  <a:t>    £3 and 80p</a:t>
                </a:r>
              </a:p>
              <a:p>
                <a:pPr lvl="0"/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£1 and 50p</a:t>
                </a:r>
              </a:p>
              <a:p>
                <a:pPr lvl="0"/>
                <a:endParaRPr lang="en-GB" sz="28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5552" y="2300433"/>
                <a:ext cx="2582717" cy="1384995"/>
              </a:xfrm>
              <a:prstGeom prst="rect">
                <a:avLst/>
              </a:prstGeom>
              <a:blipFill>
                <a:blip r:embed="rId6"/>
                <a:stretch>
                  <a:fillRect t="-3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16802" y="5034863"/>
                <a:ext cx="487072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£2 and 30p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£1 and 15p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802" y="5034863"/>
                <a:ext cx="4870727" cy="523220"/>
              </a:xfrm>
              <a:prstGeom prst="rect">
                <a:avLst/>
              </a:prstGeom>
              <a:blipFill>
                <a:blip r:embed="rId7"/>
                <a:stretch>
                  <a:fillRect l="-262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2" name="Picture 51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922906">
            <a:off x="6869760" y="541432"/>
            <a:ext cx="1588848" cy="147927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230191">
            <a:off x="8404152" y="799117"/>
            <a:ext cx="493466" cy="112428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749071">
            <a:off x="7907254" y="716131"/>
            <a:ext cx="493466" cy="11242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34770" y="2435668"/>
            <a:ext cx="1924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£3 and 80p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145335"/>
              </p:ext>
            </p:extLst>
          </p:nvPr>
        </p:nvGraphicFramePr>
        <p:xfrm>
          <a:off x="716802" y="3330615"/>
          <a:ext cx="5023125" cy="683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8253">
                  <a:extLst>
                    <a:ext uri="{9D8B030D-6E8A-4147-A177-3AD203B41FA5}">
                      <a16:colId xmlns:a16="http://schemas.microsoft.com/office/drawing/2014/main" val="210593782"/>
                    </a:ext>
                  </a:extLst>
                </a:gridCol>
                <a:gridCol w="1482436">
                  <a:extLst>
                    <a:ext uri="{9D8B030D-6E8A-4147-A177-3AD203B41FA5}">
                      <a16:colId xmlns:a16="http://schemas.microsoft.com/office/drawing/2014/main" val="4106950561"/>
                    </a:ext>
                  </a:extLst>
                </a:gridCol>
                <a:gridCol w="1482436">
                  <a:extLst>
                    <a:ext uri="{9D8B030D-6E8A-4147-A177-3AD203B41FA5}">
                      <a16:colId xmlns:a16="http://schemas.microsoft.com/office/drawing/2014/main" val="3921526901"/>
                    </a:ext>
                  </a:extLst>
                </a:gridCol>
              </a:tblGrid>
              <a:tr h="68330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403422"/>
                  </a:ext>
                </a:extLst>
              </a:tr>
            </a:tbl>
          </a:graphicData>
        </a:graphic>
      </p:graphicFrame>
      <p:sp>
        <p:nvSpPr>
          <p:cNvPr id="58" name="Right Brace 57"/>
          <p:cNvSpPr/>
          <p:nvPr/>
        </p:nvSpPr>
        <p:spPr>
          <a:xfrm rot="5400000">
            <a:off x="4071549" y="2765950"/>
            <a:ext cx="374355" cy="296239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924983" y="3398236"/>
            <a:ext cx="161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</a:rPr>
              <a:t>£1 and 50p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6627748" y="3297305"/>
            <a:ext cx="19722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627748" y="3852299"/>
            <a:ext cx="19722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045528" y="4401867"/>
            <a:ext cx="443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?</a:t>
            </a: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230191">
            <a:off x="6093811" y="4393025"/>
            <a:ext cx="493466" cy="112428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814965" y="3312981"/>
            <a:ext cx="2569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£2 and 30p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424979" y="4395038"/>
            <a:ext cx="2569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£2 and 30p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6606177" y="4823965"/>
                <a:ext cx="2957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 £1 and 15p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177" y="4823965"/>
                <a:ext cx="2957144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Rectangle 61"/>
          <p:cNvSpPr/>
          <p:nvPr/>
        </p:nvSpPr>
        <p:spPr>
          <a:xfrm>
            <a:off x="2749571" y="3412575"/>
            <a:ext cx="161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</a:rPr>
              <a:t>£1 and 15p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199788" y="3398236"/>
            <a:ext cx="1616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</a:rPr>
              <a:t>£1 and 15p</a:t>
            </a:r>
          </a:p>
        </p:txBody>
      </p:sp>
      <p:sp>
        <p:nvSpPr>
          <p:cNvPr id="5" name="Rectangle 4"/>
          <p:cNvSpPr/>
          <p:nvPr/>
        </p:nvSpPr>
        <p:spPr>
          <a:xfrm>
            <a:off x="6740381" y="3330615"/>
            <a:ext cx="587882" cy="505586"/>
          </a:xfrm>
          <a:prstGeom prst="rect">
            <a:avLst/>
          </a:prstGeom>
          <a:solidFill>
            <a:srgbClr val="F5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7988953" y="3311449"/>
            <a:ext cx="587882" cy="505586"/>
          </a:xfrm>
          <a:prstGeom prst="rect">
            <a:avLst/>
          </a:prstGeom>
          <a:solidFill>
            <a:srgbClr val="F5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705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4" grpId="0" animBg="1"/>
      <p:bldP spid="18" grpId="0"/>
      <p:bldP spid="11" grpId="0"/>
      <p:bldP spid="58" grpId="0" animBg="1"/>
      <p:bldP spid="13" grpId="0"/>
      <p:bldP spid="28" grpId="0"/>
      <p:bldP spid="28" grpId="1"/>
      <p:bldP spid="32" grpId="0"/>
      <p:bldP spid="61" grpId="0"/>
      <p:bldP spid="33" grpId="0"/>
      <p:bldP spid="62" grpId="0"/>
      <p:bldP spid="63" grpId="0"/>
      <p:bldP spid="5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97927" y="622485"/>
            <a:ext cx="8941991" cy="6163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 chocolate lolly and 2 fruity lollies cost £4 and 50p </a:t>
            </a:r>
          </a:p>
          <a:p>
            <a:endParaRPr lang="en-GB" sz="105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A chocolate lolly and 3 fruity lollies cost £5 and 95p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What is the price of each type of lolly?</a:t>
            </a:r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274" y="4629286"/>
            <a:ext cx="747045" cy="747045"/>
          </a:xfrm>
          <a:prstGeom prst="rect">
            <a:avLst/>
          </a:prstGeom>
        </p:spPr>
      </p:pic>
      <p:sp>
        <p:nvSpPr>
          <p:cNvPr id="4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06118" y="477197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80845">
            <a:off x="4374021" y="1253168"/>
            <a:ext cx="332648" cy="12185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01546">
            <a:off x="3646607" y="1204961"/>
            <a:ext cx="517359" cy="131495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80845">
            <a:off x="4902598" y="1253169"/>
            <a:ext cx="332648" cy="12185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80845">
            <a:off x="4526422" y="3185466"/>
            <a:ext cx="332648" cy="12185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01546">
            <a:off x="3799008" y="3137259"/>
            <a:ext cx="517359" cy="13149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80845">
            <a:off x="5054999" y="3185467"/>
            <a:ext cx="332648" cy="121854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80845">
            <a:off x="5587818" y="3185467"/>
            <a:ext cx="332648" cy="12185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425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23369" y="622485"/>
            <a:ext cx="894199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8459">
            <a:off x="942109" y="1285295"/>
            <a:ext cx="663428" cy="124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313">
            <a:off x="1921605" y="1385852"/>
            <a:ext cx="444063" cy="104088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2448">
            <a:off x="2741819" y="1385852"/>
            <a:ext cx="444063" cy="104088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500">
            <a:off x="817229" y="3461444"/>
            <a:ext cx="662463" cy="124019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7597">
            <a:off x="1841143" y="3561097"/>
            <a:ext cx="444063" cy="104088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5234">
            <a:off x="3529718" y="3561097"/>
            <a:ext cx="444063" cy="104088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0551">
            <a:off x="2731503" y="3561097"/>
            <a:ext cx="444063" cy="1040886"/>
          </a:xfrm>
          <a:prstGeom prst="rect">
            <a:avLst/>
          </a:prstGeom>
        </p:spPr>
      </p:pic>
      <p:sp>
        <p:nvSpPr>
          <p:cNvPr id="40" name="Right Brace 39"/>
          <p:cNvSpPr/>
          <p:nvPr/>
        </p:nvSpPr>
        <p:spPr>
          <a:xfrm rot="16200000">
            <a:off x="1902603" y="-133412"/>
            <a:ext cx="355443" cy="258159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1211230" y="489796"/>
            <a:ext cx="1721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£4 and 50p</a:t>
            </a:r>
          </a:p>
        </p:txBody>
      </p:sp>
      <p:sp>
        <p:nvSpPr>
          <p:cNvPr id="42" name="Right Brace 41"/>
          <p:cNvSpPr/>
          <p:nvPr/>
        </p:nvSpPr>
        <p:spPr>
          <a:xfrm rot="16200000">
            <a:off x="2295243" y="1768294"/>
            <a:ext cx="314008" cy="327003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1726048" y="2764556"/>
            <a:ext cx="2908912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£5 and 95p</a:t>
            </a:r>
          </a:p>
        </p:txBody>
      </p:sp>
      <p:sp>
        <p:nvSpPr>
          <p:cNvPr id="51" name="Right Brace 50"/>
          <p:cNvSpPr/>
          <p:nvPr/>
        </p:nvSpPr>
        <p:spPr>
          <a:xfrm rot="5400000">
            <a:off x="1851709" y="3511530"/>
            <a:ext cx="343061" cy="246743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/>
          <p:cNvSpPr txBox="1"/>
          <p:nvPr/>
        </p:nvSpPr>
        <p:spPr>
          <a:xfrm>
            <a:off x="1231690" y="4872462"/>
            <a:ext cx="1721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£4 and 50p</a:t>
            </a:r>
          </a:p>
        </p:txBody>
      </p:sp>
      <p:sp>
        <p:nvSpPr>
          <p:cNvPr id="57" name="Right Brace 56"/>
          <p:cNvSpPr/>
          <p:nvPr/>
        </p:nvSpPr>
        <p:spPr>
          <a:xfrm rot="5400000">
            <a:off x="3511207" y="4334098"/>
            <a:ext cx="366264" cy="84549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/>
          <p:cNvSpPr txBox="1"/>
          <p:nvPr/>
        </p:nvSpPr>
        <p:spPr>
          <a:xfrm>
            <a:off x="3537984" y="4928937"/>
            <a:ext cx="1721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?</a:t>
            </a: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660" y="3756707"/>
            <a:ext cx="444063" cy="1040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6199632" y="3945873"/>
                <a:ext cx="216758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£1 and 45p</a:t>
                </a: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9632" y="3945873"/>
                <a:ext cx="2167581" cy="523220"/>
              </a:xfrm>
              <a:prstGeom prst="rect">
                <a:avLst/>
              </a:prstGeom>
              <a:blipFill>
                <a:blip r:embed="rId7"/>
                <a:stretch>
                  <a:fillRect t="-10465" r="-393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5784496" y="915438"/>
                <a:ext cx="2582717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prstClr val="black"/>
                    </a:solidFill>
                  </a:rPr>
                  <a:t>    £5 and 95p</a:t>
                </a:r>
              </a:p>
              <a:p>
                <a:pPr lvl="0"/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£4 and 50p</a:t>
                </a:r>
              </a:p>
              <a:p>
                <a:pPr lvl="0"/>
                <a:endParaRPr lang="en-GB" sz="28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4496" y="915438"/>
                <a:ext cx="2582717" cy="1384995"/>
              </a:xfrm>
              <a:prstGeom prst="rect">
                <a:avLst/>
              </a:prstGeom>
              <a:blipFill>
                <a:blip r:embed="rId9"/>
                <a:stretch>
                  <a:fillRect t="-39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Connector 23"/>
          <p:cNvCxnSpPr/>
          <p:nvPr/>
        </p:nvCxnSpPr>
        <p:spPr>
          <a:xfrm>
            <a:off x="5926692" y="1912310"/>
            <a:ext cx="19722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926692" y="2467304"/>
            <a:ext cx="19722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113909" y="1927986"/>
            <a:ext cx="2569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£1 and 45p</a:t>
            </a:r>
          </a:p>
        </p:txBody>
      </p:sp>
      <p:sp>
        <p:nvSpPr>
          <p:cNvPr id="5" name="Rectangle 4"/>
          <p:cNvSpPr/>
          <p:nvPr/>
        </p:nvSpPr>
        <p:spPr>
          <a:xfrm>
            <a:off x="6113909" y="1942500"/>
            <a:ext cx="432034" cy="4680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7240910" y="1991255"/>
            <a:ext cx="658033" cy="4680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385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2" grpId="0" animBg="1"/>
      <p:bldP spid="43" grpId="0"/>
      <p:bldP spid="51" grpId="0" animBg="1"/>
      <p:bldP spid="56" grpId="0"/>
      <p:bldP spid="57" grpId="0" animBg="1"/>
      <p:bldP spid="58" grpId="0"/>
      <p:bldP spid="25" grpId="0"/>
      <p:bldP spid="27" grpId="0"/>
      <p:bldP spid="5" grpId="0" animBg="1"/>
      <p:bldP spid="5" grpId="1" animBg="1"/>
      <p:bldP spid="29" grpId="0" animBg="1"/>
      <p:bldP spid="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23369" y="26730"/>
            <a:ext cx="894199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  <a:p>
            <a:endParaRPr lang="en-GB" sz="2600" dirty="0"/>
          </a:p>
        </p:txBody>
      </p:sp>
      <p:sp>
        <p:nvSpPr>
          <p:cNvPr id="16" name="AutoShape 2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447">
            <a:off x="763546" y="823793"/>
            <a:ext cx="663428" cy="124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6786">
            <a:off x="2113399" y="924350"/>
            <a:ext cx="444063" cy="104088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4554">
            <a:off x="3299541" y="924350"/>
            <a:ext cx="444063" cy="1040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85791" y="1092380"/>
                <a:ext cx="12053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791" y="1092380"/>
                <a:ext cx="1205345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259446" y="1092380"/>
                <a:ext cx="12053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32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9446" y="1092380"/>
                <a:ext cx="1205345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3835662" y="1130323"/>
                <a:ext cx="35154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£4 and 50p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5662" y="1130323"/>
                <a:ext cx="3515471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5327044" y="4714942"/>
                <a:ext cx="22523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50000"/>
                      </a:schemeClr>
                    </a:solidFill>
                  </a:rPr>
                  <a:t> £1 and 60p</a:t>
                </a: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7044" y="4714942"/>
                <a:ext cx="2252370" cy="523220"/>
              </a:xfrm>
              <a:prstGeom prst="rect">
                <a:avLst/>
              </a:prstGeom>
              <a:blipFill>
                <a:blip r:embed="rId10"/>
                <a:stretch>
                  <a:fillRect t="-10465" r="-271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5" name="Pictur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59" y="4444164"/>
            <a:ext cx="444063" cy="1040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1297189" y="4758883"/>
                <a:ext cx="216758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£1 and 45p</a:t>
                </a:r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7189" y="4758883"/>
                <a:ext cx="2167581" cy="523220"/>
              </a:xfrm>
              <a:prstGeom prst="rect">
                <a:avLst/>
              </a:prstGeom>
              <a:blipFill>
                <a:blip r:embed="rId11"/>
                <a:stretch>
                  <a:fillRect t="-11765" r="-422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351" y="4456109"/>
            <a:ext cx="444063" cy="1040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5045740" y="4698562"/>
                <a:ext cx="216758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£2 and 90p</a:t>
                </a: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5740" y="4698562"/>
                <a:ext cx="2167581" cy="523220"/>
              </a:xfrm>
              <a:prstGeom prst="rect">
                <a:avLst/>
              </a:prstGeom>
              <a:blipFill>
                <a:blip r:embed="rId12"/>
                <a:stretch>
                  <a:fillRect t="-11628" r="-422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834" y="4372756"/>
            <a:ext cx="444063" cy="1040886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2017536" y="1125860"/>
            <a:ext cx="1818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£2 and 90p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796160" y="3511224"/>
            <a:ext cx="632800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153236" y="3706050"/>
            <a:ext cx="1174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£2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3801137" y="3527825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rc 42"/>
          <p:cNvSpPr/>
          <p:nvPr/>
        </p:nvSpPr>
        <p:spPr>
          <a:xfrm>
            <a:off x="3803641" y="2824193"/>
            <a:ext cx="1270585" cy="1229283"/>
          </a:xfrm>
          <a:prstGeom prst="arc">
            <a:avLst>
              <a:gd name="adj1" fmla="val 10634675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200">
              <a:latin typeface="KG Primary Penmanship" panose="02000506000000020003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49706" y="3706050"/>
            <a:ext cx="165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£2 and 50p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5074226" y="3511224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rc 50"/>
          <p:cNvSpPr/>
          <p:nvPr/>
        </p:nvSpPr>
        <p:spPr>
          <a:xfrm>
            <a:off x="5072988" y="2824193"/>
            <a:ext cx="1595395" cy="1229283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200">
              <a:latin typeface="KG Primary Penmanship" panose="02000506000000020003" pitchFamily="2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08689" y="3706050"/>
            <a:ext cx="165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£4 and 50p</a:t>
            </a:r>
          </a:p>
        </p:txBody>
      </p:sp>
      <p:cxnSp>
        <p:nvCxnSpPr>
          <p:cNvPr id="56" name="Straight Connector 55"/>
          <p:cNvCxnSpPr/>
          <p:nvPr/>
        </p:nvCxnSpPr>
        <p:spPr>
          <a:xfrm>
            <a:off x="6668385" y="3511224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3902111" y="2398143"/>
                <a:ext cx="16617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50p</a:t>
                </a:r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2111" y="2398143"/>
                <a:ext cx="1661713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5413076" y="2368893"/>
                <a:ext cx="16617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en-GB" sz="2400" b="0" i="0" dirty="0"/>
                  <a:t>£2</a:t>
                </a:r>
                <a:endParaRPr lang="en-GB" sz="2400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3076" y="2368893"/>
                <a:ext cx="1661713" cy="461665"/>
              </a:xfrm>
              <a:prstGeom prst="rect">
                <a:avLst/>
              </a:prstGeom>
              <a:blipFill>
                <a:blip r:embed="rId14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TextBox 66"/>
          <p:cNvSpPr txBox="1"/>
          <p:nvPr/>
        </p:nvSpPr>
        <p:spPr>
          <a:xfrm>
            <a:off x="1663869" y="3706050"/>
            <a:ext cx="1576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£1 and 60p</a:t>
            </a:r>
          </a:p>
        </p:txBody>
      </p:sp>
      <p:cxnSp>
        <p:nvCxnSpPr>
          <p:cNvPr id="69" name="Straight Connector 68"/>
          <p:cNvCxnSpPr/>
          <p:nvPr/>
        </p:nvCxnSpPr>
        <p:spPr>
          <a:xfrm>
            <a:off x="2532960" y="3505367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Arc 69"/>
          <p:cNvSpPr/>
          <p:nvPr/>
        </p:nvSpPr>
        <p:spPr>
          <a:xfrm>
            <a:off x="2535464" y="2801735"/>
            <a:ext cx="1270585" cy="1229283"/>
          </a:xfrm>
          <a:prstGeom prst="arc">
            <a:avLst>
              <a:gd name="adj1" fmla="val 10634675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200">
              <a:latin typeface="KG Primary Penmanship" panose="02000506000000020003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2633934" y="2375685"/>
                <a:ext cx="16617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40p</a:t>
                </a: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934" y="2375685"/>
                <a:ext cx="1661713" cy="461665"/>
              </a:xfrm>
              <a:prstGeom prst="rect">
                <a:avLst/>
              </a:prstGeom>
              <a:blipFill>
                <a:blip r:embed="rId15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447">
            <a:off x="4710015" y="4393424"/>
            <a:ext cx="663428" cy="124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954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4" grpId="0"/>
      <p:bldP spid="66" grpId="0"/>
      <p:bldP spid="34" grpId="0"/>
      <p:bldP spid="34" grpId="1"/>
      <p:bldP spid="36" grpId="0"/>
      <p:bldP spid="41" grpId="0"/>
      <p:bldP spid="43" grpId="0" animBg="1"/>
      <p:bldP spid="44" grpId="0"/>
      <p:bldP spid="51" grpId="0" animBg="1"/>
      <p:bldP spid="55" grpId="0"/>
      <p:bldP spid="57" grpId="0"/>
      <p:bldP spid="58" grpId="0"/>
      <p:bldP spid="67" grpId="0"/>
      <p:bldP spid="70" grpId="0" animBg="1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69925" y="746179"/>
            <a:ext cx="679268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Small ice lollies cost 75p each.</a:t>
            </a:r>
          </a:p>
          <a:p>
            <a:pPr algn="l"/>
            <a:endParaRPr lang="en-GB" sz="2800" dirty="0"/>
          </a:p>
          <a:p>
            <a:pPr algn="l"/>
            <a:r>
              <a:rPr lang="en-GB" sz="2800" dirty="0"/>
              <a:t>Mr Rose buys one and pays with exactly 5 coins.</a:t>
            </a:r>
          </a:p>
          <a:p>
            <a:pPr algn="l"/>
            <a:r>
              <a:rPr lang="en-GB" sz="2800" dirty="0"/>
              <a:t>Which coins could he have used?</a:t>
            </a:r>
          </a:p>
          <a:p>
            <a:pPr algn="l"/>
            <a:endParaRPr lang="en-GB" sz="2800" dirty="0"/>
          </a:p>
          <a:p>
            <a:pPr algn="l"/>
            <a:r>
              <a:rPr lang="en-GB" sz="2800" dirty="0"/>
              <a:t>Can you find 3 different solutions?</a:t>
            </a:r>
          </a:p>
          <a:p>
            <a:pPr algn="l"/>
            <a:endParaRPr lang="en-GB" sz="2800" dirty="0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3274" y="4629286"/>
            <a:ext cx="747045" cy="747045"/>
          </a:xfrm>
          <a:prstGeom prst="rect">
            <a:avLst/>
          </a:prstGeom>
        </p:spPr>
      </p:pic>
      <p:sp>
        <p:nvSpPr>
          <p:cNvPr id="50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06118" y="477197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263" y="603488"/>
            <a:ext cx="1843399" cy="233938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54440">
            <a:off x="8689550" y="1094464"/>
            <a:ext cx="212530" cy="1010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305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4" descr="data:image/png;base64,%20iVBORw0KGgoAAAANSUhEUgAAAMMAAAC/CAYAAABDn2gQAAAAAXNSR0IArs4c6QAAAARnQU1BAACxjwv8YQUAAAAJcEhZcwAADsMAAA7DAcdvqGQAABr3SURBVHhe7Z0JlFz1eeXvq72rele3etPS2heEEIvBBiQDNoTg2NjJZHwO43Nmkolt7EzsZCa7ncXJOHGcxE4sxzOOw2qFEBMW2xobcBBoBQmBNoQ2hITQ1nt3VVd11/Lq5d7X3TaDurvKSEiN9f0OV7W9qm6q//d93/ffHgzDMAzDMAzDMAzDMAzDMAzDMAzDMAzDMAzDMAzDMAzDMAzDMAzDMAzDMAzDMAzDMAzDMAzDMAzDMAzDMAzDMAzDMAzDMAzDMAzDMAzDMAzDMAzDMAzDMAzDMAzDMAzDMAzDMAzDMAzDMAzDMAzDMN4OnNFb4/yj7z44chcBKjdy17hQjP0xjPNPmPoI9XGqnppGudQgZRgXFTXUXVSB8qhd1KPUX1HXUHVUjDKMi4IF1P2UzOA5cIpN02vygYCjCCFj/HdqJVVJGW8zliZdWPqop6mj1CWViVjde969IPDBX7jSyefdxac7+j/geVjI15ZSCeo1Kk8ZbwNmhgvPMHWMUmO/tr29MXDnJ96HG29YhqWL2wKOg9n9/ZnLi4Xi5W6xeAOP0d/sAKXoYZxDzAxTgwy1jo09+MrhjvdUxMKhT37qA1i+YhbedcUcrFg+W3+nhlQqMzebc1e6blGpU4o6SBnnCDPD1KKHurGvd3D6DdcvQPvcNjS31mPB/Easun4xlixuC2Yy2cpkMjM7lyu81y167+bxpylFFuMsMTNMLbqppt6+9PW3f/DKQPusBpbV9YhGA6ipjWL+vGZcf90itLc3hAaSQzXpwaH52WzhGs/zWvk+1ROqQYy3iJnhwqBBNvUgqetUXasaZ5hOXUd9pLGhauG171mIK69ewaNa4LrDKBZSiMQiqKutxOLFrVi1cgkaGqtCJ070NfcPZBYydZrN92rg7gRlRfZbwEag3z703arBq5Gqsc+iqime7v3Hut9EhajG0cc6tva2n1/urLn/f6KuYSk8twVF9zBvdeIPwmFFHQyH4BWLYATBrp1HsOaBzfi3R55DKjW8iQd9hXqCGqL0840yMTOceyqoZdSV1C3UPGo6G3Gc6UwgHo9WFgquV11d4WQGs960xionPTiMhQtbMHt2A95341LcsGoFFiy9hiZoYeNPwM1tY7NWBvWTP5cToCmiEeRzORw8cAo//MEOrFmzAbteel2R5ovU16heHWuUh5nh3BGl5lCfoD5IzayrS0Sbm2pU+KK2No6lS2YiGHQwo20a8q7L2zp4XhFtbawLwmFMn16HSEUtz/o0QaCVp/UY7/cyRdpHM6hdK7v6/wmGGC3CMfT3JfG9f9uEb9+3Ds9uP5pMZ10N5v0dddg/0CiJmeHccTv1mYqKyE1Ll7Qxp1+Mm25YhveuWuLnKlXVMZ7pPf9sDpcpfZDlgssU3wmywYcZATTI3MhjmS05Vbyvhp/ne07AK6gHVSf8iQlFw+DBeHrtNvz5Xz6Gp7cdVc/U10elsGKUwAroc8O1TIM+V1kZu/F/ffY2fOFPfxm/+JFrsHT5PL8nKFoRQTFfZIOvYCRoYeOvR7GoqKCSoY2NX2JJ4cgImr8n+8gkndRxPtSQwuTnraLLzw8E0NpSh2VtFRjoHYwfOtZ3TbHoaVDvRcpmxZbAzHD26Dv8o7bWuvf/j0/fGv2d3/4QWmY2IRRx0HmyF68e7kAsHEQk7DEILKLmsNE2UjVULQ0SpxgtfANIo6mQN8iI8ApvlR6VF8C9oodIVQVmNFejkm1/4wvHwv2prGbDbqZO+QcZE2JmeOsor1EP0S9Td9TXV7bcxOJ39+5jeGbdbtx77zPYuGkfkgNpzJrViGmNzWzTCyl1HhUpMWYAoQY/IkWEojtmBB1bfjarVAyBIBbW8+ewLtm843hTLu/P3FhPWXSYhPK/ZUMoh2mnbhyVxgVUODdEIqEA0yS0Nteiimfn669fhI/cfhXmzm1EQ+M8BMPtTIt0khZjBngjPC8xHSq6p2kGnsR/nBr9lH8ix4FDEwT7O3BszxF84DcewkuvdGmE+jZqr3+MMS5mhvJR/vJR6jPUJa2tdVWXLpuFGTPqccWKdlTEo1i8qAX19QlMq4+jtraGqVIt39UAz2Vt4Gge3ngmEPozeEyLDtMM6vwZiwZv8c/j8Fc99TqQ7MPH/+QHuPe7uwf47J3Ug/7rxriYGcpDSf0d1GdmzWq4/MMfugq//qlb0dBQibq6BM/4LgKRONszD/M0IFaJohdHIMBIwKL5J1/zRGbge0ZrBK/IRnw22Ssjg9Ijp+s0goP9+Ku7nsPnVz+DglvU2oh7qIl+iYueMzuujTejlqyBs19taqpZ9vdf+a/44p99FAsXKwpUjOToXg3c/FwUi5ewpV3Gb3UB03b1Dika6O1qf+O1Qb020oWKYh+NMP5Ywk+FN/pz3AKTuiCC/DgaQZFBo9xmhEkwM5RGDWil4zhzf/HDV4dvu3UFKiujKGTzKOTZiB22sdASNv42npS1klMFsr5WpTrSZO2PZvByTKNep7S+RzO5zxKlSLksnOwQUn0ZbN97CqFgQOuqd44cYEyEmaE0SpFaNTP01lsvQyQaYgTQ02rkrKedCE2gaUVibDnzRAYYiwRKg1y/18gtHEKR8rz+0dd0zFnAyBAY6GGKBjyx+TAOHevzGBn285UjIwcYE2FmKI26I91EIuocPdLNE3+MZigiVBGlCdRlmWL705y4yb7KURN4Wb/Ra9JdMfciTbCHwUM1giaZnmUvt1q/x99rKAlvcBBHXu3CV9c8jz2HOjUS/RDV4R9nTIiNM5RHUz7vvm/unMaK+XMa0N2VxNGjXZjexLSIaY6DOLOTqtFDJ6JIEx1lkbyfhujk+9J8TmaSUc4yGowSGEzBSfVh7ZN78cf/sAHrt7/eVSx66kHSPCX+UGMyzAzlMZ+69dUjXVUvvPgq7r1vPeuFAtpaatDYWM16QSPKGkPw86dxGG3sXp4nby1MUxp1bkzgBIMMViEEaIJDOw7in7+zDZ9bvR47D3Tql9FmA79PHdexxuScm1PSzy5xagX159S7pzdWxz98+1W45eeW470rl6KhcTrbdSM8jSz7TFYsK40qwM09z8NUH5zdVx8IOL5SA2nsffEgnt/4Er7x7WfRncyhrSGBIycH8sl0bgMPVZeqFkMYJTAzTM5nqV+piocve8+Vc/DpO2/Gh/7TtXBCmjLRwBbZzuZfwy9RAXaiqDAGv2pGBtUJXrFr9LmzQ5PznvzRbmzc8BI6ulJom9GAqxdNQ0usiH98aAfu+e7ufqZJj/HQv6Fs9LkEZobxUQHwPupvggFn3h98YiV+7ZO3YPaSdiAc4tk9wPRkAaWpSeXu2CIzuDTDi6NmOPsMNcTfZTCTRX9/Gg31lYjFIgw+BaC/E6dfPoI/ZLp0z2O71cW1mvo9ypaDToLVDOOjVWqfr62KXvoHv3Zt4Hd/42Y0LpjFlhRkATwyduCE5sJxtIR5stRoDJ1zeJw3wLP5K7x/bjrx1KsVjYZRVRkDTUsfuPrN6JIoEiEPM+pjeH7vycDp7rRcqzUN2sLSmAAzw5lojfJHK+ORO37pliWRv/jsjYi2NKMYYcPXVAe/8fNWU68DGmQrB5rISzIwHODbNbCmzzk3aNq250n69UY+1wuFEWDUaKsPY35TJdZte606lc5pguFTlC0FnYBzc4r62UKTiX5u3sy6yB23LkGsrgrFYBhegOcNf6qDGpwGzLr5MMv7msj65satxzrPSHma4DjLhX18j7r8z8NXXnThRirgOhFctawVN7xL+wxgEaXNx4wJMDOcibqG5jbWVTg3XdOOQo41QSQ6aoQx+LWxYRfzO9jQNWim1/RVygS65Xu8FBv/KbiFXawT9vLtYyPM54kgo1GiCrV1Cdz5ny/H9PqETH4TVWpA5KLFzHAmbVTsuitmIhB0mApN8hUx9Sm6B/3dK7zCAf9+0d0HN7/TN0oxv4e+UKo+VmS/OYK8jehHhUI0chjN06swd0atnlUtpNmDxjiYGc6kJxQMVJ7sGGSD4tej3pmRyUhvQq2NEUE1AM/6/t5GhSO+UOxiJNDiHJlAX/F5NMEYimT8r5gewvSaCs1c1bP6x3eFcSZmhjPpZcPp6ksOIUk5mgqdHWZ7Hq9B67mxr/CNt298/gKhojoziEBdHDte6UQ2px5WqMixrWMmwMxwJtqesXPngQ683sXGpG9oKD0SHcY1xNTEyecQcvPIp4awdt1BHD2hJQ34NjVemDOImeFMNKFtS2dvBs9sO+YPsgXSSWCQac87wRD8/RymR8F8mkZI4oFHduHxTa8ilcm9xFc3UuWOEl502DjDmSif6Mrm3Ft6B4Zq37WkCU3VERRzOTjRKAvSyJQ0hMYaApq0x6I/kOrHqX2v4oHHduAv7noOh4/363Wt3d5C2Sj0BJgZxkddQHMYHa6uqYzh/SvnIaipFFmm3CqqZQo2PL9IvcAEmMdp31V/Rz3XRe70afxo7VZ84etP44EfvozjHal9NMI/8lBNyTAjTIKZYXyUSnS5Re+6w6/3NdYmolg2ZxqcQo7NabQ9BUMjukBBQsEpGAwgl8ujf2AIO7YdxKP/ugl/v/pxfPlbm7DrUJc7mMlr87DfpLS4x4xQAjPDxJykjjPXvm7fkZ6aZQubMH9+AwKMDsWhIdYPjAqqrhUhdHueUydN385ksti0+SDuu38DHn5kKzZuOYQwC4ba6gp09GYcmvlhHnovpV4kowRmhslRulTB2mHBtj0nK+sqo86ctnpURIPwZIjc8JmGOE+m8IcRqIpYGPMWtuCW9y/HHT+/BL9y2yJcf9Vs/PuWI05P/5B2xHiESvpvMibFzDA5WtysBTJgw1pxoiOVmNtWi/aWGr/tBzQG4ZtitJbQviy6PU+m0IzVmto4Wmc2QlvfN8QDCA9nUJ2IYOP2Y9h/tEdbdagH6ZD/BmNSzAylUZWshTGJE52pqx98Yl8wX/BwybxGVFVq/YDr1xLeUIZZOWsKTejzTSFD6Nb/jLeFomasUkX+DrpfTKWBdAoxRov+VBb/b8Mr2vpyK7WduvDV/hTHzFAeyrl1NZ5VDrzorv2n8dxLHaiMRzGnrQaRiNY55OHkeZhMwfs/NoIfQs7D1yzzDTIbYqQKxCPo7EzhiU2vYihb0Eqi71FmhhKYGcpnMfXRhuowLm2LYt9rfdh5sAsne9KorYqhuaFqpLc1T1MobcrwLK15TT5sh37vkw54G9qkzKb6JTUAME1yGCXyhSLufnQXhrOF3TxC6xisiC6BmaF8tNfqNVfMSQQ+fnMz2mpD2L6/G1v2dODV4wPQiLVMMb0+gYCGgIsuGyYbqEyRY/qk+kKEtfGYUqhRnS3+Z/DnpQeBgT7fbMFoCC/sOck06bA7mMlpJ71/9Y81JsXMUB7MdXBlMODcMr85ho+takR7YwyXzq6Emy/gia0nsHVvJ46dHkBvchhViSgaWNjqTY5XpClYZKuxatBOZ3DNIPV7n/TJ/BOMNeifljEzyXB9vf7PCbBecRkZdu3vxENP7gvk8+4/8wgt97RxhhKYGcpDLfVTPOleunJZNVZRFWEHDVURLJwRx4q5lRgcHMITz53Ai/s7sPtQF42RQmNdHNNqK/wRYq1RVmP1FC1kDj+NYvRQ2iTDyBSlumf95/W6bDYafVgwo7dzxGwkWBFGL6PUXQ/vxLO7TuhicIoKe/wXjUkxM5SHFjtfzwb9rpuvqMGHr5uGbM5DKlNEbSKIGfURXDIrgcvaKzGQzPjF9U6a4oktR3HwWD9mtVSjujLqN+YwUxiNYntKndSQ1YhVY2hmrCtz8CepkYeYTvkmUcMXNIGe99Ov0UjTw9q4n6lRdpgf7fAtQaQzOWx4/jV87mvrFSE06KYd9WycoQzMDOWhFvnrPInPe/9lNbj5ijo2bl2nLYDBoQIKeQ/1VSG01rO4piGWz4ozI8r50WHji69j9YMv+vfDIR6fzqG+Jo4o6wu4HtMoNm6ZQWsmkiyAZRBFjX6mPTJMqp+PMyONXr1Ffd0jhXKSzyvlUmSREdSdG3Sw5rt7sPqBF3D05IC6U++mtul/wCiNmaE8mildBmrBx25qwPJ2XZSQZ/mIg1g04J/A08OuXwLUJUJoqYvgcpristkJ1MaDCPGFdVuP4cEnD2Lv4W5sf/kUU5khLGqvYyBw/Dw/lIj4YwZBfZiK7RxT/GGaQHVGZjR6yDCqN0ZX3mlJaigSRCAUxKGjPbifRvj819a7h471apPhL1M/oPhGoxz09zNKo32HvlNVEbzmy786G3d+oJlpUhEqA5TVZDIuevoLGBgssO2yQfMkHeKL/rUGedvRl8Nzh1J4+XgG23mb5Ak/5zqoqIjgv9x2CZbNa0D7rDqsvHwGM6giEowaDht5MZNFIEaTDOXgMAXSnk0Oz/7+vChGGTfrMjLl8dRzR/Clu7dg3+EeDGZyigT/pN+X8lf0GOVhZigPjTFo5ueydV+8BCsvrWZ7HNmrSKg41ghw70Ae3b0FZIZc/wSueldfcCwSQITh4URvDsd7cjjaOYxN+1M4cHIInXxPJBrxu2Ub6xNYddVMv/BeSoPMmF6JYJjpV2MC+ZyLOOuNYd7m8y52sCZ5mVFm/QvH8IIizcCwFiVp6shfU5YavQXMDOWxivpma31k8Tc+PQe3X6sCeiRVGUMNP8izdp71Q2d3Dr2MFFme5ZXRyDSqg6OsMUSOz4dojoM0w+7XhtDRn8WW/Ul0pVxGDA9DBQc1LLir4mHMaKri2T9HY1ThROcgKqJhHDs1QFMUNF9K3aU6+6s++D/U85Rd7/ktYmYoj6upxxkB6nasXo5LWCDnlQONg0yhYnaIKUxXdx7JNE2R81AojEQSmULplTKdylgQBX5OkpEkSnO8/HoGnakCDp0awn3PdMHfyRLQHvbanElXEBIygLbe0HNar6Cr8sgMLDCMs8HMUB4fo/560YyK5gd+dwEuYwE92lAnZGTLeLZQNvT+ZAFDw0VkqGFqtAPox+g4PVfDYnvX0SGsfaEXazZ2y23aCvK3KDV2Vs++IXSrhq/p5TrGOEeMxG2jFNoOb5rO9jXxENOh0l+baghFA/U2tTRG0NoUwezWKObOjPnrlN/IWO2hmuJbT3Xgsef79PAA9b+ptdQ+Stdk03O61oIm35kRzjFmhvJYon9a6qMshh0/tSkX1QwqplVExyuCfuE9uqHXj1GK1NGfxzd/1Imn9gxgcNjVdjX3Ud+iZETjPGBmKI0WyKivPlgRdeAxv3nzmb0cVCOkMy5Odeb46Cfvj4QCOM1i+1829+Dh57QxsX/W1+L9NVSasghwnjAzlEbTTVupQCIaxLREyJ8e/dOgmmAoW/THInQ7Vi/IVINMvb7++Gl8/4U+GUY9QbqKv0aO7Tps5xkzQ2m0WqyScpvqwkjni34Xarmo4WvK0UDSRd9AgY8ZXXiur4wFcKInhzXru/DDnX1eetjVTDvNMNU4gaKDcZ4xM5RGYSDKs3tQA2f1jAwqjMtFvUoDqQL6k3n/ffKRBumGckXcv6ELDzE1Yl2htdYaJ9D+RuolMi4AZobS6FpVLWywxbZpEQzn3ZHp2GWgw3Js9BqAU9eqokScqVZ3Ko+713X5xXJ/2tWg2fepP6F0jSvjAmFmKI0uf5utjAUDOstrm5iCquEy0PUdOpgKpdKunxpFww4bf8GvD/5lS7c/2EZUH3yRUnSwYvkCYmYojcLArMFhFzMaosz/PT/vnwy9LCVTLnr7Cv571H2aGiriwc09+P72Pgyk3WEa5FEerrEEW3wzBTAzlKaJyjdUh/wzu8bbtMlvKTRH6XRXFtpWJh4JKB3CD3f04+GtPf7gGtHmXhpdtgsOThHMDKVR12pzL4vg6opgyaigOkGDcn3JAgYzrBP4XJp1w4/29OPbGzpxut9fiqwBNaVGduX+KYSZoTQtlNdUG8G0qrC/3qAUGlzr7s37i3qyjAw/2NGHR7f14WRfXoNo2rbl9ylNsTCmEGaGydGJXde2rRmZRuEhPDoNezw0/qDJeP1JFzmmSelsETuOpPHNJztx6JTm1/lrIv6I0kxUK5anGGaGyVGD1QUBY/FYALObIv5ahPFQ9qS1+gNMj1KD6j3ysG7vAO5b36mu1Kxb9LTn6VeoZ/03GFMOM8PkKDLU64520lO3qDYBGA9NrehP5X0jaHbrrqMZ3PVUFyODv8zgCUqp0ct6YExNzAyTo8igAjqhxfpzm2LjRgZFhazmHvXlkWaapNToq2tP4Vi3vxZfNcLXKV1Cyh9YMKYmZobSLKLy7TRCz2DhjBmrMoJ6WrtpBO36snl/Evc83YX9J4fkBO2A/ZeUUiRjimNmmBxtpdMTDDhhxYOmmrC/deMYfp3Ah5mMokIBu5gS/d3a09jJFIloPbKM8DTlV8/G1MbMMDlKa1bIAM21YX9y3Rvjgu4rbcqyRniGxfLqx5ka9ahW9rTZ7/+lvkuV7os1pgRmhsmpo7rDIQfV8SBiunzVqB00T0kVRTJVwOa9KX+V2tZD/n6nugL/H1OafGe8gzAzTI7mTSzWlIpELOBPv37jVAyXz6/bmcTffv8UDpwcVsqkOUbfoGQE29/0HYaZYXKmUTlFhpmNUX+Rv+JCJKItJWmEXQO4+9878eyBFD3iaR2Cpljo6prGOxAzw+Roldu0MEOCZp5q9Fnby+v+tn2D+PLDJ8ZSI+1hpPUI2v7dtnR8h2JmmBz1JiW0YdiCtgrfBCGmS9sOpLB67Sls2pfCcL6odctfpbRSzXgHY2aYHG0EEKxNhPyF/MFQAK8cHcI9T3bi4Wd7tbGweps0sqxF/D8pJox3JGaGydH4QIO6VJfNrsBrp4fxpe+cwPe29mm8Qb1GX6Lupyw1Mn7m+W9U12Vz4t4jn1/kfeFjM3X2lzR28HGqgTKMi4JfogrTa8LeHTc0eDMbIzKCdrvTUk1tH2MYFw2fozTW4FXHgzKClmj+GaWZrCOjb8bPDFYzTIy2ldTKNC3uQTLjasKRtn28i5IprGA2Liq+RqnRa2WaRpZnUoZx0aFrIXyS0rWUFRHmUYZx0aLrP99MzfAfGYZhxbJhGIZhGIZhGIZhGIZhGIZhGIZhGIZhGIZhGIZhGIZhGIZhGIZhGIZhGIZhGIZhGIZhGIZhGIZhGIZhGIZhGIZhGIZhGIZhGIZhGIZhGIZhGIZhGIZhGIZhGIZhGIZhGIZhGIZhGIZhGIZhGIZhGIZhGMbZAPwHfgta3eY/EjoAAAAASUVORK5CYII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98112" y="635275"/>
            <a:ext cx="74550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Small ice lollies cost 75p each.</a:t>
            </a:r>
          </a:p>
          <a:p>
            <a:pPr algn="l"/>
            <a:r>
              <a:rPr lang="en-GB" sz="2800" dirty="0"/>
              <a:t>Mr Rose buys one and pays with exactly 5 coins.</a:t>
            </a:r>
          </a:p>
          <a:p>
            <a:pPr algn="l"/>
            <a:r>
              <a:rPr lang="en-GB" sz="2800" dirty="0"/>
              <a:t>Which coins could he have used?</a:t>
            </a:r>
          </a:p>
          <a:p>
            <a:pPr algn="l"/>
            <a:endParaRPr lang="en-GB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25" y="2063555"/>
            <a:ext cx="1365477" cy="13612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171" y="2255670"/>
            <a:ext cx="1216593" cy="11187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388" y="2170593"/>
            <a:ext cx="1216593" cy="1203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121" y="3288226"/>
            <a:ext cx="1157040" cy="11527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243" y="3288226"/>
            <a:ext cx="1365477" cy="12165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985" y="2174626"/>
            <a:ext cx="1216593" cy="12165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646" y="2178990"/>
            <a:ext cx="1216593" cy="12038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30" y="3212818"/>
            <a:ext cx="1365477" cy="13612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771" y="3288226"/>
            <a:ext cx="1157040" cy="11527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421" y="3288226"/>
            <a:ext cx="1157040" cy="11527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66" y="4302512"/>
            <a:ext cx="1216593" cy="121659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426" y="4302512"/>
            <a:ext cx="1216593" cy="121659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486" y="4302512"/>
            <a:ext cx="1216593" cy="121659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12" y="4273497"/>
            <a:ext cx="1157040" cy="115278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334" y="4273497"/>
            <a:ext cx="1365477" cy="12165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52607" y="4323323"/>
            <a:ext cx="3739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What if Mr Rose had used exactly 6 coins?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280" y="554457"/>
            <a:ext cx="1482662" cy="188158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954440">
            <a:off x="8949065" y="946971"/>
            <a:ext cx="170940" cy="8128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44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263" y="603488"/>
            <a:ext cx="1843399" cy="23393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54440">
            <a:off x="8689550" y="1094464"/>
            <a:ext cx="212530" cy="1010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98112" y="635275"/>
            <a:ext cx="70089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Small ice lollies cost 75p each.</a:t>
            </a:r>
          </a:p>
          <a:p>
            <a:pPr algn="l"/>
            <a:r>
              <a:rPr lang="en-GB" sz="2800" dirty="0"/>
              <a:t>The supermarket sells packs of 8 small lollies for £2 and 50p</a:t>
            </a:r>
          </a:p>
          <a:p>
            <a:pPr algn="l"/>
            <a:endParaRPr lang="en-GB" sz="2800" dirty="0"/>
          </a:p>
          <a:p>
            <a:pPr algn="l"/>
            <a:r>
              <a:rPr lang="en-GB" sz="2800" dirty="0"/>
              <a:t>How much will Mr Rose save if he buys a pack of 8 lollies compared to 8 single lollies?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3274" y="4629286"/>
            <a:ext cx="747045" cy="747045"/>
          </a:xfrm>
          <a:prstGeom prst="rect">
            <a:avLst/>
          </a:prstGeom>
        </p:spPr>
      </p:pic>
      <p:sp>
        <p:nvSpPr>
          <p:cNvPr id="10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06118" y="477197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920" y="315624"/>
            <a:ext cx="1843399" cy="23393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54440">
            <a:off x="8837207" y="806600"/>
            <a:ext cx="212530" cy="1010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98112" y="635275"/>
            <a:ext cx="70089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Small ice lollies cost 75p each.</a:t>
            </a:r>
          </a:p>
          <a:p>
            <a:pPr algn="l"/>
            <a:r>
              <a:rPr lang="en-GB" sz="2800" dirty="0"/>
              <a:t>A box of 8 lollies cost £2 and 50p</a:t>
            </a:r>
          </a:p>
          <a:p>
            <a:pPr algn="l"/>
            <a:r>
              <a:rPr lang="en-GB" sz="2800" dirty="0"/>
              <a:t> </a:t>
            </a:r>
          </a:p>
        </p:txBody>
      </p:sp>
      <p:pic>
        <p:nvPicPr>
          <p:cNvPr id="11" name="Picture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1955" y="1485314"/>
            <a:ext cx="1241638" cy="17543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031999" y="2020270"/>
                <a:ext cx="5741244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lollies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sz="2800" dirty="0"/>
                  <a:t> double 75p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£1 and 50p </a:t>
                </a:r>
              </a:p>
              <a:p>
                <a:r>
                  <a:rPr lang="en-GB" sz="2800" dirty="0"/>
                  <a:t>4 lollies 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sz="2800" dirty="0"/>
                  <a:t> double £1 and 50p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£3</a:t>
                </a:r>
              </a:p>
              <a:p>
                <a:r>
                  <a:rPr lang="en-GB" sz="2800" dirty="0"/>
                  <a:t>8 lollies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 double £3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£6</a:t>
                </a:r>
              </a:p>
              <a:p>
                <a:pPr algn="l"/>
                <a:endParaRPr lang="en-GB" sz="28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1999" y="2020270"/>
                <a:ext cx="5741244" cy="1815882"/>
              </a:xfrm>
              <a:prstGeom prst="rect">
                <a:avLst/>
              </a:prstGeom>
              <a:blipFill>
                <a:blip r:embed="rId10"/>
                <a:stretch>
                  <a:fillRect l="-2123" t="-30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Connector 26"/>
          <p:cNvCxnSpPr/>
          <p:nvPr/>
        </p:nvCxnSpPr>
        <p:spPr>
          <a:xfrm>
            <a:off x="1910853" y="4768030"/>
            <a:ext cx="464853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836840" y="4982659"/>
            <a:ext cx="1682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£2 and 50p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2550933" y="4768030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29"/>
          <p:cNvSpPr/>
          <p:nvPr/>
        </p:nvSpPr>
        <p:spPr>
          <a:xfrm flipH="1">
            <a:off x="2550933" y="4054807"/>
            <a:ext cx="1230009" cy="1436925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600">
              <a:latin typeface="KG Primary Penmanship" panose="02000506000000020003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68313" y="4982971"/>
            <a:ext cx="165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  £3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3775838" y="4781806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Arc 32"/>
          <p:cNvSpPr/>
          <p:nvPr/>
        </p:nvSpPr>
        <p:spPr>
          <a:xfrm flipH="1">
            <a:off x="3780942" y="4034972"/>
            <a:ext cx="1944720" cy="1409352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600">
              <a:latin typeface="KG Primary Penmanship" panose="02000506000000020003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56675" y="4972051"/>
            <a:ext cx="165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£6 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5725662" y="4781806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2709864" y="3593142"/>
                <a:ext cx="16617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 50p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864" y="3593142"/>
                <a:ext cx="1661713" cy="461665"/>
              </a:xfrm>
              <a:prstGeom prst="rect">
                <a:avLst/>
              </a:prstGeom>
              <a:blipFill>
                <a:blip r:embed="rId11"/>
                <a:stretch>
                  <a:fillRect l="-36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4155382" y="3598918"/>
                <a:ext cx="16617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 £3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5382" y="3598918"/>
                <a:ext cx="1661713" cy="461665"/>
              </a:xfrm>
              <a:prstGeom prst="rect">
                <a:avLst/>
              </a:prstGeom>
              <a:blipFill>
                <a:blip r:embed="rId12"/>
                <a:stretch>
                  <a:fillRect l="-368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6413535" y="3517495"/>
            <a:ext cx="2786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Mr Rose will save £3 and 50p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023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 animBg="1"/>
      <p:bldP spid="31" grpId="0"/>
      <p:bldP spid="33" grpId="0" animBg="1"/>
      <p:bldP spid="34" grpId="0"/>
      <p:bldP spid="36" grpId="0"/>
      <p:bldP spid="37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5.5|4.3|5.3|4.2|5.1|7.2|5.5|8.7|1.2|0.5|1|5.2|5.6|4.6|11|7.1|3.6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9.8|8|3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2.8|4.7|2.3|6.8|12.7|10.9|0.8|0.5|0.8|4.9|5.2|3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6.7|9.8|1.2|15.3|3.9|9.9|1.4|10|1.2|2|2.3|3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5.6|4.4|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15.4|7.2|11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8.1|9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9.3|6.5|7.4|0.9|5.2|11.9|3.2|3.6|8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cee99ee9-287b-4f9a-957c-ba5ae7375c9a"/>
    <ds:schemaRef ds:uri="http://purl.org/dc/terms/"/>
    <ds:schemaRef ds:uri="http://schemas.microsoft.com/office/infopath/2007/PartnerControls"/>
    <ds:schemaRef ds:uri="522d4c35-b548-4432-90ae-af4376e1c4b4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662</TotalTime>
  <Words>381</Words>
  <Application>Microsoft Office PowerPoint</Application>
  <PresentationFormat>A4 Paper (210x297 mm)</PresentationFormat>
  <Paragraphs>87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Bariol Bold</vt:lpstr>
      <vt:lpstr>Calibri</vt:lpstr>
      <vt:lpstr>Calibri Light</vt:lpstr>
      <vt:lpstr>Cambria Math</vt:lpstr>
      <vt:lpstr>KG Primary Penmanship</vt:lpstr>
      <vt:lpstr>Office Theme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68</cp:revision>
  <dcterms:created xsi:type="dcterms:W3CDTF">2019-10-15T10:24:11Z</dcterms:created>
  <dcterms:modified xsi:type="dcterms:W3CDTF">2021-06-30T14:43:29Z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