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72" r:id="rId3"/>
    <p:sldId id="273" r:id="rId4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" userDrawn="1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3864"/>
    <a:srgbClr val="FFD579"/>
    <a:srgbClr val="EC44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4" autoAdjust="0"/>
    <p:restoredTop sz="94660"/>
  </p:normalViewPr>
  <p:slideViewPr>
    <p:cSldViewPr snapToGrid="0">
      <p:cViewPr varScale="1">
        <p:scale>
          <a:sx n="93" d="100"/>
          <a:sy n="93" d="100"/>
        </p:scale>
        <p:origin x="1320" y="200"/>
      </p:cViewPr>
      <p:guideLst>
        <p:guide orient="horz" pos="28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03/03/2021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809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03/03/2021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3305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03/03/2021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57800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03/03/2021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89737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03/03/2021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90652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03/03/2021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35581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03/03/2021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87911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03/03/2021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31383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03/03/2021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2935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03/03/2021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600684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03/03/2021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72495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03/03/2021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7080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03/03/2021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31610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03/03/2021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919996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03/03/2021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5003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03/03/2021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6690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03/03/2021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8315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03/03/2021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6749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03/03/2021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777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03/03/2021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6717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03/03/2021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549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03/03/2021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5177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A4159-BB9F-4061-B0DA-54438145662E}" type="datetimeFigureOut">
              <a:rPr lang="en-GB" smtClean="0"/>
              <a:t>03/03/2021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6136" y="621792"/>
            <a:ext cx="9253728" cy="5971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4169206" y="-35009"/>
            <a:ext cx="57617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KG Red Hands" panose="02000505000000020004" pitchFamily="2" charset="0"/>
              </a:rPr>
              <a:t>#</a:t>
            </a:r>
            <a:r>
              <a:rPr lang="en-GB" sz="2800" dirty="0">
                <a:solidFill>
                  <a:schemeClr val="bg1"/>
                </a:solidFill>
                <a:latin typeface="KG Red Hands" panose="02000505000000020004" pitchFamily="2" charset="0"/>
              </a:rPr>
              <a:t>MathsEveryoneCan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198" y="-23286"/>
            <a:ext cx="1172760" cy="11159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453" y="24933"/>
            <a:ext cx="926547" cy="10195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94" y="6043250"/>
            <a:ext cx="727882" cy="727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102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A9457F4C-6E77-4F69-9BBC-9D4D43DE3CA4}"/>
              </a:ext>
            </a:extLst>
          </p:cNvPr>
          <p:cNvSpPr/>
          <p:nvPr userDrawn="1"/>
        </p:nvSpPr>
        <p:spPr>
          <a:xfrm>
            <a:off x="0" y="0"/>
            <a:ext cx="9906000" cy="621792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59BEBB6-945C-4044-9B77-44CDF3656EAA}"/>
              </a:ext>
            </a:extLst>
          </p:cNvPr>
          <p:cNvSpPr/>
          <p:nvPr userDrawn="1"/>
        </p:nvSpPr>
        <p:spPr>
          <a:xfrm>
            <a:off x="0" y="0"/>
            <a:ext cx="309563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7BFA0B1-7334-4389-B254-7453131E5272}"/>
              </a:ext>
            </a:extLst>
          </p:cNvPr>
          <p:cNvSpPr/>
          <p:nvPr userDrawn="1"/>
        </p:nvSpPr>
        <p:spPr>
          <a:xfrm>
            <a:off x="9596437" y="0"/>
            <a:ext cx="309563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63113B7-841F-4C25-8331-B380A26DDBE9}"/>
              </a:ext>
            </a:extLst>
          </p:cNvPr>
          <p:cNvSpPr/>
          <p:nvPr userDrawn="1"/>
        </p:nvSpPr>
        <p:spPr>
          <a:xfrm>
            <a:off x="1" y="6592824"/>
            <a:ext cx="9906000" cy="265176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4169206" y="-35009"/>
            <a:ext cx="57617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#</a:t>
            </a:r>
            <a:r>
              <a:rPr lang="en-GB" sz="2800" dirty="0">
                <a:solidFill>
                  <a:schemeClr val="bg1"/>
                </a:solidFill>
                <a:latin typeface="KG Blank Space Solid" panose="02000000000000000000" pitchFamily="2" charset="0"/>
              </a:rPr>
              <a:t>MathsEveryoneCan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198" y="-23286"/>
            <a:ext cx="1172760" cy="11159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453" y="24933"/>
            <a:ext cx="926547" cy="10195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94" y="6043250"/>
            <a:ext cx="727882" cy="727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672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>
            <a:extLst>
              <a:ext uri="{FF2B5EF4-FFF2-40B4-BE49-F238E27FC236}">
                <a16:creationId xmlns:a16="http://schemas.microsoft.com/office/drawing/2014/main" id="{FD334E39-FA13-DA42-92E1-3A1D42F767FA}"/>
              </a:ext>
            </a:extLst>
          </p:cNvPr>
          <p:cNvSpPr txBox="1"/>
          <p:nvPr/>
        </p:nvSpPr>
        <p:spPr>
          <a:xfrm>
            <a:off x="330994" y="961181"/>
            <a:ext cx="92440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Set up an estimation station.</a:t>
            </a:r>
          </a:p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Ask a helper to fill containers with different amounts of objects.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268BB461-78D9-BC49-BFE7-24A120BE2EB7}"/>
              </a:ext>
            </a:extLst>
          </p:cNvPr>
          <p:cNvSpPr txBox="1"/>
          <p:nvPr/>
        </p:nvSpPr>
        <p:spPr>
          <a:xfrm>
            <a:off x="330994" y="5528360"/>
            <a:ext cx="92440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Place the objects onto 10 frames to check how many there are.</a:t>
            </a:r>
          </a:p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How close was your estimate?</a:t>
            </a: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</p:txBody>
      </p:sp>
      <p:graphicFrame>
        <p:nvGraphicFramePr>
          <p:cNvPr id="68" name="Table 67">
            <a:extLst>
              <a:ext uri="{FF2B5EF4-FFF2-40B4-BE49-F238E27FC236}">
                <a16:creationId xmlns:a16="http://schemas.microsoft.com/office/drawing/2014/main" id="{767F8B16-EE83-C243-ACF5-040428D08A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8808882"/>
              </p:ext>
            </p:extLst>
          </p:nvPr>
        </p:nvGraphicFramePr>
        <p:xfrm>
          <a:off x="3602823" y="2301408"/>
          <a:ext cx="5336459" cy="2804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336459">
                  <a:extLst>
                    <a:ext uri="{9D8B030D-6E8A-4147-A177-3AD203B41FA5}">
                      <a16:colId xmlns:a16="http://schemas.microsoft.com/office/drawing/2014/main" val="354945481"/>
                    </a:ext>
                  </a:extLst>
                </a:gridCol>
              </a:tblGrid>
              <a:tr h="483227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KG Primary Penmanship" panose="02000506000000020003" pitchFamily="2" charset="0"/>
                        </a:rPr>
                        <a:t>Key Questions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1914762"/>
                  </a:ext>
                </a:extLst>
              </a:tr>
              <a:tr h="137016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KG Primary Penmanship" panose="02000506000000020003" pitchFamily="2" charset="77"/>
                        </a:rPr>
                        <a:t>How many objects do you think there are?</a:t>
                      </a:r>
                    </a:p>
                    <a:p>
                      <a:pPr algn="ctr"/>
                      <a:endParaRPr lang="en-US" sz="2400" dirty="0">
                        <a:latin typeface="KG Primary Penmanship" panose="02000506000000020003" pitchFamily="2" charset="77"/>
                      </a:endParaRPr>
                    </a:p>
                    <a:p>
                      <a:pPr algn="ctr"/>
                      <a:r>
                        <a:rPr lang="en-US" sz="2400" dirty="0">
                          <a:latin typeface="KG Primary Penmanship" panose="02000506000000020003" pitchFamily="2" charset="77"/>
                        </a:rPr>
                        <a:t>Do you think there are more than 10 or fewer than 10?</a:t>
                      </a:r>
                    </a:p>
                    <a:p>
                      <a:pPr algn="ctr"/>
                      <a:endParaRPr lang="en-US" sz="2400" dirty="0">
                        <a:latin typeface="KG Primary Penmanship" panose="02000506000000020003" pitchFamily="2" charset="77"/>
                      </a:endParaRPr>
                    </a:p>
                    <a:p>
                      <a:pPr algn="ctr"/>
                      <a:r>
                        <a:rPr lang="en-US" sz="2400" dirty="0">
                          <a:latin typeface="KG Primary Penmanship" panose="02000506000000020003" pitchFamily="2" charset="77"/>
                        </a:rPr>
                        <a:t>How could you check?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487714218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C4D95D4A-64A7-804A-AA8B-A4337999E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702" y="1631006"/>
            <a:ext cx="3386121" cy="3796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1704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9B49102-3B9A-3A46-82DC-BEFDABB461F1}"/>
              </a:ext>
            </a:extLst>
          </p:cNvPr>
          <p:cNvSpPr txBox="1"/>
          <p:nvPr/>
        </p:nvSpPr>
        <p:spPr>
          <a:xfrm>
            <a:off x="330994" y="1002249"/>
            <a:ext cx="92440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Here are some ten frames that you could use to help you to see how many objects there are.</a:t>
            </a:r>
          </a:p>
        </p:txBody>
      </p:sp>
      <p:pic>
        <p:nvPicPr>
          <p:cNvPr id="3" name="Picture 2" descr="A close-up of some windows&#10;&#10;Description automatically generated with low confidence">
            <a:extLst>
              <a:ext uri="{FF2B5EF4-FFF2-40B4-BE49-F238E27FC236}">
                <a16:creationId xmlns:a16="http://schemas.microsoft.com/office/drawing/2014/main" id="{0EE5C7FA-C969-6340-AAE0-84F70CF864B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2" t="2560" r="4489" b="1957"/>
          <a:stretch/>
        </p:blipFill>
        <p:spPr>
          <a:xfrm rot="5400000">
            <a:off x="3860512" y="2802465"/>
            <a:ext cx="2184975" cy="5264589"/>
          </a:xfrm>
          <a:prstGeom prst="rect">
            <a:avLst/>
          </a:prstGeom>
        </p:spPr>
      </p:pic>
      <p:pic>
        <p:nvPicPr>
          <p:cNvPr id="4" name="Picture 3" descr="A close-up of some windows&#10;&#10;Description automatically generated with low confidence">
            <a:extLst>
              <a:ext uri="{FF2B5EF4-FFF2-40B4-BE49-F238E27FC236}">
                <a16:creationId xmlns:a16="http://schemas.microsoft.com/office/drawing/2014/main" id="{9C0EC5AE-9A8A-FD44-A6BE-5858184E913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2" t="2560" r="4489" b="1957"/>
          <a:stretch/>
        </p:blipFill>
        <p:spPr>
          <a:xfrm rot="5400000">
            <a:off x="3860512" y="517019"/>
            <a:ext cx="2184975" cy="5264589"/>
          </a:xfrm>
          <a:prstGeom prst="rect">
            <a:avLst/>
          </a:prstGeom>
        </p:spPr>
      </p:pic>
      <p:pic>
        <p:nvPicPr>
          <p:cNvPr id="5" name="Picture 4" descr="A picture containing vessel&#10;&#10;Description automatically generated">
            <a:extLst>
              <a:ext uri="{FF2B5EF4-FFF2-40B4-BE49-F238E27FC236}">
                <a16:creationId xmlns:a16="http://schemas.microsoft.com/office/drawing/2014/main" id="{80DE55C5-8FD5-8B4A-927C-89309A76C6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994" y="1495132"/>
            <a:ext cx="1726668" cy="193386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DD0B4B0-65AA-5F49-8A42-C1A74664C2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2063" y="1479302"/>
            <a:ext cx="1952943" cy="2184976"/>
          </a:xfrm>
          <a:prstGeom prst="rect">
            <a:avLst/>
          </a:prstGeom>
        </p:spPr>
      </p:pic>
      <p:pic>
        <p:nvPicPr>
          <p:cNvPr id="29" name="Picture 28" descr="Icon&#10;&#10;Description automatically generated">
            <a:extLst>
              <a:ext uri="{FF2B5EF4-FFF2-40B4-BE49-F238E27FC236}">
                <a16:creationId xmlns:a16="http://schemas.microsoft.com/office/drawing/2014/main" id="{0F0B40FD-0BD0-604C-BF5A-CE20364590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348" y="2652567"/>
            <a:ext cx="644814" cy="644814"/>
          </a:xfrm>
          <a:prstGeom prst="rect">
            <a:avLst/>
          </a:prstGeom>
        </p:spPr>
      </p:pic>
      <p:pic>
        <p:nvPicPr>
          <p:cNvPr id="30" name="Picture 29" descr="Icon&#10;&#10;Description automatically generated">
            <a:extLst>
              <a:ext uri="{FF2B5EF4-FFF2-40B4-BE49-F238E27FC236}">
                <a16:creationId xmlns:a16="http://schemas.microsoft.com/office/drawing/2014/main" id="{FE1CF942-E5AF-614B-942C-AFADAEF013E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201" y="2652567"/>
            <a:ext cx="644814" cy="644814"/>
          </a:xfrm>
          <a:prstGeom prst="rect">
            <a:avLst/>
          </a:prstGeom>
        </p:spPr>
      </p:pic>
      <p:pic>
        <p:nvPicPr>
          <p:cNvPr id="31" name="Picture 30" descr="Icon&#10;&#10;Description automatically generated">
            <a:extLst>
              <a:ext uri="{FF2B5EF4-FFF2-40B4-BE49-F238E27FC236}">
                <a16:creationId xmlns:a16="http://schemas.microsoft.com/office/drawing/2014/main" id="{689FC169-30B7-484B-BB5B-B4F8B91486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309" y="2320444"/>
            <a:ext cx="644814" cy="644814"/>
          </a:xfrm>
          <a:prstGeom prst="rect">
            <a:avLst/>
          </a:prstGeom>
        </p:spPr>
      </p:pic>
      <p:pic>
        <p:nvPicPr>
          <p:cNvPr id="32" name="Picture 31" descr="Icon&#10;&#10;Description automatically generated">
            <a:extLst>
              <a:ext uri="{FF2B5EF4-FFF2-40B4-BE49-F238E27FC236}">
                <a16:creationId xmlns:a16="http://schemas.microsoft.com/office/drawing/2014/main" id="{DAF8E5AC-AD7D-1E4C-AEE6-CFEFFA74ED2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253" y="2360223"/>
            <a:ext cx="644814" cy="644814"/>
          </a:xfrm>
          <a:prstGeom prst="rect">
            <a:avLst/>
          </a:prstGeom>
        </p:spPr>
      </p:pic>
      <p:pic>
        <p:nvPicPr>
          <p:cNvPr id="33" name="Picture 32" descr="Icon&#10;&#10;Description automatically generated">
            <a:extLst>
              <a:ext uri="{FF2B5EF4-FFF2-40B4-BE49-F238E27FC236}">
                <a16:creationId xmlns:a16="http://schemas.microsoft.com/office/drawing/2014/main" id="{2F6D0470-2416-9444-94A2-44DAC44CD4B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316" y="2037816"/>
            <a:ext cx="644814" cy="644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265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434</TotalTime>
  <Words>86</Words>
  <Application>Microsoft Macintosh PowerPoint</Application>
  <PresentationFormat>A4 Paper (210x297 mm)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KG Blank Space Solid</vt:lpstr>
      <vt:lpstr>Arial</vt:lpstr>
      <vt:lpstr>Calibri</vt:lpstr>
      <vt:lpstr>Calibri Light</vt:lpstr>
      <vt:lpstr>KG Primary Penmanship</vt:lpstr>
      <vt:lpstr>KG Red Hands</vt:lpstr>
      <vt:lpstr>Office Theme</vt:lpstr>
      <vt:lpstr>1_Office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Charlotte Cooper</cp:lastModifiedBy>
  <cp:revision>56</cp:revision>
  <dcterms:created xsi:type="dcterms:W3CDTF">2020-09-08T07:29:28Z</dcterms:created>
  <dcterms:modified xsi:type="dcterms:W3CDTF">2021-03-03T10:44:53Z</dcterms:modified>
</cp:coreProperties>
</file>