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75" r:id="rId5"/>
    <p:sldId id="269" r:id="rId6"/>
    <p:sldId id="261" r:id="rId7"/>
    <p:sldId id="270" r:id="rId8"/>
    <p:sldId id="273" r:id="rId9"/>
    <p:sldId id="272" r:id="rId10"/>
    <p:sldId id="274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5F8FD"/>
    <a:srgbClr val="F9FAFC"/>
    <a:srgbClr val="E9EFF7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40" autoAdjust="0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6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CF381F8B-8C6B-40C5-9DA5-8E80391D8F43}"/>
    <pc:docChg chg="custSel modSld">
      <pc:chgData name="James Clegg" userId="c6df1435-7a36-4b38-be4d-16e68e91152f" providerId="ADAL" clId="{CF381F8B-8C6B-40C5-9DA5-8E80391D8F43}" dt="2021-03-22T14:28:57.174" v="7"/>
      <pc:docMkLst>
        <pc:docMk/>
      </pc:docMkLst>
      <pc:sldChg chg="delSp modTransition delAnim">
        <pc:chgData name="James Clegg" userId="c6df1435-7a36-4b38-be4d-16e68e91152f" providerId="ADAL" clId="{CF381F8B-8C6B-40C5-9DA5-8E80391D8F43}" dt="2021-03-22T14:28:57.174" v="7"/>
        <pc:sldMkLst>
          <pc:docMk/>
          <pc:sldMk cId="2943134524" sldId="261"/>
        </pc:sldMkLst>
        <pc:picChg chg="del">
          <ac:chgData name="James Clegg" userId="c6df1435-7a36-4b38-be4d-16e68e91152f" providerId="ADAL" clId="{CF381F8B-8C6B-40C5-9DA5-8E80391D8F43}" dt="2021-03-22T14:28:32.175" v="2" actId="478"/>
          <ac:picMkLst>
            <pc:docMk/>
            <pc:sldMk cId="2943134524" sldId="26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381F8B-8C6B-40C5-9DA5-8E80391D8F43}" dt="2021-03-22T14:28:57.174" v="7"/>
        <pc:sldMkLst>
          <pc:docMk/>
          <pc:sldMk cId="2508909353" sldId="269"/>
        </pc:sldMkLst>
        <pc:picChg chg="del">
          <ac:chgData name="James Clegg" userId="c6df1435-7a36-4b38-be4d-16e68e91152f" providerId="ADAL" clId="{CF381F8B-8C6B-40C5-9DA5-8E80391D8F43}" dt="2021-03-22T14:28:28.823" v="1" actId="478"/>
          <ac:picMkLst>
            <pc:docMk/>
            <pc:sldMk cId="2508909353" sldId="269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381F8B-8C6B-40C5-9DA5-8E80391D8F43}" dt="2021-03-22T14:28:57.174" v="7"/>
        <pc:sldMkLst>
          <pc:docMk/>
          <pc:sldMk cId="132580792" sldId="270"/>
        </pc:sldMkLst>
        <pc:picChg chg="del">
          <ac:chgData name="James Clegg" userId="c6df1435-7a36-4b38-be4d-16e68e91152f" providerId="ADAL" clId="{CF381F8B-8C6B-40C5-9DA5-8E80391D8F43}" dt="2021-03-22T14:28:35.009" v="3" actId="478"/>
          <ac:picMkLst>
            <pc:docMk/>
            <pc:sldMk cId="132580792" sldId="270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381F8B-8C6B-40C5-9DA5-8E80391D8F43}" dt="2021-03-22T14:28:57.174" v="7"/>
        <pc:sldMkLst>
          <pc:docMk/>
          <pc:sldMk cId="61417597" sldId="272"/>
        </pc:sldMkLst>
        <pc:picChg chg="del">
          <ac:chgData name="James Clegg" userId="c6df1435-7a36-4b38-be4d-16e68e91152f" providerId="ADAL" clId="{CF381F8B-8C6B-40C5-9DA5-8E80391D8F43}" dt="2021-03-22T14:28:40.768" v="5" actId="478"/>
          <ac:picMkLst>
            <pc:docMk/>
            <pc:sldMk cId="61417597" sldId="27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381F8B-8C6B-40C5-9DA5-8E80391D8F43}" dt="2021-03-22T14:28:57.174" v="7"/>
        <pc:sldMkLst>
          <pc:docMk/>
          <pc:sldMk cId="1349133403" sldId="273"/>
        </pc:sldMkLst>
        <pc:picChg chg="del">
          <ac:chgData name="James Clegg" userId="c6df1435-7a36-4b38-be4d-16e68e91152f" providerId="ADAL" clId="{CF381F8B-8C6B-40C5-9DA5-8E80391D8F43}" dt="2021-03-22T14:28:37.724" v="4" actId="478"/>
          <ac:picMkLst>
            <pc:docMk/>
            <pc:sldMk cId="1349133403" sldId="273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381F8B-8C6B-40C5-9DA5-8E80391D8F43}" dt="2021-03-22T14:28:57.174" v="7"/>
        <pc:sldMkLst>
          <pc:docMk/>
          <pc:sldMk cId="4112994211" sldId="274"/>
        </pc:sldMkLst>
        <pc:picChg chg="del">
          <ac:chgData name="James Clegg" userId="c6df1435-7a36-4b38-be4d-16e68e91152f" providerId="ADAL" clId="{CF381F8B-8C6B-40C5-9DA5-8E80391D8F43}" dt="2021-03-22T14:28:43.532" v="6" actId="478"/>
          <ac:picMkLst>
            <pc:docMk/>
            <pc:sldMk cId="4112994211" sldId="27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381F8B-8C6B-40C5-9DA5-8E80391D8F43}" dt="2021-03-22T14:28:57.174" v="7"/>
        <pc:sldMkLst>
          <pc:docMk/>
          <pc:sldMk cId="2034690912" sldId="275"/>
        </pc:sldMkLst>
        <pc:picChg chg="del">
          <ac:chgData name="James Clegg" userId="c6df1435-7a36-4b38-be4d-16e68e91152f" providerId="ADAL" clId="{CF381F8B-8C6B-40C5-9DA5-8E80391D8F43}" dt="2021-03-22T14:28:25.460" v="0" actId="478"/>
          <ac:picMkLst>
            <pc:docMk/>
            <pc:sldMk cId="2034690912" sldId="275"/>
            <ac:picMk id="4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7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7.png"/><Relationship Id="rId7" Type="http://schemas.openxmlformats.org/officeDocument/2006/relationships/image" Target="../media/image1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170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1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13" Type="http://schemas.openxmlformats.org/officeDocument/2006/relationships/image" Target="../media/image180.png"/><Relationship Id="rId3" Type="http://schemas.openxmlformats.org/officeDocument/2006/relationships/image" Target="../media/image24.png"/><Relationship Id="rId7" Type="http://schemas.openxmlformats.org/officeDocument/2006/relationships/image" Target="../media/image230.png"/><Relationship Id="rId12" Type="http://schemas.openxmlformats.org/officeDocument/2006/relationships/image" Target="../media/image171.png"/><Relationship Id="rId1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1.png"/><Relationship Id="rId1" Type="http://schemas.openxmlformats.org/officeDocument/2006/relationships/tags" Target="../tags/tag6.xml"/><Relationship Id="rId11" Type="http://schemas.openxmlformats.org/officeDocument/2006/relationships/image" Target="../media/image270.png"/><Relationship Id="rId15" Type="http://schemas.openxmlformats.org/officeDocument/2006/relationships/image" Target="../media/image30.png"/><Relationship Id="rId10" Type="http://schemas.openxmlformats.org/officeDocument/2006/relationships/image" Target="../media/image260.png"/><Relationship Id="rId4" Type="http://schemas.openxmlformats.org/officeDocument/2006/relationships/image" Target="../media/image25.png"/><Relationship Id="rId9" Type="http://schemas.openxmlformats.org/officeDocument/2006/relationships/image" Target="../media/image250.pn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78282F-403E-443F-89A2-69829493A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5255" y="488397"/>
            <a:ext cx="1467617" cy="13851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DCD86C-919F-4DD5-9781-0B6BEEF95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6458" y="1746058"/>
            <a:ext cx="4419983" cy="16094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26278C-92CC-4B43-8EA0-6472FA2D95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2707" y="3034441"/>
            <a:ext cx="2508001" cy="17939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F1362C-0BED-4ED4-B2E7-7B6A5F90F6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8113" y="3034441"/>
            <a:ext cx="911021" cy="9447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169E2D-D14C-4BB2-9B2F-8B27457F21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32334">
            <a:off x="1122276" y="3292185"/>
            <a:ext cx="1071340" cy="1110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DEE5DF-4297-4999-A924-91CA78625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38793">
            <a:off x="1657947" y="3368638"/>
            <a:ext cx="921588" cy="955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CC4803-0BD7-4B55-B034-D8E676DE22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0272" y="3893789"/>
            <a:ext cx="1034463" cy="10727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4372F71-1E7D-41A3-BA88-FC9F8509CA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72116">
            <a:off x="1876928" y="3915680"/>
            <a:ext cx="1034463" cy="10727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CBBF1E8-1D71-4001-A3E9-C315D32F73D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133727">
            <a:off x="1276442" y="3922764"/>
            <a:ext cx="1034463" cy="107270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4E1425-F3AC-4177-965A-86B768A29FC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3485" y="3172898"/>
            <a:ext cx="3600383" cy="25144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EDC53F1-A17B-49D4-B72A-77EC1E58F01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85244" y="2577131"/>
            <a:ext cx="2835489" cy="28354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1D1ED93-F957-432E-B5B5-865927D00C3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0591" y="413343"/>
            <a:ext cx="1422362" cy="101717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80947C7-0B4E-46FF-A22C-457E83433109}"/>
              </a:ext>
            </a:extLst>
          </p:cNvPr>
          <p:cNvGrpSpPr/>
          <p:nvPr/>
        </p:nvGrpSpPr>
        <p:grpSpPr>
          <a:xfrm>
            <a:off x="1834135" y="1318264"/>
            <a:ext cx="1210694" cy="1129858"/>
            <a:chOff x="7679733" y="3777409"/>
            <a:chExt cx="1936026" cy="180676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51BD810-7B0D-4645-8AE3-70313E400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3150" y="3777409"/>
              <a:ext cx="1087833" cy="158195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BFBD941-77A3-4F83-AA01-12AA02BB3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453331" y="3893738"/>
              <a:ext cx="1162428" cy="169043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276A173-F7EE-4E6B-BD69-458C9AC70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733" y="4230700"/>
              <a:ext cx="773598" cy="112498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29F982F-D9F3-462F-AC91-9DCB324B3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9914" y="4383100"/>
              <a:ext cx="773598" cy="1124986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6C938A0-B95A-43A5-8EC5-570D7055DD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38961" y="4542972"/>
              <a:ext cx="638858" cy="929043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BB2C5B06-309B-4828-87F5-7AEB44EFDAC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4390" y="679406"/>
            <a:ext cx="1909769" cy="213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90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499909"/>
            <a:ext cx="828645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Eva sets off on a bike ride.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When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she stops for lunch, she has cycled two fifths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the whole route and still has 42 km to cycle.</a:t>
            </a: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400" noProof="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noProof="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noProof="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  <a:latin typeface="Calibri" panose="020F0502020204030204"/>
              </a:rPr>
              <a:t>How far does Eva cycle in total?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7365" y="4622493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30209" y="47651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903" y="633834"/>
            <a:ext cx="2064846" cy="195581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949207" y="2919068"/>
            <a:ext cx="2051570" cy="73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63241"/>
              </p:ext>
            </p:extLst>
          </p:nvPr>
        </p:nvGraphicFramePr>
        <p:xfrm>
          <a:off x="949208" y="2919068"/>
          <a:ext cx="5125745" cy="730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149">
                  <a:extLst>
                    <a:ext uri="{9D8B030D-6E8A-4147-A177-3AD203B41FA5}">
                      <a16:colId xmlns:a16="http://schemas.microsoft.com/office/drawing/2014/main" val="211361159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19338651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49542680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234813469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83335855"/>
                    </a:ext>
                  </a:extLst>
                </a:gridCol>
              </a:tblGrid>
              <a:tr h="73006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749623"/>
                  </a:ext>
                </a:extLst>
              </a:tr>
            </a:tbl>
          </a:graphicData>
        </a:graphic>
      </p:graphicFrame>
      <p:sp>
        <p:nvSpPr>
          <p:cNvPr id="16" name="Right Brace 15"/>
          <p:cNvSpPr/>
          <p:nvPr/>
        </p:nvSpPr>
        <p:spPr>
          <a:xfrm rot="16200000">
            <a:off x="3385647" y="-274864"/>
            <a:ext cx="252871" cy="5125753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3362637" y="1710056"/>
            <a:ext cx="786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?</a:t>
            </a:r>
          </a:p>
        </p:txBody>
      </p:sp>
      <p:sp>
        <p:nvSpPr>
          <p:cNvPr id="18" name="Right Brace 17"/>
          <p:cNvSpPr/>
          <p:nvPr/>
        </p:nvSpPr>
        <p:spPr>
          <a:xfrm rot="5400000">
            <a:off x="1794115" y="2900462"/>
            <a:ext cx="346367" cy="2036184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1513309" y="4091738"/>
            <a:ext cx="147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cycled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705438" y="2642950"/>
                <a:ext cx="31726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42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14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438" y="2642950"/>
                <a:ext cx="3172691" cy="523220"/>
              </a:xfrm>
              <a:prstGeom prst="rect">
                <a:avLst/>
              </a:prstGeom>
              <a:blipFill>
                <a:blip r:embed="rId7"/>
                <a:stretch>
                  <a:fillRect l="-4038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24238" y="3022095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23825" y="3022095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14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23412" y="3022095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14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22999" y="3022095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14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22585" y="3022095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14</a:t>
            </a:r>
          </a:p>
        </p:txBody>
      </p:sp>
      <p:sp>
        <p:nvSpPr>
          <p:cNvPr id="30" name="Right Brace 29"/>
          <p:cNvSpPr/>
          <p:nvPr/>
        </p:nvSpPr>
        <p:spPr>
          <a:xfrm rot="5400000">
            <a:off x="4345077" y="2405414"/>
            <a:ext cx="346369" cy="3059321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3761623" y="4108259"/>
            <a:ext cx="2216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still to cycle</a:t>
            </a:r>
          </a:p>
          <a:p>
            <a:pPr algn="l"/>
            <a:r>
              <a:rPr lang="en-GB" sz="2400" dirty="0"/>
              <a:t>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705438" y="3171386"/>
                <a:ext cx="31726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5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70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438" y="3171386"/>
                <a:ext cx="3172691" cy="523220"/>
              </a:xfrm>
              <a:prstGeom prst="rect">
                <a:avLst/>
              </a:prstGeom>
              <a:blipFill>
                <a:blip r:embed="rId8"/>
                <a:stretch>
                  <a:fillRect l="-403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566481" y="5011385"/>
            <a:ext cx="6459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schemeClr val="accent1"/>
                </a:solidFill>
              </a:rPr>
              <a:t>Eva cycles 70 km in total.</a:t>
            </a:r>
            <a:endParaRPr lang="en-GB" sz="2600" dirty="0">
              <a:solidFill>
                <a:schemeClr val="accent1"/>
              </a:solidFill>
            </a:endParaRPr>
          </a:p>
        </p:txBody>
      </p:sp>
      <p:sp>
        <p:nvSpPr>
          <p:cNvPr id="33" name="Right Brace 32"/>
          <p:cNvSpPr/>
          <p:nvPr/>
        </p:nvSpPr>
        <p:spPr>
          <a:xfrm rot="16200000">
            <a:off x="4437464" y="1228051"/>
            <a:ext cx="215667" cy="3059323"/>
          </a:xfrm>
          <a:prstGeom prst="rightBrace">
            <a:avLst>
              <a:gd name="adj1" fmla="val 8333"/>
              <a:gd name="adj2" fmla="val 50393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4141988" y="2224999"/>
            <a:ext cx="949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</a:rPr>
              <a:t>42 km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890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4" grpId="0" animBg="1"/>
      <p:bldP spid="16" grpId="0" animBg="1"/>
      <p:bldP spid="17" grpId="0"/>
      <p:bldP spid="18" grpId="0" animBg="1"/>
      <p:bldP spid="19" grpId="0"/>
      <p:bldP spid="20" grpId="0"/>
      <p:bldP spid="21" grpId="0"/>
      <p:bldP spid="26" grpId="0"/>
      <p:bldP spid="27" grpId="0"/>
      <p:bldP spid="28" grpId="0"/>
      <p:bldP spid="29" grpId="0"/>
      <p:bldP spid="30" grpId="0" animBg="1"/>
      <p:bldP spid="32" grpId="0"/>
      <p:bldP spid="10" grpId="0"/>
      <p:bldP spid="33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3" y="622485"/>
            <a:ext cx="509990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600" dirty="0"/>
              <a:t>A café has 4 flavours of ice-cream to choose from and 2 toppings.</a:t>
            </a:r>
          </a:p>
          <a:p>
            <a:endParaRPr lang="en-GB" sz="2600" dirty="0"/>
          </a:p>
          <a:p>
            <a:r>
              <a:rPr lang="en-GB" sz="2600" dirty="0"/>
              <a:t>How many different possible combinations are there?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817" y="4672159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81661" y="481484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192762"/>
              </p:ext>
            </p:extLst>
          </p:nvPr>
        </p:nvGraphicFramePr>
        <p:xfrm>
          <a:off x="6148211" y="878536"/>
          <a:ext cx="3080080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0040">
                  <a:extLst>
                    <a:ext uri="{9D8B030D-6E8A-4147-A177-3AD203B41FA5}">
                      <a16:colId xmlns:a16="http://schemas.microsoft.com/office/drawing/2014/main" val="3439141803"/>
                    </a:ext>
                  </a:extLst>
                </a:gridCol>
                <a:gridCol w="1540040">
                  <a:extLst>
                    <a:ext uri="{9D8B030D-6E8A-4147-A177-3AD203B41FA5}">
                      <a16:colId xmlns:a16="http://schemas.microsoft.com/office/drawing/2014/main" val="19703268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Ice-cream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Sauce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23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chocolate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8894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strawberry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4063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chocolate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0124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strawberry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3473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chocolate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5284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strawberry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6794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chocolate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1857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strawberry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8931890"/>
                  </a:ext>
                </a:extLst>
              </a:tr>
            </a:tbl>
          </a:graphicData>
        </a:graphic>
      </p:graphicFrame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22" name="Group 21"/>
          <p:cNvGrpSpPr/>
          <p:nvPr/>
        </p:nvGrpSpPr>
        <p:grpSpPr>
          <a:xfrm rot="21240444">
            <a:off x="747542" y="2694335"/>
            <a:ext cx="2262807" cy="2829695"/>
            <a:chOff x="2192064" y="2503336"/>
            <a:chExt cx="2262807" cy="2829695"/>
          </a:xfrm>
        </p:grpSpPr>
        <p:sp>
          <p:nvSpPr>
            <p:cNvPr id="20" name="Rectangle 19"/>
            <p:cNvSpPr/>
            <p:nvPr/>
          </p:nvSpPr>
          <p:spPr>
            <a:xfrm>
              <a:off x="2260859" y="2621441"/>
              <a:ext cx="1826433" cy="236381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92064" y="2655375"/>
              <a:ext cx="1801091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/>
                <a:t>Menu</a:t>
              </a:r>
            </a:p>
            <a:p>
              <a:pPr algn="ctr"/>
              <a:r>
                <a:rPr lang="en-GB" sz="2000" dirty="0"/>
                <a:t>Chocolate</a:t>
              </a:r>
            </a:p>
            <a:p>
              <a:pPr algn="ctr"/>
              <a:r>
                <a:rPr lang="en-GB" sz="2000" dirty="0"/>
                <a:t>Strawberry</a:t>
              </a:r>
            </a:p>
            <a:p>
              <a:pPr algn="ctr"/>
              <a:r>
                <a:rPr lang="en-GB" sz="2000" dirty="0"/>
                <a:t>Vanilla</a:t>
              </a:r>
            </a:p>
            <a:p>
              <a:pPr algn="ctr"/>
              <a:r>
                <a:rPr lang="en-GB" sz="2000" dirty="0"/>
                <a:t>Mint</a:t>
              </a:r>
            </a:p>
            <a:p>
              <a:pPr algn="ctr"/>
              <a:r>
                <a:rPr lang="en-GB" sz="1600" dirty="0"/>
                <a:t>With chocolate or strawberry sauce</a:t>
              </a:r>
            </a:p>
            <a:p>
              <a:pPr algn="ctr"/>
              <a:endParaRPr lang="en-GB" sz="2400" dirty="0"/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49054">
              <a:off x="3357589" y="2503336"/>
              <a:ext cx="1097282" cy="1021607"/>
            </a:xfrm>
            <a:prstGeom prst="rect">
              <a:avLst/>
            </a:prstGeom>
          </p:spPr>
        </p:pic>
      </p:grpSp>
      <p:sp>
        <p:nvSpPr>
          <p:cNvPr id="26" name="Rectangle 25"/>
          <p:cNvSpPr/>
          <p:nvPr/>
        </p:nvSpPr>
        <p:spPr>
          <a:xfrm>
            <a:off x="6303818" y="1328641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7812191" y="1328641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6299346" y="1675133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7807719" y="1687165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6294874" y="2063190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7803247" y="2063190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6290402" y="2451247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7798775" y="2451247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6285930" y="2811594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7794303" y="2811594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6281458" y="3171941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7789831" y="3171941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6297598" y="3518433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7785359" y="3532288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6290401" y="3911670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7780887" y="3916699"/>
            <a:ext cx="1233055" cy="236921"/>
          </a:xfrm>
          <a:prstGeom prst="rect">
            <a:avLst/>
          </a:prstGeom>
          <a:solidFill>
            <a:srgbClr val="F9F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6148211" y="1988447"/>
            <a:ext cx="3077651" cy="738569"/>
          </a:xfrm>
          <a:prstGeom prst="rect">
            <a:avLst/>
          </a:prstGeom>
          <a:solidFill>
            <a:srgbClr val="FF339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6139952" y="2735490"/>
            <a:ext cx="3085910" cy="73856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6139951" y="3469054"/>
            <a:ext cx="3085911" cy="749840"/>
          </a:xfrm>
          <a:prstGeom prst="rect">
            <a:avLst/>
          </a:prstGeom>
          <a:solidFill>
            <a:schemeClr val="accent6">
              <a:lumMod val="7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2927077" y="3062548"/>
                <a:ext cx="31406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077" y="3062548"/>
                <a:ext cx="3140697" cy="523220"/>
              </a:xfrm>
              <a:prstGeom prst="rect">
                <a:avLst/>
              </a:prstGeom>
              <a:blipFill>
                <a:blip r:embed="rId7"/>
                <a:stretch>
                  <a:fillRect l="-3883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2955734" y="3612815"/>
                <a:ext cx="31406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5734" y="3612815"/>
                <a:ext cx="3140697" cy="523220"/>
              </a:xfrm>
              <a:prstGeom prst="rect">
                <a:avLst/>
              </a:prstGeom>
              <a:blipFill>
                <a:blip r:embed="rId8"/>
                <a:stretch>
                  <a:fillRect l="-4078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/>
          <p:cNvSpPr/>
          <p:nvPr/>
        </p:nvSpPr>
        <p:spPr>
          <a:xfrm>
            <a:off x="6148211" y="1246410"/>
            <a:ext cx="3077651" cy="744096"/>
          </a:xfrm>
          <a:prstGeom prst="rect">
            <a:avLst/>
          </a:prstGeom>
          <a:solidFill>
            <a:schemeClr val="accent2">
              <a:lumMod val="5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/>
          <p:cNvSpPr txBox="1"/>
          <p:nvPr/>
        </p:nvSpPr>
        <p:spPr>
          <a:xfrm>
            <a:off x="3228109" y="4572000"/>
            <a:ext cx="5790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There are 8 different combinations.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313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3" grpId="0" animBg="1"/>
      <p:bldP spid="44" grpId="0" animBg="1"/>
      <p:bldP spid="45" grpId="0"/>
      <p:bldP spid="46" grpId="0"/>
      <p:bldP spid="25" grpId="0" animBg="1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23369" y="622485"/>
            <a:ext cx="8941991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A salad bar has 8 different salads on the menu.</a:t>
            </a:r>
          </a:p>
          <a:p>
            <a:r>
              <a:rPr lang="en-GB" sz="2600" dirty="0"/>
              <a:t>You can top your salad with salad cream, mayonnaise or chilli sauce.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r>
              <a:rPr lang="en-GB" sz="2600" dirty="0"/>
              <a:t>How many different possible combinations are there?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274" y="1678268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06118" y="182095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745624" y="3314073"/>
            <a:ext cx="1940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Salad 1 + SC</a:t>
            </a:r>
          </a:p>
          <a:p>
            <a:pPr algn="l"/>
            <a:r>
              <a:rPr lang="en-GB" sz="2400" dirty="0"/>
              <a:t>Salad 1 + M</a:t>
            </a:r>
          </a:p>
          <a:p>
            <a:pPr algn="l"/>
            <a:r>
              <a:rPr lang="en-GB" sz="2400" dirty="0"/>
              <a:t>Salad 1 + CS</a:t>
            </a:r>
          </a:p>
          <a:p>
            <a:pPr algn="l"/>
            <a:endParaRPr lang="en-GB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3616515" y="3314073"/>
            <a:ext cx="1940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Salad 2 + SC</a:t>
            </a:r>
          </a:p>
          <a:p>
            <a:pPr algn="l"/>
            <a:r>
              <a:rPr lang="en-GB" sz="2400" dirty="0"/>
              <a:t>Salad 2 + M</a:t>
            </a:r>
          </a:p>
          <a:p>
            <a:pPr algn="l"/>
            <a:r>
              <a:rPr lang="en-GB" sz="2400" dirty="0"/>
              <a:t>Salad 2 + CS</a:t>
            </a:r>
          </a:p>
          <a:p>
            <a:pPr algn="l"/>
            <a:endParaRPr lang="en-GB" sz="2400" dirty="0"/>
          </a:p>
        </p:txBody>
      </p:sp>
      <p:sp>
        <p:nvSpPr>
          <p:cNvPr id="48" name="TextBox 47"/>
          <p:cNvSpPr txBox="1"/>
          <p:nvPr/>
        </p:nvSpPr>
        <p:spPr>
          <a:xfrm>
            <a:off x="6407880" y="3314073"/>
            <a:ext cx="1940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Salad 3 + SC</a:t>
            </a:r>
          </a:p>
          <a:p>
            <a:pPr algn="l"/>
            <a:r>
              <a:rPr lang="en-GB" sz="2400" dirty="0"/>
              <a:t>Salad 3 + M</a:t>
            </a:r>
          </a:p>
          <a:p>
            <a:pPr algn="l"/>
            <a:r>
              <a:rPr lang="en-GB" sz="2400" dirty="0"/>
              <a:t>Salad 3 + CS</a:t>
            </a:r>
          </a:p>
          <a:p>
            <a:pPr algn="l"/>
            <a:endParaRPr lang="en-GB" sz="2400" dirty="0"/>
          </a:p>
        </p:txBody>
      </p:sp>
      <p:sp>
        <p:nvSpPr>
          <p:cNvPr id="49" name="TextBox 48"/>
          <p:cNvSpPr txBox="1"/>
          <p:nvPr/>
        </p:nvSpPr>
        <p:spPr>
          <a:xfrm>
            <a:off x="1468856" y="2789905"/>
            <a:ext cx="3781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841908" y="1886088"/>
            <a:ext cx="1879251" cy="1180263"/>
            <a:chOff x="841908" y="1886088"/>
            <a:chExt cx="1879251" cy="1180263"/>
          </a:xfrm>
        </p:grpSpPr>
        <p:grpSp>
          <p:nvGrpSpPr>
            <p:cNvPr id="13" name="Group 12"/>
            <p:cNvGrpSpPr/>
            <p:nvPr/>
          </p:nvGrpSpPr>
          <p:grpSpPr>
            <a:xfrm>
              <a:off x="841908" y="1886088"/>
              <a:ext cx="1879251" cy="1180263"/>
              <a:chOff x="3294614" y="1645736"/>
              <a:chExt cx="1879251" cy="1180263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3294614" y="1645736"/>
                <a:ext cx="1879251" cy="1180263"/>
                <a:chOff x="3294614" y="1645736"/>
                <a:chExt cx="1879251" cy="1180263"/>
              </a:xfrm>
            </p:grpSpPr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4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94614" y="1676103"/>
                  <a:ext cx="707055" cy="1133475"/>
                </a:xfrm>
                <a:prstGeom prst="rect">
                  <a:avLst/>
                </a:prstGeom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66810" y="1645736"/>
                  <a:ext cx="707055" cy="1133475"/>
                </a:xfrm>
                <a:prstGeom prst="rect">
                  <a:avLst/>
                </a:prstGeom>
              </p:spPr>
            </p:pic>
            <p:pic>
              <p:nvPicPr>
                <p:cNvPr id="6" name="Picture 5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05796" y="1940140"/>
                  <a:ext cx="870742" cy="885859"/>
                </a:xfrm>
                <a:prstGeom prst="rect">
                  <a:avLst/>
                </a:prstGeom>
              </p:spPr>
            </p:pic>
            <p:sp>
              <p:nvSpPr>
                <p:cNvPr id="7" name="Rounded Rectangle 6"/>
                <p:cNvSpPr/>
                <p:nvPr/>
              </p:nvSpPr>
              <p:spPr>
                <a:xfrm>
                  <a:off x="3516062" y="2223167"/>
                  <a:ext cx="288218" cy="351650"/>
                </a:xfrm>
                <a:prstGeom prst="roundRect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" name="Rounded Rectangle 8"/>
                <p:cNvSpPr/>
                <p:nvPr/>
              </p:nvSpPr>
              <p:spPr>
                <a:xfrm>
                  <a:off x="4028900" y="2239432"/>
                  <a:ext cx="422783" cy="435724"/>
                </a:xfrm>
                <a:prstGeom prst="round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53" name="Rounded Rectangle 52"/>
              <p:cNvSpPr/>
              <p:nvPr/>
            </p:nvSpPr>
            <p:spPr>
              <a:xfrm>
                <a:off x="4690083" y="2184961"/>
                <a:ext cx="288218" cy="351650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Moon 10"/>
              <p:cNvSpPr/>
              <p:nvPr/>
            </p:nvSpPr>
            <p:spPr>
              <a:xfrm>
                <a:off x="4753718" y="2223167"/>
                <a:ext cx="99018" cy="313444"/>
              </a:xfrm>
              <a:prstGeom prst="moon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7741" y="2514769"/>
              <a:ext cx="340302" cy="32294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522" y="2463519"/>
              <a:ext cx="327939" cy="29636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3613282" y="1902093"/>
                <a:ext cx="31406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24</a:t>
                </a: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3282" y="1902093"/>
                <a:ext cx="3140697" cy="523220"/>
              </a:xfrm>
              <a:prstGeom prst="rect">
                <a:avLst/>
              </a:prstGeom>
              <a:blipFill>
                <a:blip r:embed="rId10"/>
                <a:stretch>
                  <a:fillRect l="-407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617575" y="4720979"/>
            <a:ext cx="5790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There are 24 different combinations.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58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8" grpId="0"/>
      <p:bldP spid="49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97927" y="622485"/>
            <a:ext cx="8941991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A potato and 2 carrots costs £1.45</a:t>
            </a:r>
          </a:p>
          <a:p>
            <a:endParaRPr lang="en-GB" sz="2600" dirty="0"/>
          </a:p>
          <a:p>
            <a:endParaRPr lang="en-GB" sz="2600" dirty="0"/>
          </a:p>
          <a:p>
            <a:r>
              <a:rPr lang="en-GB" sz="2600" dirty="0"/>
              <a:t>Mr Rose buys a potato and 3 carrots. </a:t>
            </a:r>
          </a:p>
          <a:p>
            <a:r>
              <a:rPr lang="en-GB" sz="2600" dirty="0"/>
              <a:t>He pays £1.64</a:t>
            </a:r>
          </a:p>
          <a:p>
            <a:endParaRPr lang="en-GB" sz="2600" dirty="0"/>
          </a:p>
          <a:p>
            <a:r>
              <a:rPr lang="en-GB" sz="2600" dirty="0"/>
              <a:t>What is the price of one potato?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274" y="4629286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06118" y="477197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2281" y="641624"/>
            <a:ext cx="1250861" cy="15274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8151" y="836070"/>
            <a:ext cx="849921" cy="14945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6736" y="888948"/>
            <a:ext cx="849921" cy="1494525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8072358" y="1898564"/>
            <a:ext cx="1594966" cy="484909"/>
            <a:chOff x="3476257" y="3939925"/>
            <a:chExt cx="1594966" cy="484909"/>
          </a:xfrm>
        </p:grpSpPr>
        <p:sp>
          <p:nvSpPr>
            <p:cNvPr id="19" name="Flowchart: Off-page Connector 18"/>
            <p:cNvSpPr/>
            <p:nvPr/>
          </p:nvSpPr>
          <p:spPr>
            <a:xfrm rot="5205225">
              <a:off x="3860262" y="3555920"/>
              <a:ext cx="484909" cy="1252920"/>
            </a:xfrm>
            <a:prstGeom prst="flowChartOffpageConnector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 rot="21412698">
              <a:off x="3544384" y="3988558"/>
              <a:ext cx="1526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dirty="0"/>
                <a:t>£1.45</a:t>
              </a:r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3502" y="2362917"/>
            <a:ext cx="1250861" cy="15274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9372" y="2557363"/>
            <a:ext cx="849921" cy="14945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7957" y="2610241"/>
            <a:ext cx="849921" cy="149452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7498" y="2695401"/>
            <a:ext cx="849921" cy="1494525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 rot="429999">
            <a:off x="7262150" y="3896402"/>
            <a:ext cx="1594966" cy="484909"/>
            <a:chOff x="3476257" y="3939925"/>
            <a:chExt cx="1594966" cy="484909"/>
          </a:xfrm>
        </p:grpSpPr>
        <p:sp>
          <p:nvSpPr>
            <p:cNvPr id="38" name="Flowchart: Off-page Connector 37"/>
            <p:cNvSpPr/>
            <p:nvPr/>
          </p:nvSpPr>
          <p:spPr>
            <a:xfrm rot="5205225">
              <a:off x="3860262" y="3555920"/>
              <a:ext cx="484909" cy="1252920"/>
            </a:xfrm>
            <a:prstGeom prst="flowChartOffpageConnector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TextBox 38"/>
            <p:cNvSpPr txBox="1"/>
            <p:nvPr/>
          </p:nvSpPr>
          <p:spPr>
            <a:xfrm rot="21452403">
              <a:off x="3544384" y="3988558"/>
              <a:ext cx="1526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dirty="0"/>
                <a:t>£1.64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5847" y="2058544"/>
            <a:ext cx="1480271" cy="1878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913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23369" y="622485"/>
            <a:ext cx="894199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16" y="1291566"/>
            <a:ext cx="962563" cy="11754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666" y="1272869"/>
            <a:ext cx="713559" cy="125474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880" y="1239130"/>
            <a:ext cx="713559" cy="125474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29" y="3379249"/>
            <a:ext cx="962753" cy="117566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204" y="3424460"/>
            <a:ext cx="713559" cy="125474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409" y="3424460"/>
            <a:ext cx="713559" cy="125474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7564" y="3424460"/>
            <a:ext cx="713559" cy="1254743"/>
          </a:xfrm>
          <a:prstGeom prst="rect">
            <a:avLst/>
          </a:prstGeom>
        </p:spPr>
      </p:pic>
      <p:sp>
        <p:nvSpPr>
          <p:cNvPr id="40" name="Right Brace 39"/>
          <p:cNvSpPr/>
          <p:nvPr/>
        </p:nvSpPr>
        <p:spPr>
          <a:xfrm rot="16200000">
            <a:off x="1902603" y="-133412"/>
            <a:ext cx="355443" cy="2581599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1598357" y="503334"/>
            <a:ext cx="963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£1.45</a:t>
            </a:r>
          </a:p>
        </p:txBody>
      </p:sp>
      <p:sp>
        <p:nvSpPr>
          <p:cNvPr id="42" name="Right Brace 41"/>
          <p:cNvSpPr/>
          <p:nvPr/>
        </p:nvSpPr>
        <p:spPr>
          <a:xfrm rot="16200000">
            <a:off x="2295243" y="1629747"/>
            <a:ext cx="314008" cy="3270036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2022018" y="2626009"/>
            <a:ext cx="931516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£1.64</a:t>
            </a:r>
          </a:p>
        </p:txBody>
      </p:sp>
      <p:sp>
        <p:nvSpPr>
          <p:cNvPr id="51" name="Right Brace 50"/>
          <p:cNvSpPr/>
          <p:nvPr/>
        </p:nvSpPr>
        <p:spPr>
          <a:xfrm rot="5400000">
            <a:off x="1902350" y="3525541"/>
            <a:ext cx="366263" cy="2591914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/>
          <p:cNvSpPr txBox="1"/>
          <p:nvPr/>
        </p:nvSpPr>
        <p:spPr>
          <a:xfrm>
            <a:off x="1650879" y="5040241"/>
            <a:ext cx="99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£1.45</a:t>
            </a:r>
          </a:p>
        </p:txBody>
      </p:sp>
      <p:sp>
        <p:nvSpPr>
          <p:cNvPr id="57" name="Right Brace 56"/>
          <p:cNvSpPr/>
          <p:nvPr/>
        </p:nvSpPr>
        <p:spPr>
          <a:xfrm rot="5400000">
            <a:off x="3694089" y="4398751"/>
            <a:ext cx="366264" cy="845493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/>
          <p:cNvSpPr txBox="1"/>
          <p:nvPr/>
        </p:nvSpPr>
        <p:spPr>
          <a:xfrm>
            <a:off x="3575710" y="5057235"/>
            <a:ext cx="1721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4532343" y="1436255"/>
                <a:ext cx="50706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£1.64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£1.45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19p</a:t>
                </a: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343" y="1436255"/>
                <a:ext cx="5070601" cy="523220"/>
              </a:xfrm>
              <a:prstGeom prst="rect">
                <a:avLst/>
              </a:prstGeom>
              <a:blipFill>
                <a:blip r:embed="rId7"/>
                <a:stretch>
                  <a:fillRect l="-2404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" name="Picture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828" y="1868224"/>
            <a:ext cx="713559" cy="12547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6658328" y="2387361"/>
                <a:ext cx="10887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19p</a:t>
                </a: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8328" y="2387361"/>
                <a:ext cx="1088760" cy="523220"/>
              </a:xfrm>
              <a:prstGeom prst="rect">
                <a:avLst/>
              </a:prstGeom>
              <a:blipFill>
                <a:blip r:embed="rId8"/>
                <a:stretch>
                  <a:fillRect t="-11765" r="-8939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614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2" grpId="0" animBg="1"/>
      <p:bldP spid="43" grpId="0"/>
      <p:bldP spid="51" grpId="0" animBg="1"/>
      <p:bldP spid="56" grpId="0"/>
      <p:bldP spid="57" grpId="0" animBg="1"/>
      <p:bldP spid="58" grpId="0"/>
      <p:bldP spid="59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294947" y="-4356"/>
            <a:ext cx="894199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29" y="695811"/>
            <a:ext cx="962563" cy="11754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9460" y="627994"/>
            <a:ext cx="741493" cy="13038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5602" y="662903"/>
            <a:ext cx="741493" cy="130386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29" y="2728071"/>
            <a:ext cx="962753" cy="11756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85791" y="1092380"/>
                <a:ext cx="12053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791" y="1092380"/>
                <a:ext cx="1205345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259446" y="1092380"/>
                <a:ext cx="12053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9446" y="1092380"/>
                <a:ext cx="1205345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8393" y="2644198"/>
            <a:ext cx="741493" cy="130386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3927" y="2679107"/>
            <a:ext cx="741493" cy="13038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1104116" y="3108584"/>
                <a:ext cx="12053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116" y="3108584"/>
                <a:ext cx="1205345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2277771" y="3108584"/>
                <a:ext cx="12053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7771" y="3108584"/>
                <a:ext cx="1205345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5197" y="2655688"/>
            <a:ext cx="741493" cy="13038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3480920" y="3120074"/>
                <a:ext cx="12053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0920" y="3120074"/>
                <a:ext cx="1205345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3845608" y="1074177"/>
                <a:ext cx="351547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£1.45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5608" y="1074177"/>
                <a:ext cx="3515471" cy="584775"/>
              </a:xfrm>
              <a:prstGeom prst="rect">
                <a:avLst/>
              </a:prstGeom>
              <a:blipFill>
                <a:blip r:embed="rId12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5044876" y="3135230"/>
                <a:ext cx="265287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£1.64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4876" y="3135230"/>
                <a:ext cx="2652872" cy="584775"/>
              </a:xfrm>
              <a:prstGeom prst="rect">
                <a:avLst/>
              </a:prstGeom>
              <a:blipFill>
                <a:blip r:embed="rId1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6229362" y="2321383"/>
                <a:ext cx="57022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£1.45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38p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£1.07</a:t>
                </a: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9362" y="2321383"/>
                <a:ext cx="5702276" cy="523220"/>
              </a:xfrm>
              <a:prstGeom prst="rect">
                <a:avLst/>
              </a:prstGeom>
              <a:blipFill>
                <a:blip r:embed="rId14"/>
                <a:stretch>
                  <a:fillRect l="-2246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TextBox 63"/>
          <p:cNvSpPr txBox="1"/>
          <p:nvPr/>
        </p:nvSpPr>
        <p:spPr>
          <a:xfrm>
            <a:off x="617575" y="4825414"/>
            <a:ext cx="6743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The price of one potato is £1.07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576" y="427277"/>
            <a:ext cx="741493" cy="13038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8103583" y="874568"/>
                <a:ext cx="10887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19p</a:t>
                </a:r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3583" y="874568"/>
                <a:ext cx="1088760" cy="523220"/>
              </a:xfrm>
              <a:prstGeom prst="rect">
                <a:avLst/>
              </a:prstGeom>
              <a:blipFill>
                <a:blip r:embed="rId15"/>
                <a:stretch>
                  <a:fillRect t="-10465" r="-893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6498513" y="1598061"/>
                <a:ext cx="31726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19p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19p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38p</a:t>
                </a: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8513" y="1598061"/>
                <a:ext cx="3172691" cy="523220"/>
              </a:xfrm>
              <a:prstGeom prst="rect">
                <a:avLst/>
              </a:prstGeom>
              <a:blipFill>
                <a:blip r:embed="rId16"/>
                <a:stretch>
                  <a:fillRect l="-384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617575" y="4135554"/>
                <a:ext cx="74457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>
                    <a:solidFill>
                      <a:schemeClr val="accent1"/>
                    </a:solidFill>
                  </a:rPr>
                  <a:t>£1.07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19p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19p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19p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£1.64</a:t>
                </a: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575" y="4135554"/>
                <a:ext cx="7445770" cy="523220"/>
              </a:xfrm>
              <a:prstGeom prst="rect">
                <a:avLst/>
              </a:prstGeom>
              <a:blipFill>
                <a:blip r:embed="rId17"/>
                <a:stretch>
                  <a:fillRect l="-16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/>
          <p:cNvSpPr/>
          <p:nvPr/>
        </p:nvSpPr>
        <p:spPr>
          <a:xfrm>
            <a:off x="1929675" y="1152772"/>
            <a:ext cx="739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19p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095138" y="1123157"/>
            <a:ext cx="739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19p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940992" y="3165710"/>
            <a:ext cx="739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19p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043230" y="3180701"/>
            <a:ext cx="739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19p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305571" y="3180701"/>
            <a:ext cx="739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19p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299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6" grpId="0"/>
      <p:bldP spid="68" grpId="0"/>
      <p:bldP spid="69" grpId="0"/>
      <p:bldP spid="33" grpId="0"/>
      <p:bldP spid="34" grpId="0"/>
      <p:bldP spid="35" grpId="0"/>
      <p:bldP spid="36" grpId="0"/>
      <p:bldP spid="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1|11.2|1.6|6.8|1.3|3.5|6.3|4|12.6|4.8|8.1|8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20.8|1.7|1.8|4.4|3.2|2.5|2|1|0.9|0.8|3.1|2.6|1.2|1.2|1.6|4.6|1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5|8.3|0.6|4.5|2|7.3|0.8|0.7|1|-56|60.7|1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4.1|3.2|1.4|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2.7|3|1.8|10.1|1|6.7|3.4|9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9.7|0.9|8.6|10.6|12.5|0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625E2B-C0A4-422C-8715-F969D409437E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522d4c35-b548-4432-90ae-af4376e1c4b4"/>
    <ds:schemaRef ds:uri="cee99ee9-287b-4f9a-957c-ba5ae7375c9a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4017AE-D0FC-402B-A715-31DEA6EB75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5944</TotalTime>
  <Words>333</Words>
  <Application>Microsoft Office PowerPoint</Application>
  <PresentationFormat>A4 Paper (210x297 mm)</PresentationFormat>
  <Paragraphs>121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104</cp:revision>
  <dcterms:created xsi:type="dcterms:W3CDTF">2019-10-15T10:24:11Z</dcterms:created>
  <dcterms:modified xsi:type="dcterms:W3CDTF">2021-03-22T14:28:59Z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