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0"/>
  </p:notesMasterIdLst>
  <p:handoutMasterIdLst>
    <p:handoutMasterId r:id="rId11"/>
  </p:handoutMasterIdLst>
  <p:sldIdLst>
    <p:sldId id="285" r:id="rId5"/>
    <p:sldId id="260" r:id="rId6"/>
    <p:sldId id="268" r:id="rId7"/>
    <p:sldId id="259" r:id="rId8"/>
    <p:sldId id="261" r:id="rId9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3" autoAdjust="0"/>
    <p:restoredTop sz="91058" autoAdjust="0"/>
  </p:normalViewPr>
  <p:slideViewPr>
    <p:cSldViewPr snapToGrid="0" snapToObjects="1">
      <p:cViewPr varScale="1">
        <p:scale>
          <a:sx n="102" d="100"/>
          <a:sy n="102" d="100"/>
        </p:scale>
        <p:origin x="940" y="84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1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CBE7049D-864E-47E4-BC9C-0DD711600E6F}"/>
    <pc:docChg chg="custSel addSld delSld modSld">
      <pc:chgData name="James Clegg" userId="c6df1435-7a36-4b38-be4d-16e68e91152f" providerId="ADAL" clId="{CBE7049D-864E-47E4-BC9C-0DD711600E6F}" dt="2020-12-07T10:15:07.510" v="6"/>
      <pc:docMkLst>
        <pc:docMk/>
      </pc:docMkLst>
      <pc:sldChg chg="delSp modTransition delAnim">
        <pc:chgData name="James Clegg" userId="c6df1435-7a36-4b38-be4d-16e68e91152f" providerId="ADAL" clId="{CBE7049D-864E-47E4-BC9C-0DD711600E6F}" dt="2020-12-07T10:15:07.510" v="6"/>
        <pc:sldMkLst>
          <pc:docMk/>
          <pc:sldMk cId="3299310921" sldId="259"/>
        </pc:sldMkLst>
        <pc:picChg chg="del">
          <ac:chgData name="James Clegg" userId="c6df1435-7a36-4b38-be4d-16e68e91152f" providerId="ADAL" clId="{CBE7049D-864E-47E4-BC9C-0DD711600E6F}" dt="2020-12-07T10:14:59.348" v="4" actId="478"/>
          <ac:picMkLst>
            <pc:docMk/>
            <pc:sldMk cId="3299310921" sldId="259"/>
            <ac:picMk id="19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BE7049D-864E-47E4-BC9C-0DD711600E6F}" dt="2020-12-07T10:15:07.510" v="6"/>
        <pc:sldMkLst>
          <pc:docMk/>
          <pc:sldMk cId="2181109590" sldId="260"/>
        </pc:sldMkLst>
        <pc:picChg chg="del">
          <ac:chgData name="James Clegg" userId="c6df1435-7a36-4b38-be4d-16e68e91152f" providerId="ADAL" clId="{CBE7049D-864E-47E4-BC9C-0DD711600E6F}" dt="2020-12-07T10:14:53.818" v="2" actId="478"/>
          <ac:picMkLst>
            <pc:docMk/>
            <pc:sldMk cId="2181109590" sldId="260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BE7049D-864E-47E4-BC9C-0DD711600E6F}" dt="2020-12-07T10:15:07.510" v="6"/>
        <pc:sldMkLst>
          <pc:docMk/>
          <pc:sldMk cId="3177433244" sldId="261"/>
        </pc:sldMkLst>
        <pc:picChg chg="del">
          <ac:chgData name="James Clegg" userId="c6df1435-7a36-4b38-be4d-16e68e91152f" providerId="ADAL" clId="{CBE7049D-864E-47E4-BC9C-0DD711600E6F}" dt="2020-12-07T10:15:01.571" v="5" actId="478"/>
          <ac:picMkLst>
            <pc:docMk/>
            <pc:sldMk cId="3177433244" sldId="261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CBE7049D-864E-47E4-BC9C-0DD711600E6F}" dt="2020-12-07T10:15:07.510" v="6"/>
        <pc:sldMkLst>
          <pc:docMk/>
          <pc:sldMk cId="3236075143" sldId="268"/>
        </pc:sldMkLst>
        <pc:picChg chg="del">
          <ac:chgData name="James Clegg" userId="c6df1435-7a36-4b38-be4d-16e68e91152f" providerId="ADAL" clId="{CBE7049D-864E-47E4-BC9C-0DD711600E6F}" dt="2020-12-07T10:14:56.570" v="3" actId="478"/>
          <ac:picMkLst>
            <pc:docMk/>
            <pc:sldMk cId="3236075143" sldId="268"/>
            <ac:picMk id="6" creationId="{00000000-0000-0000-0000-000000000000}"/>
          </ac:picMkLst>
        </pc:picChg>
      </pc:sldChg>
      <pc:sldChg chg="del">
        <pc:chgData name="James Clegg" userId="c6df1435-7a36-4b38-be4d-16e68e91152f" providerId="ADAL" clId="{CBE7049D-864E-47E4-BC9C-0DD711600E6F}" dt="2020-12-07T10:14:51.293" v="1" actId="2696"/>
        <pc:sldMkLst>
          <pc:docMk/>
          <pc:sldMk cId="984123633" sldId="269"/>
        </pc:sldMkLst>
      </pc:sldChg>
      <pc:sldChg chg="add modTransition">
        <pc:chgData name="James Clegg" userId="c6df1435-7a36-4b38-be4d-16e68e91152f" providerId="ADAL" clId="{CBE7049D-864E-47E4-BC9C-0DD711600E6F}" dt="2020-12-07T10:15:07.510" v="6"/>
        <pc:sldMkLst>
          <pc:docMk/>
          <pc:sldMk cId="792752617" sldId="285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9.png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6.png"/><Relationship Id="rId5" Type="http://schemas.openxmlformats.org/officeDocument/2006/relationships/image" Target="../media/image7.png"/><Relationship Id="rId4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204BA4F-0784-4D99-9842-0F1FCABC0D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1680" y="1196419"/>
            <a:ext cx="7864522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C7E33D0-A7EA-400B-9C5A-06FC8ACC22B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1254988" y="4199364"/>
            <a:ext cx="1101850" cy="104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Picture 2">
            <a:extLst>
              <a:ext uri="{FF2B5EF4-FFF2-40B4-BE49-F238E27FC236}">
                <a16:creationId xmlns:a16="http://schemas.microsoft.com/office/drawing/2014/main" id="{614F1727-BB9D-4A60-853C-8CD0EBD92A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521331" y="3482882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8FE38276-7FD4-4B4F-AEFC-6B33012E4C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5020999" y="4402493"/>
            <a:ext cx="1064394" cy="101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2">
            <a:extLst>
              <a:ext uri="{FF2B5EF4-FFF2-40B4-BE49-F238E27FC236}">
                <a16:creationId xmlns:a16="http://schemas.microsoft.com/office/drawing/2014/main" id="{1CA9EBE2-3945-4EFF-8C1F-5B0A2E567A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3321020" y="2995922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A83C3339-ACFA-4F0B-AD75-819B8903894A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69478" y="2573085"/>
            <a:ext cx="1523466" cy="1448810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C93FA396-FEF1-4C83-90F9-FD26EB0B0832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2531769" y="3874115"/>
            <a:ext cx="1504929" cy="1431181"/>
          </a:xfrm>
          <a:prstGeom prst="rect">
            <a:avLst/>
          </a:prstGeom>
        </p:spPr>
      </p:pic>
      <p:pic>
        <p:nvPicPr>
          <p:cNvPr id="45" name="Picture 44">
            <a:extLst>
              <a:ext uri="{FF2B5EF4-FFF2-40B4-BE49-F238E27FC236}">
                <a16:creationId xmlns:a16="http://schemas.microsoft.com/office/drawing/2014/main" id="{DB4E2033-B41A-4575-99C0-3396B65E81FA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4317610" y="3262035"/>
            <a:ext cx="1372492" cy="1305234"/>
          </a:xfrm>
          <a:prstGeom prst="rect">
            <a:avLst/>
          </a:prstGeom>
        </p:spPr>
      </p:pic>
      <p:pic>
        <p:nvPicPr>
          <p:cNvPr id="46" name="Picture 45">
            <a:extLst>
              <a:ext uri="{FF2B5EF4-FFF2-40B4-BE49-F238E27FC236}">
                <a16:creationId xmlns:a16="http://schemas.microsoft.com/office/drawing/2014/main" id="{5B933242-C6C6-4125-8F5E-3E3D212D1D19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5908852" y="3686902"/>
            <a:ext cx="1504929" cy="1431181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2DD63CF6-C13D-4FF0-8894-A8D13AB8C36A}"/>
              </a:ext>
            </a:extLst>
          </p:cNvPr>
          <p:cNvPicPr>
            <a:picLocks noChangeAspect="1"/>
          </p:cNvPicPr>
          <p:nvPr/>
        </p:nvPicPr>
        <p:blipFill>
          <a:blip r:embed="rId3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587749" y="2407726"/>
            <a:ext cx="1364167" cy="1297316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8F6899A3-0E3B-4FF8-BDB7-314E000999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6311931" y="2891652"/>
            <a:ext cx="1101850" cy="1047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Picture 2">
            <a:extLst>
              <a:ext uri="{FF2B5EF4-FFF2-40B4-BE49-F238E27FC236}">
                <a16:creationId xmlns:a16="http://schemas.microsoft.com/office/drawing/2014/main" id="{28CABEBA-3682-49A6-B41C-0226F2082C3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2153040" y="3415607"/>
            <a:ext cx="1023485" cy="9733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0" name="Picture 49">
            <a:extLst>
              <a:ext uri="{FF2B5EF4-FFF2-40B4-BE49-F238E27FC236}">
                <a16:creationId xmlns:a16="http://schemas.microsoft.com/office/drawing/2014/main" id="{81985B2A-BC4B-4AD7-B8D3-B06AA8B137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duotone>
              <a:prstClr val="black"/>
              <a:schemeClr val="accent1">
                <a:lumMod val="40000"/>
                <a:lumOff val="60000"/>
                <a:tint val="45000"/>
                <a:satMod val="400000"/>
              </a:schemeClr>
            </a:duotone>
          </a:blip>
          <a:stretch>
            <a:fillRect/>
          </a:stretch>
        </p:blipFill>
        <p:spPr bwMode="auto">
          <a:xfrm>
            <a:off x="7898628" y="4537059"/>
            <a:ext cx="1064394" cy="10122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275261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40789" y="2289549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743633" y="243223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717922"/>
            <a:ext cx="61789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849,973 snowflakes fall in an minute.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1320605"/>
            <a:ext cx="628499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snowflakes fall in a minute: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7" y="2163211"/>
            <a:ext cx="55095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1) Rounded to the nearest 1,000?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3128927"/>
            <a:ext cx="8439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2) Rounded to the nearest 10,000?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4181873"/>
            <a:ext cx="5509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3) Rounded to the nearest 100,000?</a:t>
            </a:r>
          </a:p>
        </p:txBody>
      </p:sp>
      <p:sp>
        <p:nvSpPr>
          <p:cNvPr id="3" name="Rounded Rectangle 2"/>
          <p:cNvSpPr/>
          <p:nvPr/>
        </p:nvSpPr>
        <p:spPr>
          <a:xfrm>
            <a:off x="1435274" y="787506"/>
            <a:ext cx="228600" cy="392692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999245" y="2632293"/>
            <a:ext cx="1968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850,000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181100" y="787506"/>
            <a:ext cx="228600" cy="392692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999246" y="3598009"/>
            <a:ext cx="1968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850,000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999024" y="787506"/>
            <a:ext cx="228600" cy="392692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999245" y="4636889"/>
            <a:ext cx="19688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800,000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BD8E24F7-C2B6-4A07-83FE-3CEDB2BFBCF1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514182" y="558724"/>
            <a:ext cx="1007081" cy="95772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F2093221-BC7B-48F1-BCEE-4B227665064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150551" y="4036012"/>
            <a:ext cx="1007081" cy="957729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81E95761-BBBF-4C21-882F-70D00DAC1663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172935" y="1502204"/>
            <a:ext cx="1007081" cy="957729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DB0E1EDF-929C-466D-ABDD-E81A4325AD31}"/>
              </a:ext>
            </a:extLst>
          </p:cNvPr>
          <p:cNvPicPr>
            <a:picLocks noChangeAspect="1"/>
          </p:cNvPicPr>
          <p:nvPr/>
        </p:nvPicPr>
        <p:blipFill>
          <a:blip r:embed="rId7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7014338" y="3163500"/>
            <a:ext cx="1007081" cy="957729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F35B139-9FEF-40C5-B7A3-BEDD5960AF80}"/>
              </a:ext>
            </a:extLst>
          </p:cNvPr>
          <p:cNvPicPr>
            <a:picLocks noChangeAspect="1"/>
          </p:cNvPicPr>
          <p:nvPr/>
        </p:nvPicPr>
        <p:blipFill>
          <a:blip r:embed="rId8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8335228" y="979532"/>
            <a:ext cx="1007081" cy="957729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37DBAF13-B42E-46E5-9F0F-DB2CD2B2E550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5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6423732" y="4419634"/>
            <a:ext cx="1007081" cy="957729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9" grpId="0"/>
      <p:bldP spid="10" grpId="0"/>
      <p:bldP spid="3" grpId="0" animBg="1"/>
      <p:bldP spid="3" grpId="1" animBg="1"/>
      <p:bldP spid="13" grpId="0"/>
      <p:bldP spid="14" grpId="0" animBg="1"/>
      <p:bldP spid="14" grpId="1" animBg="1"/>
      <p:bldP spid="20" grpId="0"/>
      <p:bldP spid="21" grpId="0" animBg="1"/>
      <p:bldP spid="21" grpId="1" animBg="1"/>
      <p:bldP spid="2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pixy.org/src/429/4299198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" y="960366"/>
            <a:ext cx="1651111" cy="24882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TextBox 23"/>
          <p:cNvSpPr txBox="1"/>
          <p:nvPr/>
        </p:nvSpPr>
        <p:spPr>
          <a:xfrm>
            <a:off x="1095588" y="1737755"/>
            <a:ext cx="100012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GB" sz="2600" dirty="0">
                <a:solidFill>
                  <a:schemeClr val="accent2"/>
                </a:solidFill>
              </a:rPr>
              <a:t>C L I X</a:t>
            </a:r>
          </a:p>
        </p:txBody>
      </p:sp>
      <p:pic>
        <p:nvPicPr>
          <p:cNvPr id="41" name="Picture 40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166801" y="188895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2" name="Picture 41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251963" y="1855863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3" name="Picture 42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197300" y="1820543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4" name="Picture 43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137336" y="185911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Picture 44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149820" y="1960418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Picture 45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271711" y="1901532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7" name="Picture 46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293048" y="1970163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8" name="Picture 47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503590" y="1978472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49" name="Picture 48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820702" y="201398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0" name="Picture 49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219935" y="1980941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1" name="Picture 50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390260" y="1892197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2" name="Picture 51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475422" y="185911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3" name="Picture 52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411550" y="1854097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4" name="Picture 53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367625" y="1807961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Picture 54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417143" y="1981719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Picture 55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479249" y="1916297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7" name="Picture 56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358546" y="195163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8" name="Picture 57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582999" y="188895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59" name="Picture 58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668161" y="1855863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0" name="Picture 59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604289" y="185085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1" name="Picture 60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545470" y="1913227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2" name="Picture 61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613376" y="1964199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3" name="Picture 62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671988" y="191305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Picture 63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671988" y="1975136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Picture 64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771210" y="188895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6" name="Picture 65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856372" y="1855863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7" name="Picture 66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792500" y="185085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8" name="Picture 67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753131" y="1886151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69" name="Picture 68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872019" y="1981232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0" name="Picture 69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860199" y="191305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1" name="Picture 70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813791" y="1953620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Picture 71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741121" y="1980376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Picture 72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766011" y="1814521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4" name="Picture 73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866971" y="1820543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5" name="Picture 74"/>
          <p:cNvPicPr/>
          <p:nvPr/>
        </p:nvPicPr>
        <p:blipFill>
          <a:blip r:embed="rId4"/>
          <a:stretch>
            <a:fillRect/>
          </a:stretch>
        </p:blipFill>
        <p:spPr bwMode="auto">
          <a:xfrm>
            <a:off x="1674933" y="1840072"/>
            <a:ext cx="170325" cy="161978"/>
          </a:xfrm>
          <a:prstGeom prst="rect">
            <a:avLst/>
          </a:prstGeom>
          <a:noFill/>
          <a:ln>
            <a:noFill/>
          </a:ln>
        </p:spPr>
      </p:pic>
      <p:pic>
        <p:nvPicPr>
          <p:cNvPr id="76" name="Picture 75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42007" y="857386"/>
            <a:ext cx="1427798" cy="1760737"/>
          </a:xfrm>
          <a:prstGeom prst="rect">
            <a:avLst/>
          </a:prstGeom>
        </p:spPr>
      </p:pic>
      <p:sp>
        <p:nvSpPr>
          <p:cNvPr id="77" name="Rounded Rectangular Callout 76"/>
          <p:cNvSpPr/>
          <p:nvPr/>
        </p:nvSpPr>
        <p:spPr>
          <a:xfrm>
            <a:off x="2434368" y="642122"/>
            <a:ext cx="2645864" cy="2190079"/>
          </a:xfrm>
          <a:prstGeom prst="wedgeRoundRectCallout">
            <a:avLst>
              <a:gd name="adj1" fmla="val 65381"/>
              <a:gd name="adj2" fmla="val -6697"/>
              <a:gd name="adj3" fmla="val 16667"/>
            </a:avLst>
          </a:prstGeom>
          <a:solidFill>
            <a:schemeClr val="bg1"/>
          </a:solidFill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Oh no, snowflakes have covered the door number!  We can’t tell if this is Alex’s house!</a:t>
            </a:r>
          </a:p>
        </p:txBody>
      </p:sp>
      <p:pic>
        <p:nvPicPr>
          <p:cNvPr id="78" name="Picture 7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419514" y="2115823"/>
            <a:ext cx="1529209" cy="1568657"/>
          </a:xfrm>
          <a:prstGeom prst="rect">
            <a:avLst/>
          </a:prstGeom>
        </p:spPr>
      </p:pic>
      <p:sp>
        <p:nvSpPr>
          <p:cNvPr id="79" name="Rounded Rectangular Callout 78"/>
          <p:cNvSpPr/>
          <p:nvPr/>
        </p:nvSpPr>
        <p:spPr>
          <a:xfrm>
            <a:off x="6474058" y="661422"/>
            <a:ext cx="2938371" cy="1568776"/>
          </a:xfrm>
          <a:prstGeom prst="wedgeRoundRectCallout">
            <a:avLst>
              <a:gd name="adj1" fmla="val -41420"/>
              <a:gd name="adj2" fmla="val 78085"/>
              <a:gd name="adj3" fmla="val 16667"/>
            </a:avLst>
          </a:prstGeom>
          <a:solidFill>
            <a:schemeClr val="bg1"/>
          </a:solidFill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400" dirty="0">
                <a:solidFill>
                  <a:schemeClr val="tx1"/>
                </a:solidFill>
              </a:rPr>
              <a:t>She’s texted me some clues for us to use to work out what her number is:</a:t>
            </a:r>
          </a:p>
        </p:txBody>
      </p:sp>
      <p:sp>
        <p:nvSpPr>
          <p:cNvPr id="80" name="TextBox 7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446354" y="1351150"/>
            <a:ext cx="5509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It is written in Roman Numerals.</a:t>
            </a:r>
          </a:p>
        </p:txBody>
      </p:sp>
      <p:sp>
        <p:nvSpPr>
          <p:cNvPr id="81" name="TextBox 8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432833" y="907250"/>
            <a:ext cx="550955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All the digits are odd.</a:t>
            </a:r>
          </a:p>
        </p:txBody>
      </p:sp>
      <p:sp>
        <p:nvSpPr>
          <p:cNvPr id="82" name="TextBox 8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446354" y="1805032"/>
            <a:ext cx="58555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In Roman Numerals it is 4 symbols.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452457" y="2253923"/>
            <a:ext cx="700689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GB" sz="2800" dirty="0"/>
              <a:t>It is 1 less than 10 times the size of one of the first 5 square numbers.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263489" y="3537207"/>
            <a:ext cx="501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020632" y="3537207"/>
            <a:ext cx="501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777775" y="3537207"/>
            <a:ext cx="5013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pic>
        <p:nvPicPr>
          <p:cNvPr id="87" name="Picture 86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465246" y="3048597"/>
            <a:ext cx="747045" cy="747045"/>
          </a:xfrm>
          <a:prstGeom prst="rect">
            <a:avLst/>
          </a:prstGeom>
        </p:spPr>
      </p:pic>
      <p:sp>
        <p:nvSpPr>
          <p:cNvPr id="88" name="TextBox 87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768090" y="319128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534918" y="3533451"/>
            <a:ext cx="1077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16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431111" y="3533451"/>
            <a:ext cx="10773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25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125193" y="4201846"/>
            <a:ext cx="700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887465" y="4201846"/>
            <a:ext cx="700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40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678193" y="4201846"/>
            <a:ext cx="700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90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534917" y="4201846"/>
            <a:ext cx="896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160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431111" y="4201846"/>
            <a:ext cx="89619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250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278869" y="4813679"/>
            <a:ext cx="700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874851" y="4819831"/>
            <a:ext cx="700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39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804143" y="4433606"/>
            <a:ext cx="77500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XXX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25476" y="4433606"/>
            <a:ext cx="123440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IX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681758" y="4819831"/>
            <a:ext cx="7005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89</a:t>
            </a:r>
          </a:p>
        </p:txBody>
      </p:sp>
      <p:sp>
        <p:nvSpPr>
          <p:cNvPr id="101" name="TextBox 10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546085" y="4828882"/>
            <a:ext cx="885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159</a:t>
            </a:r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760183" y="4044876"/>
            <a:ext cx="885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075177" y="4044876"/>
            <a:ext cx="885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L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297201" y="4044876"/>
            <a:ext cx="885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IX</a:t>
            </a:r>
          </a:p>
        </p:txBody>
      </p:sp>
      <p:sp>
        <p:nvSpPr>
          <p:cNvPr id="105" name="TextBox 10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459263" y="4819831"/>
            <a:ext cx="8850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249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3607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 tmFilter="0, 0; .2, .5; .8, .5; 1, 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9" dur="250" autoRev="1" fill="hold"/>
                                        <p:tgtEl>
                                          <p:spTgt spid="8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0" fill="hold">
                      <p:stCondLst>
                        <p:cond delay="indefinite"/>
                      </p:stCondLst>
                      <p:childTnLst>
                        <p:par>
                          <p:cTn id="101" fill="hold">
                            <p:stCondLst>
                              <p:cond delay="0"/>
                            </p:stCondLst>
                            <p:childTnLst>
                              <p:par>
                                <p:cTn id="10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4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8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8" fill="hold">
                      <p:stCondLst>
                        <p:cond delay="indefinite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7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8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5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6" dur="2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7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8" dur="2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1" dur="2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2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3" dur="2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6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7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2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1" dur="2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2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2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6" dur="2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7" dur="2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8" dur="2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1" dur="2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2" dur="2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2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6" dur="2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7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2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2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3" dur="2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7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8" dur="2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1" dur="2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2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3" dur="2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6" dur="2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7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8" dur="2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1" dur="20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20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6" dur="2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7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8" dur="2000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1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2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2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6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7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8" dur="2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1" dur="2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2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3" dur="2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7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8" dur="2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1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2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3" dur="2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6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7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8" dur="2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2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3" dur="2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7"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8" dur="2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1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2" dur="2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3" dur="2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7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8" dur="2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2" dur="2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3" dur="2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6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7" dur="2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8" dur="2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2" dur="2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3" dur="2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7" dur="2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8" dur="2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1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2" dur="2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3" dur="2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7" dur="2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8" dur="2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2" dur="2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3" dur="2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6" dur="2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7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8" dur="2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2" dur="2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3" dur="2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2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7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8" dur="2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0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1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2" dur="2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3" dur="2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45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7" dur="2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1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1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20000">
                                          <p:val>
                                            <p:fltVal val="0"/>
                                          </p:val>
                                        </p:tav>
                                        <p:tav tm="2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3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3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40000">
                                          <p:val>
                                            <p:strVal val="-ppt_w"/>
                                          </p:val>
                                        </p:tav>
                                        <p:tav tm="45000">
                                          <p:val>
                                            <p:strVal val="-0.92*ppt_w"/>
                                          </p:val>
                                        </p:tav>
                                        <p:tav tm="50000">
                                          <p:val>
                                            <p:strVal val="-0.71*ppt_w"/>
                                          </p:val>
                                        </p:tav>
                                        <p:tav tm="55000">
                                          <p:val>
                                            <p:strVal val="-0.38*ppt_w"/>
                                          </p:val>
                                        </p:tav>
                                        <p:tav tm="60000">
                                          <p:val>
                                            <p:fltVal val="0"/>
                                          </p:val>
                                        </p:tav>
                                        <p:tav tm="6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7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7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80000">
                                          <p:val>
                                            <p:strVal val="ppt_w"/>
                                          </p:val>
                                        </p:tav>
                                        <p:tav tm="85000">
                                          <p:val>
                                            <p:strVal val="0.92*ppt_w"/>
                                          </p:val>
                                        </p:tav>
                                        <p:tav tm="90000">
                                          <p:val>
                                            <p:strVal val="0.71*ppt_w"/>
                                          </p:val>
                                        </p:tav>
                                        <p:tav tm="95000">
                                          <p:val>
                                            <p:strVal val="0.38*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8" dur="2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7" grpId="0" animBg="1"/>
      <p:bldP spid="77" grpId="1" animBg="1"/>
      <p:bldP spid="79" grpId="0" animBg="1"/>
      <p:bldP spid="79" grpId="1" animBg="1"/>
      <p:bldP spid="80" grpId="0"/>
      <p:bldP spid="81" grpId="0"/>
      <p:bldP spid="81" grpId="1"/>
      <p:bldP spid="81" grpId="2"/>
      <p:bldP spid="82" grpId="0"/>
      <p:bldP spid="82" grpId="1"/>
      <p:bldP spid="83" grpId="0"/>
      <p:bldP spid="83" grpId="1"/>
      <p:bldP spid="84" grpId="0"/>
      <p:bldP spid="85" grpId="0"/>
      <p:bldP spid="86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8" grpId="1"/>
      <p:bldP spid="99" grpId="0"/>
      <p:bldP spid="99" grpId="1"/>
      <p:bldP spid="100" grpId="0"/>
      <p:bldP spid="101" grpId="0"/>
      <p:bldP spid="102" grpId="0"/>
      <p:bldP spid="103" grpId="0"/>
      <p:bldP spid="104" grpId="0"/>
      <p:bldP spid="10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10533" y="590742"/>
            <a:ext cx="892535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In minutes 1 and 2 combined 450,000 snowflakes fall.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73794" y="2765349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7810864" y="343581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36209" y="1132812"/>
            <a:ext cx="918463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9 times as many snowflakes fall in minute 1 than minute 2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36209" y="1689301"/>
            <a:ext cx="8647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1)	How many snowflakes fall in minute 2? 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10533" y="3183279"/>
            <a:ext cx="1633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Minute 1</a:t>
            </a:r>
          </a:p>
        </p:txBody>
      </p:sp>
      <p:sp>
        <p:nvSpPr>
          <p:cNvPr id="2" name="Rectangle 1"/>
          <p:cNvSpPr/>
          <p:nvPr/>
        </p:nvSpPr>
        <p:spPr>
          <a:xfrm>
            <a:off x="610533" y="4254071"/>
            <a:ext cx="15113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800" dirty="0"/>
              <a:t>Minute 2</a:t>
            </a:r>
          </a:p>
        </p:txBody>
      </p:sp>
      <p:sp>
        <p:nvSpPr>
          <p:cNvPr id="3" name="Rectangle 2"/>
          <p:cNvSpPr/>
          <p:nvPr/>
        </p:nvSpPr>
        <p:spPr>
          <a:xfrm>
            <a:off x="2074718" y="3199168"/>
            <a:ext cx="523339" cy="5549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Rectangle 11"/>
          <p:cNvSpPr/>
          <p:nvPr/>
        </p:nvSpPr>
        <p:spPr>
          <a:xfrm>
            <a:off x="2074718" y="4268808"/>
            <a:ext cx="523339" cy="5549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2600727" y="3199168"/>
            <a:ext cx="523339" cy="5549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Rectangle 20"/>
          <p:cNvSpPr/>
          <p:nvPr/>
        </p:nvSpPr>
        <p:spPr>
          <a:xfrm>
            <a:off x="3124066" y="3199168"/>
            <a:ext cx="523339" cy="5549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Rectangle 21"/>
          <p:cNvSpPr/>
          <p:nvPr/>
        </p:nvSpPr>
        <p:spPr>
          <a:xfrm>
            <a:off x="3643734" y="3199168"/>
            <a:ext cx="523339" cy="5549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3" name="Rectangle 22"/>
          <p:cNvSpPr/>
          <p:nvPr/>
        </p:nvSpPr>
        <p:spPr>
          <a:xfrm>
            <a:off x="4163402" y="3199168"/>
            <a:ext cx="523339" cy="5549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Rectangle 23"/>
          <p:cNvSpPr/>
          <p:nvPr/>
        </p:nvSpPr>
        <p:spPr>
          <a:xfrm>
            <a:off x="4682350" y="3199168"/>
            <a:ext cx="523339" cy="5549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Rectangle 24"/>
          <p:cNvSpPr/>
          <p:nvPr/>
        </p:nvSpPr>
        <p:spPr>
          <a:xfrm>
            <a:off x="5205689" y="3199168"/>
            <a:ext cx="523339" cy="5549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5731620" y="3199168"/>
            <a:ext cx="523339" cy="5549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6257551" y="3199168"/>
            <a:ext cx="523339" cy="554994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" name="Right Brace 3"/>
          <p:cNvSpPr/>
          <p:nvPr/>
        </p:nvSpPr>
        <p:spPr>
          <a:xfrm>
            <a:off x="6938174" y="3199168"/>
            <a:ext cx="226474" cy="1594012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300463" y="3690552"/>
            <a:ext cx="1633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450,000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098099" y="4764162"/>
            <a:ext cx="2574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450,000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800" dirty="0"/>
              <a:t> 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440994" y="4764445"/>
            <a:ext cx="1388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45,000 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803416" y="4777291"/>
            <a:ext cx="1388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45,000 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954552" y="1675415"/>
            <a:ext cx="1388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45,000 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36209" y="2300244"/>
            <a:ext cx="8647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i="1" dirty="0"/>
              <a:t>2)	How many more snowflakes fall in minute 1 than 2?</a:t>
            </a:r>
          </a:p>
        </p:txBody>
      </p:sp>
      <p:cxnSp>
        <p:nvCxnSpPr>
          <p:cNvPr id="34" name="Straight Arrow Connector 33">
            <a:extLst>
              <a:ext uri="{FF2B5EF4-FFF2-40B4-BE49-F238E27FC236}">
                <a16:creationId xmlns:a16="http://schemas.microsoft.com/office/drawing/2014/main" id="{0FA495CC-6B8D-41FD-88F2-05BB5B70EB92}"/>
              </a:ext>
            </a:extLst>
          </p:cNvPr>
          <p:cNvCxnSpPr/>
          <p:nvPr/>
        </p:nvCxnSpPr>
        <p:spPr>
          <a:xfrm>
            <a:off x="2650022" y="3936579"/>
            <a:ext cx="4152337" cy="0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060863" y="3960950"/>
            <a:ext cx="257472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45,000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8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119000" y="3960950"/>
            <a:ext cx="163390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360,000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032002" y="2658905"/>
            <a:ext cx="13882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360,000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>
                      <p:stCondLst>
                        <p:cond delay="indefinite"/>
                      </p:stCondLst>
                      <p:childTnLst>
                        <p:par>
                          <p:cTn id="81" fill="hold">
                            <p:stCondLst>
                              <p:cond delay="0"/>
                            </p:stCondLst>
                            <p:childTnLst>
                              <p:par>
                                <p:cTn id="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 tmFilter="0, 0; .2, .5; .8, .5; 1, 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9" dur="250" autoRev="1" fill="hold"/>
                                        <p:tgtEl>
                                          <p:spTgt spid="1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" dur="500" tmFilter="0, 0; .2, .5; .8, .5; 1, 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2" dur="250" autoRev="1" fill="hold"/>
                                        <p:tgtEl>
                                          <p:spTgt spid="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7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8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9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1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2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4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5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6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7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9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0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2" fill="hold">
                      <p:stCondLst>
                        <p:cond delay="indefinite"/>
                      </p:stCondLst>
                      <p:childTnLst>
                        <p:par>
                          <p:cTn id="123" fill="hold">
                            <p:stCondLst>
                              <p:cond delay="0"/>
                            </p:stCondLst>
                            <p:childTnLst>
                              <p:par>
                                <p:cTn id="1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7" fill="hold">
                      <p:stCondLst>
                        <p:cond delay="indefinite"/>
                      </p:stCondLst>
                      <p:childTnLst>
                        <p:par>
                          <p:cTn id="128" fill="hold">
                            <p:stCondLst>
                              <p:cond delay="0"/>
                            </p:stCondLst>
                            <p:childTnLst>
                              <p:par>
                                <p:cTn id="1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6" presetClass="emph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0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1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2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4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5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6" dur="500" tmFilter="0, 0; .2, .5; .8, .5; 1, 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47" dur="250" autoRev="1" fill="hold"/>
                                        <p:tgtEl>
                                          <p:spTgt spid="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48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1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2" dur="500" tmFilter="0, 0; .2, .5; .8, .5; 1, 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3" dur="250" autoRev="1" fill="hold"/>
                                        <p:tgtEl>
                                          <p:spTgt spid="2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4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5" dur="500" tmFilter="0, 0; .2, .5; .8, .5; 1, 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6" dur="250" autoRev="1" fill="hold"/>
                                        <p:tgtEl>
                                          <p:spTgt spid="2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57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59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60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1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62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3" fill="hold">
                      <p:stCondLst>
                        <p:cond delay="indefinite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3" fill="hold">
                      <p:stCondLst>
                        <p:cond delay="indefinite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>
                      <p:stCondLst>
                        <p:cond delay="indefinite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6" grpId="1"/>
      <p:bldP spid="17" grpId="0"/>
      <p:bldP spid="18" grpId="0"/>
      <p:bldP spid="9" grpId="0"/>
      <p:bldP spid="2" grpId="0"/>
      <p:bldP spid="3" grpId="0" animBg="1"/>
      <p:bldP spid="3" grpId="1" animBg="1"/>
      <p:bldP spid="12" grpId="0" animBg="1"/>
      <p:bldP spid="12" grpId="1" animBg="1"/>
      <p:bldP spid="20" grpId="0" animBg="1"/>
      <p:bldP spid="20" grpId="1" animBg="1"/>
      <p:bldP spid="20" grpId="2" animBg="1"/>
      <p:bldP spid="21" grpId="0" animBg="1"/>
      <p:bldP spid="21" grpId="1" animBg="1"/>
      <p:bldP spid="21" grpId="2" animBg="1"/>
      <p:bldP spid="22" grpId="0" animBg="1"/>
      <p:bldP spid="22" grpId="1" animBg="1"/>
      <p:bldP spid="22" grpId="2" animBg="1"/>
      <p:bldP spid="23" grpId="0" animBg="1"/>
      <p:bldP spid="23" grpId="1" animBg="1"/>
      <p:bldP spid="23" grpId="2" animBg="1"/>
      <p:bldP spid="24" grpId="0" animBg="1"/>
      <p:bldP spid="24" grpId="1" animBg="1"/>
      <p:bldP spid="24" grpId="2" animBg="1"/>
      <p:bldP spid="25" grpId="0" animBg="1"/>
      <p:bldP spid="25" grpId="1" animBg="1"/>
      <p:bldP spid="25" grpId="2" animBg="1"/>
      <p:bldP spid="26" grpId="0" animBg="1"/>
      <p:bldP spid="26" grpId="1" animBg="1"/>
      <p:bldP spid="26" grpId="2" animBg="1"/>
      <p:bldP spid="27" grpId="0" animBg="1"/>
      <p:bldP spid="27" grpId="1" animBg="1"/>
      <p:bldP spid="27" grpId="2" animBg="1"/>
      <p:bldP spid="4" grpId="0" animBg="1"/>
      <p:bldP spid="28" grpId="0"/>
      <p:bldP spid="29" grpId="0"/>
      <p:bldP spid="30" grpId="0"/>
      <p:bldP spid="31" grpId="0"/>
      <p:bldP spid="32" grpId="0"/>
      <p:bldP spid="33" grpId="0"/>
      <p:bldP spid="35" grpId="0"/>
      <p:bldP spid="36" grpId="0"/>
      <p:bldP spid="3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Snowflake Winter Ice Crystal - Free vector graphic on Pixabay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17559" y="1172694"/>
            <a:ext cx="3041984" cy="2752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28" name="Table 27">
            <a:extLst>
              <a:ext uri="{FF2B5EF4-FFF2-40B4-BE49-F238E27FC236}">
                <a16:creationId xmlns:a16="http://schemas.microsoft.com/office/drawing/2014/main" id="{26E75C0F-3EEE-420D-A413-721E40E45E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528663"/>
              </p:ext>
            </p:extLst>
          </p:nvPr>
        </p:nvGraphicFramePr>
        <p:xfrm>
          <a:off x="3017559" y="1036716"/>
          <a:ext cx="3024000" cy="3024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04000">
                  <a:extLst>
                    <a:ext uri="{9D8B030D-6E8A-4147-A177-3AD203B41FA5}">
                      <a16:colId xmlns:a16="http://schemas.microsoft.com/office/drawing/2014/main" val="37114381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287644847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4115157896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1901769775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948267230"/>
                    </a:ext>
                  </a:extLst>
                </a:gridCol>
                <a:gridCol w="504000">
                  <a:extLst>
                    <a:ext uri="{9D8B030D-6E8A-4147-A177-3AD203B41FA5}">
                      <a16:colId xmlns:a16="http://schemas.microsoft.com/office/drawing/2014/main" val="3932146019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26848632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48640435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1760844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33629487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38997720"/>
                  </a:ext>
                </a:extLst>
              </a:tr>
              <a:tr h="504000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510017413"/>
                  </a:ext>
                </a:extLst>
              </a:tr>
            </a:tbl>
          </a:graphicData>
        </a:graphic>
      </p:graphicFrame>
      <p:cxnSp>
        <p:nvCxnSpPr>
          <p:cNvPr id="31" name="Straight Arrow Connector 30">
            <a:extLst>
              <a:ext uri="{FF2B5EF4-FFF2-40B4-BE49-F238E27FC236}">
                <a16:creationId xmlns:a16="http://schemas.microsoft.com/office/drawing/2014/main" id="{0FA495CC-6B8D-41FD-88F2-05BB5B70EB92}"/>
              </a:ext>
            </a:extLst>
          </p:cNvPr>
          <p:cNvCxnSpPr/>
          <p:nvPr/>
        </p:nvCxnSpPr>
        <p:spPr>
          <a:xfrm>
            <a:off x="5526800" y="896346"/>
            <a:ext cx="514759" cy="0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371F039D-40BA-4F2E-B256-C7315BFD0D42}"/>
              </a:ext>
            </a:extLst>
          </p:cNvPr>
          <p:cNvSpPr txBox="1"/>
          <p:nvPr/>
        </p:nvSpPr>
        <p:spPr>
          <a:xfrm>
            <a:off x="5314896" y="434681"/>
            <a:ext cx="9385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1 mm</a:t>
            </a:r>
          </a:p>
        </p:txBody>
      </p:sp>
      <p:cxnSp>
        <p:nvCxnSpPr>
          <p:cNvPr id="33" name="Straight Arrow Connector 32">
            <a:extLst>
              <a:ext uri="{FF2B5EF4-FFF2-40B4-BE49-F238E27FC236}">
                <a16:creationId xmlns:a16="http://schemas.microsoft.com/office/drawing/2014/main" id="{03B4B19C-E63D-4FBA-B82A-66A17D585D05}"/>
              </a:ext>
            </a:extLst>
          </p:cNvPr>
          <p:cNvCxnSpPr/>
          <p:nvPr/>
        </p:nvCxnSpPr>
        <p:spPr>
          <a:xfrm>
            <a:off x="6154220" y="1036716"/>
            <a:ext cx="0" cy="492118"/>
          </a:xfrm>
          <a:prstGeom prst="straightConnector1">
            <a:avLst/>
          </a:prstGeom>
          <a:ln w="1905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TextBox 33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6154220" y="1037440"/>
            <a:ext cx="915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1 mm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959159" y="4210089"/>
            <a:ext cx="56097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Estimate the area of the snowflake.</a:t>
            </a:r>
          </a:p>
        </p:txBody>
      </p:sp>
      <p:pic>
        <p:nvPicPr>
          <p:cNvPr id="36" name="Picture 35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430161" y="3157668"/>
            <a:ext cx="747045" cy="747045"/>
          </a:xfrm>
          <a:prstGeom prst="rect">
            <a:avLst/>
          </a:prstGeom>
        </p:spPr>
      </p:pic>
      <p:sp>
        <p:nvSpPr>
          <p:cNvPr id="37" name="TextBox 36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646229" y="329419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" name="Rounded Rectangle 1"/>
          <p:cNvSpPr/>
          <p:nvPr/>
        </p:nvSpPr>
        <p:spPr>
          <a:xfrm>
            <a:off x="3909060" y="1950720"/>
            <a:ext cx="1249680" cy="1188720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3486945" y="4764268"/>
            <a:ext cx="4670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40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4202305" y="2566756"/>
            <a:ext cx="218346" cy="445468"/>
          </a:xfrm>
          <a:prstGeom prst="corner">
            <a:avLst>
              <a:gd name="adj1" fmla="val 49411"/>
              <a:gd name="adj2" fmla="val 45216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4202303" y="2054787"/>
            <a:ext cx="218346" cy="445468"/>
          </a:xfrm>
          <a:prstGeom prst="corner">
            <a:avLst>
              <a:gd name="adj1" fmla="val 49411"/>
              <a:gd name="adj2" fmla="val 45216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2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4669736" y="2054788"/>
            <a:ext cx="218346" cy="445468"/>
          </a:xfrm>
          <a:prstGeom prst="corner">
            <a:avLst>
              <a:gd name="adj1" fmla="val 49411"/>
              <a:gd name="adj2" fmla="val 45216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3" name="L-shape 18">
            <a:extLst>
              <a:ext uri="{FF2B5EF4-FFF2-40B4-BE49-F238E27FC236}">
                <a16:creationId xmlns:a16="http://schemas.microsoft.com/office/drawing/2014/main" id="{2733F7A2-12B9-584C-95AF-F625C822A2E9}"/>
              </a:ext>
            </a:extLst>
          </p:cNvPr>
          <p:cNvSpPr/>
          <p:nvPr/>
        </p:nvSpPr>
        <p:spPr>
          <a:xfrm rot="2125914" flipH="1">
            <a:off x="4669736" y="2554902"/>
            <a:ext cx="218346" cy="445468"/>
          </a:xfrm>
          <a:prstGeom prst="corner">
            <a:avLst>
              <a:gd name="adj1" fmla="val 49411"/>
              <a:gd name="adj2" fmla="val 45216"/>
            </a:avLst>
          </a:prstGeom>
          <a:solidFill>
            <a:srgbClr val="00B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4" name="Rounded Rectangle 43"/>
          <p:cNvSpPr/>
          <p:nvPr/>
        </p:nvSpPr>
        <p:spPr>
          <a:xfrm>
            <a:off x="3505200" y="1037439"/>
            <a:ext cx="1024360" cy="995305"/>
          </a:xfrm>
          <a:prstGeom prst="roundRect">
            <a:avLst/>
          </a:prstGeom>
          <a:noFill/>
          <a:ln w="381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3726297" y="1448042"/>
            <a:ext cx="915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5046081" y="1492773"/>
            <a:ext cx="915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5504043" y="2463218"/>
            <a:ext cx="915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5012687" y="3132005"/>
            <a:ext cx="915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3715721" y="3157668"/>
            <a:ext cx="915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50" name="TextBox 49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3203011" y="2512367"/>
            <a:ext cx="915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3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3726297" y="4764267"/>
            <a:ext cx="915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×</a:t>
            </a:r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 7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4328508" y="4748717"/>
            <a:ext cx="91592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mbria Math" panose="02040503050406030204" pitchFamily="18" charset="0"/>
                <a:ea typeface="Cambria Math" panose="02040503050406030204" pitchFamily="18" charset="0"/>
                <a:cs typeface="Calibri" panose="020F0502020204030204" pitchFamily="34" charset="0"/>
              </a:rPr>
              <a:t>=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4642221" y="4748717"/>
            <a:ext cx="11892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21 mm 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B99ED799-A7CD-4A88-9818-1CC6291CDB3C}"/>
              </a:ext>
            </a:extLst>
          </p:cNvPr>
          <p:cNvSpPr txBox="1"/>
          <p:nvPr/>
        </p:nvSpPr>
        <p:spPr>
          <a:xfrm>
            <a:off x="5487983" y="4659068"/>
            <a:ext cx="36548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000" dirty="0">
                <a:latin typeface="Calibri" panose="020F0502020204030204" pitchFamily="34" charset="0"/>
                <a:cs typeface="Calibri" panose="020F0502020204030204" pitchFamily="34" charset="0"/>
              </a:rPr>
              <a:t>2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43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7" grpId="0"/>
      <p:bldP spid="2" grpId="0" animBg="1"/>
      <p:bldP spid="2" grpId="1" animBg="1"/>
      <p:bldP spid="39" grpId="0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/>
      <p:bldP spid="47" grpId="0"/>
      <p:bldP spid="48" grpId="0"/>
      <p:bldP spid="49" grpId="0"/>
      <p:bldP spid="50" grpId="0"/>
      <p:bldP spid="51" grpId="0"/>
      <p:bldP spid="52" grpId="0"/>
      <p:bldP spid="54" grpId="0"/>
      <p:bldP spid="55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6|13.8|2.3|1.5|1.4|1.3|10.2|9.2|6|4.8|9.9|2.8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4.4|7.1|9.4|1.6|3.4|2.8|3.6|6.4|12.6|8.4|1.6|1.3|1.4|1.7|14|1.9|1.9|2.9|2|9.6|2.7|5.9|8.1|5.3|2|9.5|1.2|6.4|4.7|4.2|1.7|5.6|10.7|1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9|4.7|4.8|22.9|1.3|6.4|4.1|6.4|1.6|5.9|4.6|8.1|8.5|3.3|8.7|42.3|0.8|1.6|4.9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2|15.3|13|5.7|14.9|9.8|6.3|1|0.7|0.6|0.6|5.6|4|0.9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D5CD48CE-1059-4FE1-BC4E-9565944C2797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http://schemas.openxmlformats.org/package/2006/metadata/core-properties"/>
    <ds:schemaRef ds:uri="http://purl.org/dc/terms/"/>
    <ds:schemaRef ds:uri="http://purl.org/dc/dcmitype/"/>
    <ds:schemaRef ds:uri="http://schemas.microsoft.com/office/2006/metadata/properties"/>
    <ds:schemaRef ds:uri="http://schemas.microsoft.com/office/infopath/2007/PartnerControls"/>
    <ds:schemaRef ds:uri="cee99ee9-287b-4f9a-957c-ba5ae7375c9a"/>
    <ds:schemaRef ds:uri="522d4c35-b548-4432-90ae-af4376e1c4b4"/>
    <ds:schemaRef ds:uri="http://www.w3.org/XML/1998/namespace"/>
    <ds:schemaRef ds:uri="http://purl.org/dc/elements/1.1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4471</TotalTime>
  <Words>242</Words>
  <Application>Microsoft Office PowerPoint</Application>
  <PresentationFormat>A4 Paper (210x297 mm)</PresentationFormat>
  <Paragraphs>67</Paragraphs>
  <Slides>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0" baseType="lpstr">
      <vt:lpstr>Arial</vt:lpstr>
      <vt:lpstr>Bariol Bold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97</cp:revision>
  <dcterms:created xsi:type="dcterms:W3CDTF">2019-10-15T10:24:11Z</dcterms:created>
  <dcterms:modified xsi:type="dcterms:W3CDTF">2020-12-07T10:15:10Z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