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0" r:id="rId5"/>
  </p:sldMasterIdLst>
  <p:notesMasterIdLst>
    <p:notesMasterId r:id="rId16"/>
  </p:notesMasterIdLst>
  <p:handoutMasterIdLst>
    <p:handoutMasterId r:id="rId17"/>
  </p:handoutMasterIdLst>
  <p:sldIdLst>
    <p:sldId id="268" r:id="rId6"/>
    <p:sldId id="259" r:id="rId7"/>
    <p:sldId id="260" r:id="rId8"/>
    <p:sldId id="261" r:id="rId9"/>
    <p:sldId id="266" r:id="rId10"/>
    <p:sldId id="267" r:id="rId11"/>
    <p:sldId id="262" r:id="rId12"/>
    <p:sldId id="263" r:id="rId13"/>
    <p:sldId id="264" r:id="rId14"/>
    <p:sldId id="265" r:id="rId1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05" autoAdjust="0"/>
    <p:restoredTop sz="94711"/>
  </p:normalViewPr>
  <p:slideViewPr>
    <p:cSldViewPr snapToGrid="0" snapToObjects="1">
      <p:cViewPr varScale="1">
        <p:scale>
          <a:sx n="107" d="100"/>
          <a:sy n="107" d="100"/>
        </p:scale>
        <p:origin x="99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90541-7C2C-4A45-83AA-20945FC7DC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DC1C2F-BCDE-4A41-AFF7-54DF89E513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F665DE-414F-44F3-A78B-16E79DAB6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8F97-8304-476B-868D-E7038E5A612C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3D7B4A-B607-4585-B423-11EDDABD7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386654-B024-468D-A905-5736A6938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6A05C-4ED2-4AC1-A898-E69324C22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1978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5F8FD-B66D-4F8E-B61F-15B3B0135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F74BD4-767B-456B-A4CF-460FC94A87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063DC-ABF3-4BE8-979E-68F5BD153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8F97-8304-476B-868D-E7038E5A612C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88A720-8C1A-4315-826A-5681CFB86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283AB1-3F4D-4197-AFC2-0DB073C2D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6A05C-4ED2-4AC1-A898-E69324C22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7601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E3EF03-93D9-47CF-93FE-1A974793EE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902E6F-B77C-42F5-A1C0-E0F3AB3D6A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81C800-4CB1-4F37-806B-0BF36F654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8F97-8304-476B-868D-E7038E5A612C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60000F-780C-4EB2-B111-7EA0C43F1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8DF7F1-F6DD-4E28-90D3-14CCDA32E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6A05C-4ED2-4AC1-A898-E69324C22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958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6561FC-0759-45FC-8201-38734061B6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41" y="0"/>
            <a:ext cx="99007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96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D1103-C652-4E13-86B9-72A096C3B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1E5E20-A422-4352-B24B-BE0B557C38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9A8A96-850B-4238-9452-A1183D5A3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8F97-8304-476B-868D-E7038E5A612C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3DE923-5B6B-40C4-8C28-A739CDE50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983847-E131-4DB9-89D1-7AD89CB8BA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6A05C-4ED2-4AC1-A898-E69324C22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821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4A5B3-B9E6-47F6-9ABF-9D8CE44D7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C6EA05-7C2B-4D02-B2B9-EC422BD63C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E997E-23C7-4D5D-B4B4-779B8A9F4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8F97-8304-476B-868D-E7038E5A612C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1AB3F1-B873-49BB-AE84-3BF58ADA4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C95F38-D5B4-4B7F-A484-608563590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6A05C-4ED2-4AC1-A898-E69324C22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0438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06B98-7B6E-47E3-BB2F-F68ECA74F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8AF156-7D38-4CB0-81E3-987304D4D9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4BE326-A58D-4718-BF26-DE32B445E3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F2D5E1-86A0-4195-950F-8479AAD0A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8F97-8304-476B-868D-E7038E5A612C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FAB211-8CCC-4C94-8CED-B7C616733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A20D02-6739-495B-BAA7-553458B6A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6A05C-4ED2-4AC1-A898-E69324C22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8457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D186B-9493-47BB-A48C-0E96B1D55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08AC16-A9F7-4EEC-91E1-DD7AAA0C7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9438CF-58FB-42CE-9B5E-48C3CDE323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D2B5B1-5BE1-45D8-8D10-F4C8DADBFD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5702E0-1602-4ACB-9BC9-DE17DCCE94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D65A90-CCB9-4529-83DA-1CEB360F6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8F97-8304-476B-868D-E7038E5A612C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1E2DCE-B114-4E0C-85FC-C28FB9D02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1EE231-9119-4F19-9D1B-FDD91194D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6A05C-4ED2-4AC1-A898-E69324C22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5210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EEAFE-5511-476D-97EA-1F15ACC6B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F74E20-AA40-4E4F-9A76-800FE45E3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8F97-8304-476B-868D-E7038E5A612C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B7C538-3BB4-4146-AE59-76F99060B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3C6876-96A9-48F3-9101-91A7561DC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6A05C-4ED2-4AC1-A898-E69324C22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3768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F0DFCC-0139-4057-97FB-F5BDB48F6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8F97-8304-476B-868D-E7038E5A612C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D1A600-1198-4330-BE6E-24A3CD3B4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C43792-9330-4B40-BB18-41BA7B843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6A05C-4ED2-4AC1-A898-E69324C22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3128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C417D-1F75-44DB-9759-EF33B854C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640099-D41B-4C60-9C80-4524CE8EBD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D18352-E8C4-493A-BD25-A3B16719CA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EBD73C-5BE0-49BE-87E2-18D896BC1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8F97-8304-476B-868D-E7038E5A612C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CCC6FD-B8EA-4575-A58D-1F9A81944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B4F252-7BF6-4C21-9D54-5EC924C6A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6A05C-4ED2-4AC1-A898-E69324C22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2954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83F76-DA58-482C-9A5F-CA3DEE918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B2076B-E407-412E-B5B1-286EC8E78C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BD6898-CECD-4747-B8B6-77AA5C802B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4B51E2-35C0-4AD6-8234-E68AAD0AD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8F97-8304-476B-868D-E7038E5A612C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520BA6-A68B-47CE-A1A5-93A28F0B9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635D4C-78F6-4FD4-B228-B1E6A094F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6A05C-4ED2-4AC1-A898-E69324C22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8750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21FF88-956D-4330-B8C1-A44C43879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E92F0C-0D3D-48BD-A2C6-C8F8F22074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B5B507-F0E8-4E2D-AE92-4F67B60290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48F97-8304-476B-868D-E7038E5A612C}" type="datetimeFigureOut">
              <a:rPr lang="en-GB" smtClean="0"/>
              <a:t>30/06/2021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1A2DD-0435-47E2-87C9-45F90FFC1F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C93A95-7FD7-4D7F-AB96-0C04D4739F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6A05C-4ED2-4AC1-A898-E69324C22E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5175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18.png"/><Relationship Id="rId3" Type="http://schemas.openxmlformats.org/officeDocument/2006/relationships/image" Target="../media/image14.jpg"/><Relationship Id="rId7" Type="http://schemas.openxmlformats.org/officeDocument/2006/relationships/image" Target="../media/image161.pn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11" Type="http://schemas.openxmlformats.org/officeDocument/2006/relationships/image" Target="../media/image100.png"/><Relationship Id="rId10" Type="http://schemas.openxmlformats.org/officeDocument/2006/relationships/image" Target="../media/image15.png"/><Relationship Id="rId4" Type="http://schemas.openxmlformats.org/officeDocument/2006/relationships/image" Target="../media/image3.png"/><Relationship Id="rId9" Type="http://schemas.openxmlformats.org/officeDocument/2006/relationships/image" Target="../media/image90.png"/><Relationship Id="rId1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22.png"/><Relationship Id="rId18" Type="http://schemas.openxmlformats.org/officeDocument/2006/relationships/image" Target="../media/image250.png"/><Relationship Id="rId3" Type="http://schemas.openxmlformats.org/officeDocument/2006/relationships/image" Target="../media/image14.jpg"/><Relationship Id="rId7" Type="http://schemas.openxmlformats.org/officeDocument/2006/relationships/image" Target="../media/image140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5.png"/><Relationship Id="rId1" Type="http://schemas.openxmlformats.org/officeDocument/2006/relationships/tags" Target="../tags/tag7.xml"/><Relationship Id="rId11" Type="http://schemas.openxmlformats.org/officeDocument/2006/relationships/image" Target="../media/image20.png"/><Relationship Id="rId15" Type="http://schemas.openxmlformats.org/officeDocument/2006/relationships/image" Target="../media/image24.png"/><Relationship Id="rId10" Type="http://schemas.openxmlformats.org/officeDocument/2006/relationships/image" Target="../media/image170.png"/><Relationship Id="rId4" Type="http://schemas.openxmlformats.org/officeDocument/2006/relationships/image" Target="../media/image3.png"/><Relationship Id="rId9" Type="http://schemas.openxmlformats.org/officeDocument/2006/relationships/image" Target="../media/image160.png"/><Relationship Id="rId1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31.png"/><Relationship Id="rId3" Type="http://schemas.openxmlformats.org/officeDocument/2006/relationships/image" Target="../media/image14.jpg"/><Relationship Id="rId7" Type="http://schemas.openxmlformats.org/officeDocument/2006/relationships/image" Target="../media/image260.png"/><Relationship Id="rId12" Type="http://schemas.openxmlformats.org/officeDocument/2006/relationships/image" Target="../media/image300.png"/><Relationship Id="rId17" Type="http://schemas.openxmlformats.org/officeDocument/2006/relationships/image" Target="../media/image35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4.png"/><Relationship Id="rId1" Type="http://schemas.openxmlformats.org/officeDocument/2006/relationships/tags" Target="../tags/tag8.xml"/><Relationship Id="rId11" Type="http://schemas.openxmlformats.org/officeDocument/2006/relationships/image" Target="../media/image30.png"/><Relationship Id="rId15" Type="http://schemas.openxmlformats.org/officeDocument/2006/relationships/image" Target="../media/image33.png"/><Relationship Id="rId10" Type="http://schemas.openxmlformats.org/officeDocument/2006/relationships/image" Target="../media/image29.png"/><Relationship Id="rId4" Type="http://schemas.openxmlformats.org/officeDocument/2006/relationships/image" Target="../media/image3.png"/><Relationship Id="rId9" Type="http://schemas.openxmlformats.org/officeDocument/2006/relationships/image" Target="../media/image28.png"/><Relationship Id="rId1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6A87BF-F696-483A-AD81-D9F287EEEC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6295" y="1243663"/>
            <a:ext cx="2124075" cy="25622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05847A5-985B-45FD-A60C-C20C9C51DD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7744" y="3371265"/>
            <a:ext cx="2124075" cy="25622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DBF0C4C-0111-4D06-8EE3-1F0CD49BD4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211" y="2501608"/>
            <a:ext cx="2124075" cy="26193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7343F01-5183-46CE-B582-7ACA8CB096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8748" y="3286187"/>
            <a:ext cx="2124075" cy="23336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6F8779F-4636-41B5-AF19-A7ACC9CEF3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964115">
            <a:off x="6144855" y="3943772"/>
            <a:ext cx="1482492" cy="13802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B445347-D142-4322-BE53-EB32CF1B024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39929">
            <a:off x="2983824" y="4077147"/>
            <a:ext cx="1401933" cy="130524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1E0F3BB-0D7B-41C3-A1FB-8A1F2E4BD35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201" y="3033779"/>
            <a:ext cx="2124076" cy="197758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B76F72F-69A2-4361-A9D9-5B4603CF72C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67185" y="435357"/>
            <a:ext cx="1711949" cy="187727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3F5A34D-6C8F-4BF5-B879-E5DD1326919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70716" y="1932577"/>
            <a:ext cx="950732" cy="104254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37F28CE-0AB0-4130-A708-0D05E224AF2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44857" y="1784112"/>
            <a:ext cx="6041660" cy="22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745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9570" y="760219"/>
            <a:ext cx="724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 pack of strawberries weighs 9 kg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9570" y="1545048"/>
            <a:ext cx="64134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How many packs are needed to obtain 1,050 kg of strawberries?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2A18C52-D9CA-4797-90D4-8238D94FAB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8378" y="2077322"/>
            <a:ext cx="747045" cy="74704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6A68E90-37E8-4A4D-9182-4993C518D56F}"/>
              </a:ext>
            </a:extLst>
          </p:cNvPr>
          <p:cNvSpPr txBox="1"/>
          <p:nvPr/>
        </p:nvSpPr>
        <p:spPr>
          <a:xfrm>
            <a:off x="6806765" y="222001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9570" y="2641846"/>
            <a:ext cx="2117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1,050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÷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9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7425093" y="680726"/>
            <a:ext cx="1018926" cy="957679"/>
            <a:chOff x="7425093" y="680726"/>
            <a:chExt cx="1018926" cy="957679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1324" y="680726"/>
              <a:ext cx="637262" cy="709932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5093" y="928473"/>
              <a:ext cx="637262" cy="709932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6757" y="895397"/>
              <a:ext cx="637262" cy="709932"/>
            </a:xfrm>
            <a:prstGeom prst="rect">
              <a:avLst/>
            </a:prstGeom>
          </p:spPr>
        </p:pic>
      </p:grpSp>
      <p:grpSp>
        <p:nvGrpSpPr>
          <p:cNvPr id="17" name="Group 16"/>
          <p:cNvGrpSpPr/>
          <p:nvPr/>
        </p:nvGrpSpPr>
        <p:grpSpPr>
          <a:xfrm>
            <a:off x="7360587" y="1166628"/>
            <a:ext cx="1018926" cy="957679"/>
            <a:chOff x="7425093" y="680726"/>
            <a:chExt cx="1018926" cy="957679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1324" y="680726"/>
              <a:ext cx="637262" cy="709932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5093" y="928473"/>
              <a:ext cx="637262" cy="709932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6757" y="895397"/>
              <a:ext cx="637262" cy="709932"/>
            </a:xfrm>
            <a:prstGeom prst="rect">
              <a:avLst/>
            </a:prstGeom>
          </p:spPr>
        </p:pic>
      </p:grpSp>
      <p:grpSp>
        <p:nvGrpSpPr>
          <p:cNvPr id="21" name="Group 20"/>
          <p:cNvGrpSpPr/>
          <p:nvPr/>
        </p:nvGrpSpPr>
        <p:grpSpPr>
          <a:xfrm>
            <a:off x="7891116" y="1054859"/>
            <a:ext cx="1018926" cy="957679"/>
            <a:chOff x="7425093" y="680726"/>
            <a:chExt cx="1018926" cy="957679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1324" y="680726"/>
              <a:ext cx="637262" cy="709932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5093" y="928473"/>
              <a:ext cx="637262" cy="709932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6757" y="895397"/>
              <a:ext cx="637262" cy="709932"/>
            </a:xfrm>
            <a:prstGeom prst="rect">
              <a:avLst/>
            </a:prstGeom>
          </p:spPr>
        </p:pic>
      </p:grpSp>
      <p:graphicFrame>
        <p:nvGraphicFramePr>
          <p:cNvPr id="86" name="Table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158473"/>
              </p:ext>
            </p:extLst>
          </p:nvPr>
        </p:nvGraphicFramePr>
        <p:xfrm>
          <a:off x="3036005" y="3422952"/>
          <a:ext cx="2513840" cy="1326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768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755109932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r"/>
                      <a:endParaRPr lang="en-GB" sz="4000" dirty="0"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87" name="TextBox 86"/>
          <p:cNvSpPr txBox="1"/>
          <p:nvPr/>
        </p:nvSpPr>
        <p:spPr>
          <a:xfrm>
            <a:off x="4004660" y="4035194"/>
            <a:ext cx="340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3706175" y="3576271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4535245" y="4035194"/>
            <a:ext cx="340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4174755" y="3576271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4661675" y="3576933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027716" y="4035194"/>
            <a:ext cx="340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6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5179445" y="3576933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781300" y="3576933"/>
            <a:ext cx="848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r 6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2558522" y="2641846"/>
            <a:ext cx="1290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116 r 6  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4534424" y="1965816"/>
            <a:ext cx="1290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116  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4534424" y="1955697"/>
            <a:ext cx="2234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117 packs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174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0" grpId="1"/>
      <p:bldP spid="12" grpId="0"/>
      <p:bldP spid="87" grpId="0"/>
      <p:bldP spid="88" grpId="0"/>
      <p:bldP spid="89" grpId="0"/>
      <p:bldP spid="90" grpId="0"/>
      <p:bldP spid="97" grpId="0"/>
      <p:bldP spid="98" grpId="0"/>
      <p:bldP spid="99" grpId="0"/>
      <p:bldP spid="100" grpId="0"/>
      <p:bldP spid="101" grpId="0"/>
      <p:bldP spid="102" grpId="0"/>
      <p:bldP spid="102" grpId="1"/>
      <p:bldP spid="10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1009" y="914084"/>
            <a:ext cx="40880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Here is an ice cream café’s menu.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786C1EE-8C9B-4D17-AE87-D44B2AF647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036605"/>
              </p:ext>
            </p:extLst>
          </p:nvPr>
        </p:nvGraphicFramePr>
        <p:xfrm>
          <a:off x="5104015" y="801621"/>
          <a:ext cx="3606800" cy="2740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3400">
                  <a:extLst>
                    <a:ext uri="{9D8B030D-6E8A-4147-A177-3AD203B41FA5}">
                      <a16:colId xmlns:a16="http://schemas.microsoft.com/office/drawing/2014/main" val="1016690648"/>
                    </a:ext>
                  </a:extLst>
                </a:gridCol>
                <a:gridCol w="1803400">
                  <a:extLst>
                    <a:ext uri="{9D8B030D-6E8A-4147-A177-3AD203B41FA5}">
                      <a16:colId xmlns:a16="http://schemas.microsoft.com/office/drawing/2014/main" val="881026768"/>
                    </a:ext>
                  </a:extLst>
                </a:gridCol>
              </a:tblGrid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Ice cream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Sauce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2378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Vanilla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Blueberry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4060300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Chocolate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Raspberry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1446932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Strawberry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2405318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Mint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3081958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FC40456-D851-4524-A4C6-A1C92A79F7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884492">
            <a:off x="2095077" y="1773089"/>
            <a:ext cx="1674870" cy="15593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ED6F86E-B5A5-45D3-93CF-1FF41910A4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4991" y="1934547"/>
            <a:ext cx="1378507" cy="15116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1009" y="3530755"/>
            <a:ext cx="81965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How many different combinations of ice cream flavour and sauce are there?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2A18C52-D9CA-4797-90D4-8238D94FAB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84000" y="3865117"/>
            <a:ext cx="747045" cy="74704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6A68E90-37E8-4A4D-9182-4993C518D56F}"/>
              </a:ext>
            </a:extLst>
          </p:cNvPr>
          <p:cNvSpPr txBox="1"/>
          <p:nvPr/>
        </p:nvSpPr>
        <p:spPr>
          <a:xfrm>
            <a:off x="6862387" y="400780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4866" y="4388143"/>
            <a:ext cx="1163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Vanilla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24245" y="4392396"/>
            <a:ext cx="1163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Blue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24245" y="4915616"/>
            <a:ext cx="1163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Rasp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83272" y="4400534"/>
            <a:ext cx="1163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Choc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73104" y="4400534"/>
            <a:ext cx="1163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Blue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873104" y="4923754"/>
            <a:ext cx="1163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Rasp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26487" y="4612162"/>
            <a:ext cx="3059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 combinations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0" grpId="0"/>
      <p:bldP spid="10" grpId="1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786C1EE-8C9B-4D17-AE87-D44B2AF647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254507"/>
              </p:ext>
            </p:extLst>
          </p:nvPr>
        </p:nvGraphicFramePr>
        <p:xfrm>
          <a:off x="1238596" y="827387"/>
          <a:ext cx="3606800" cy="2740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3400">
                  <a:extLst>
                    <a:ext uri="{9D8B030D-6E8A-4147-A177-3AD203B41FA5}">
                      <a16:colId xmlns:a16="http://schemas.microsoft.com/office/drawing/2014/main" val="1016690648"/>
                    </a:ext>
                  </a:extLst>
                </a:gridCol>
                <a:gridCol w="1803400">
                  <a:extLst>
                    <a:ext uri="{9D8B030D-6E8A-4147-A177-3AD203B41FA5}">
                      <a16:colId xmlns:a16="http://schemas.microsoft.com/office/drawing/2014/main" val="881026768"/>
                    </a:ext>
                  </a:extLst>
                </a:gridCol>
              </a:tblGrid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Ice cream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Sauce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2378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Vanilla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Blueberry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4060300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Chocolate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Raspberry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1446932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Strawberry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2405318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Mint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308195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126487" y="922967"/>
            <a:ext cx="3059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 combinations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49433" y="3567407"/>
            <a:ext cx="3059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4 flavours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31583" y="3567407"/>
            <a:ext cx="3059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 sauces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67336" y="4243027"/>
            <a:ext cx="3059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15820" y="4243027"/>
            <a:ext cx="3059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8 combinations</a:t>
            </a:r>
          </a:p>
        </p:txBody>
      </p:sp>
      <p:sp>
        <p:nvSpPr>
          <p:cNvPr id="2" name="Rectangle 1"/>
          <p:cNvSpPr/>
          <p:nvPr/>
        </p:nvSpPr>
        <p:spPr>
          <a:xfrm>
            <a:off x="3456387" y="2522176"/>
            <a:ext cx="10197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/>
              <a:t>Cherry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26487" y="1741136"/>
            <a:ext cx="40036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 café adds another sauce.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26487" y="2937953"/>
            <a:ext cx="40036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How many different combinations are there now?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160131" y="3567407"/>
            <a:ext cx="1849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 sauces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67336" y="4243027"/>
            <a:ext cx="3059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15819" y="4243027"/>
            <a:ext cx="3059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 combinations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2A18C52-D9CA-4797-90D4-8238D94FAB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6694" y="3808295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6A68E90-37E8-4A4D-9182-4993C518D56F}"/>
              </a:ext>
            </a:extLst>
          </p:cNvPr>
          <p:cNvSpPr txBox="1"/>
          <p:nvPr/>
        </p:nvSpPr>
        <p:spPr>
          <a:xfrm>
            <a:off x="6795081" y="395098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A80A7F3-0FC4-4BFD-9472-92E065A06B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41297" y="521187"/>
            <a:ext cx="1588848" cy="14792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4316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7" grpId="0"/>
      <p:bldP spid="7" grpId="1"/>
      <p:bldP spid="8" grpId="0"/>
      <p:bldP spid="8" grpId="1"/>
      <p:bldP spid="9" grpId="0"/>
      <p:bldP spid="9" grpId="1"/>
      <p:bldP spid="2" grpId="0"/>
      <p:bldP spid="10" grpId="0"/>
      <p:bldP spid="11" grpId="0"/>
      <p:bldP spid="12" grpId="0"/>
      <p:bldP spid="13" grpId="0"/>
      <p:bldP spid="14" grpId="0"/>
      <p:bldP spid="16" grpId="0"/>
      <p:bldP spid="1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786C1EE-8C9B-4D17-AE87-D44B2AF647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102816"/>
              </p:ext>
            </p:extLst>
          </p:nvPr>
        </p:nvGraphicFramePr>
        <p:xfrm>
          <a:off x="822960" y="586623"/>
          <a:ext cx="6700058" cy="2740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6277">
                  <a:extLst>
                    <a:ext uri="{9D8B030D-6E8A-4147-A177-3AD203B41FA5}">
                      <a16:colId xmlns:a16="http://schemas.microsoft.com/office/drawing/2014/main" val="1016690648"/>
                    </a:ext>
                  </a:extLst>
                </a:gridCol>
                <a:gridCol w="1787236">
                  <a:extLst>
                    <a:ext uri="{9D8B030D-6E8A-4147-A177-3AD203B41FA5}">
                      <a16:colId xmlns:a16="http://schemas.microsoft.com/office/drawing/2014/main" val="881026768"/>
                    </a:ext>
                  </a:extLst>
                </a:gridCol>
                <a:gridCol w="3186545">
                  <a:extLst>
                    <a:ext uri="{9D8B030D-6E8A-4147-A177-3AD203B41FA5}">
                      <a16:colId xmlns:a16="http://schemas.microsoft.com/office/drawing/2014/main" val="131040734"/>
                    </a:ext>
                  </a:extLst>
                </a:gridCol>
              </a:tblGrid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Ice cream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Sauce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Topping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2378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Vanilla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Blueberry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Milk chocolate</a:t>
                      </a:r>
                      <a:r>
                        <a:rPr lang="en-GB" sz="2400" baseline="0" dirty="0"/>
                        <a:t> flake</a:t>
                      </a:r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4060300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Chocolate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Raspberry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White chocolate flake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1446932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Strawberry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Cherry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Fudge flake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2405318"/>
                  </a:ext>
                </a:extLst>
              </a:tr>
              <a:tr h="5480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Mint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Sprinkles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308195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14351" y="3311854"/>
            <a:ext cx="724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 café starts serving toppings.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4351" y="3840004"/>
            <a:ext cx="724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Eva wants to buy an ice cream.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4351" y="4368154"/>
            <a:ext cx="3887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She is allergic to mint.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4351" y="4896303"/>
            <a:ext cx="9017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How many possible ice cream combinations can she choose?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2A18C52-D9CA-4797-90D4-8238D94FAB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0627" y="4215603"/>
            <a:ext cx="747045" cy="74704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6A68E90-37E8-4A4D-9182-4993C518D56F}"/>
              </a:ext>
            </a:extLst>
          </p:cNvPr>
          <p:cNvSpPr txBox="1"/>
          <p:nvPr/>
        </p:nvSpPr>
        <p:spPr>
          <a:xfrm>
            <a:off x="6829014" y="435829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149927" y="2951018"/>
            <a:ext cx="1122218" cy="24938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123880" y="4013960"/>
            <a:ext cx="3059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47337" y="4469556"/>
            <a:ext cx="1506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9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24016" y="4469162"/>
            <a:ext cx="3163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36 combinations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480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7" grpId="1"/>
      <p:bldP spid="8" grpId="0"/>
      <p:bldP spid="10" grpId="0"/>
      <p:bldP spid="10" grpId="1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6760" y="797254"/>
            <a:ext cx="85645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An ice cream factory uses 8 flavours, 6 sauces and 5 toppings.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6760" y="1788222"/>
            <a:ext cx="85645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How many different combinations can the factory produce?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A18C52-D9CA-4797-90D4-8238D94FAB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6694" y="2174834"/>
            <a:ext cx="747045" cy="7470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A68E90-37E8-4A4D-9182-4993C518D56F}"/>
              </a:ext>
            </a:extLst>
          </p:cNvPr>
          <p:cNvSpPr txBox="1"/>
          <p:nvPr/>
        </p:nvSpPr>
        <p:spPr>
          <a:xfrm>
            <a:off x="6795081" y="231752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29930" y="2921879"/>
            <a:ext cx="3059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8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29929" y="3521299"/>
            <a:ext cx="3059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8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49030" y="4120719"/>
            <a:ext cx="3059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40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78605" y="4120719"/>
            <a:ext cx="3059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240 combinations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355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5" grpId="1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6760" y="782444"/>
            <a:ext cx="85645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This is a plan of the factory floor where the ice cream is produced.</a:t>
            </a:r>
          </a:p>
        </p:txBody>
      </p:sp>
      <p:sp>
        <p:nvSpPr>
          <p:cNvPr id="3" name="Rectangle 2"/>
          <p:cNvSpPr/>
          <p:nvPr/>
        </p:nvSpPr>
        <p:spPr>
          <a:xfrm>
            <a:off x="1871209" y="2799039"/>
            <a:ext cx="1397000" cy="219304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1099884" y="2697439"/>
            <a:ext cx="3040888" cy="9144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099884" y="2542257"/>
            <a:ext cx="2952902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124774" y="2019037"/>
            <a:ext cx="1345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30 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7806" y="3583150"/>
            <a:ext cx="1345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25 m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327806" y="2697439"/>
            <a:ext cx="0" cy="2294642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334935" y="3729438"/>
            <a:ext cx="0" cy="1262643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286454" y="4106370"/>
            <a:ext cx="947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15 m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1099884" y="3670006"/>
            <a:ext cx="771325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059596" y="3690412"/>
            <a:ext cx="947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4 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412543" y="3583150"/>
            <a:ext cx="947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5 m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3349222" y="3659350"/>
            <a:ext cx="771325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556777" y="1749045"/>
            <a:ext cx="41373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What is the total area of the floor?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2A18C52-D9CA-4797-90D4-8238D94FAB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0626" y="1130749"/>
            <a:ext cx="747045" cy="74704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6A68E90-37E8-4A4D-9182-4993C518D56F}"/>
              </a:ext>
            </a:extLst>
          </p:cNvPr>
          <p:cNvSpPr txBox="1"/>
          <p:nvPr/>
        </p:nvSpPr>
        <p:spPr>
          <a:xfrm>
            <a:off x="6919013" y="127344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1871209" y="3611839"/>
            <a:ext cx="1415245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369423" y="2855699"/>
            <a:ext cx="1345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358861" y="4049507"/>
            <a:ext cx="1345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B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89398" y="2799039"/>
            <a:ext cx="1345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4079822" y="2703152"/>
            <a:ext cx="0" cy="908687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226300" y="2912359"/>
            <a:ext cx="947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10 m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952621" y="2798917"/>
            <a:ext cx="1345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815844" y="2799039"/>
            <a:ext cx="1345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300  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488659" y="2799039"/>
            <a:ext cx="1345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m  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764471" y="2576248"/>
            <a:ext cx="700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H="1">
            <a:off x="1852539" y="5077144"/>
            <a:ext cx="1433915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2077623" y="5039329"/>
            <a:ext cx="1345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21 m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089398" y="4026531"/>
            <a:ext cx="259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21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 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089398" y="4469912"/>
            <a:ext cx="259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21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 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273467" y="4915325"/>
            <a:ext cx="259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21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 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628199" y="4469912"/>
            <a:ext cx="259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210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33212" y="4917501"/>
            <a:ext cx="259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105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639563" y="4030039"/>
            <a:ext cx="259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315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214490" y="4035809"/>
            <a:ext cx="1345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m  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490302" y="3813018"/>
            <a:ext cx="700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449875" y="3359497"/>
            <a:ext cx="23145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300 </a:t>
            </a:r>
            <a:r>
              <a:rPr lang="en-GB" sz="2800" dirty="0">
                <a:solidFill>
                  <a:schemeClr val="accent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+ </a:t>
            </a:r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315 </a:t>
            </a:r>
            <a:r>
              <a:rPr lang="en-GB" sz="2800" dirty="0">
                <a:solidFill>
                  <a:schemeClr val="accent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387027" y="3359497"/>
            <a:ext cx="1345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615  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237138" y="3148414"/>
            <a:ext cx="700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950029" y="3355603"/>
            <a:ext cx="664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   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353541" y="2185229"/>
            <a:ext cx="809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615   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941306" y="2178486"/>
            <a:ext cx="710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   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250570" y="1987431"/>
            <a:ext cx="700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17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6" grpId="0"/>
      <p:bldP spid="6" grpId="1"/>
      <p:bldP spid="6" grpId="2"/>
      <p:bldP spid="7" grpId="0"/>
      <p:bldP spid="7" grpId="1"/>
      <p:bldP spid="13" grpId="0"/>
      <p:bldP spid="13" grpId="1"/>
      <p:bldP spid="13" grpId="2"/>
      <p:bldP spid="13" grpId="3"/>
      <p:bldP spid="17" grpId="0"/>
      <p:bldP spid="17" grpId="1"/>
      <p:bldP spid="18" grpId="0"/>
      <p:bldP spid="18" grpId="1"/>
      <p:bldP spid="21" grpId="0"/>
      <p:bldP spid="23" grpId="0"/>
      <p:bldP spid="23" grpId="1"/>
      <p:bldP spid="26" grpId="0"/>
      <p:bldP spid="27" grpId="0"/>
      <p:bldP spid="28" grpId="0"/>
      <p:bldP spid="31" grpId="0"/>
      <p:bldP spid="32" grpId="0"/>
      <p:bldP spid="33" grpId="0"/>
      <p:bldP spid="34" grpId="0"/>
      <p:bldP spid="35" grpId="0"/>
      <p:bldP spid="39" grpId="0"/>
      <p:bldP spid="39" grpId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9570" y="608006"/>
            <a:ext cx="724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 ingredients of strawberry ice cream are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9570" y="1065824"/>
            <a:ext cx="19009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Milk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9569" y="1479834"/>
            <a:ext cx="1687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Sugar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9569" y="1923680"/>
            <a:ext cx="2587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Strawberries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69571" y="2391877"/>
                <a:ext cx="3916718" cy="783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5</m:t>
                        </m:r>
                      </m:den>
                    </m:f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of the ice cream is milk.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571" y="2391877"/>
                <a:ext cx="3916718" cy="783548"/>
              </a:xfrm>
              <a:prstGeom prst="rect">
                <a:avLst/>
              </a:prstGeom>
              <a:blipFill>
                <a:blip r:embed="rId7"/>
                <a:stretch>
                  <a:fillRect r="-1246" b="-77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83829" y="3259594"/>
                <a:ext cx="8703033" cy="9441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The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amount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of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strawberries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is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three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times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the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amount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of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sugar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.</m:t>
                      </m:r>
                    </m:oMath>
                  </m:oMathPara>
                </a14:m>
                <a:endParaRPr lang="en-GB" sz="2800" dirty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829" y="3259594"/>
                <a:ext cx="8703033" cy="94416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69503" y="4261623"/>
                <a:ext cx="72403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What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percentage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of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the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ice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cream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is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sugar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?</m:t>
                      </m:r>
                    </m:oMath>
                  </m:oMathPara>
                </a14:m>
                <a:endParaRPr lang="en-GB" sz="2800" dirty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503" y="4261623"/>
                <a:ext cx="7240385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52A18C52-D9CA-4797-90D4-8238D94FABB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87750" y="4713258"/>
            <a:ext cx="747045" cy="74704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6A68E90-37E8-4A4D-9182-4993C518D56F}"/>
              </a:ext>
            </a:extLst>
          </p:cNvPr>
          <p:cNvSpPr txBox="1"/>
          <p:nvPr/>
        </p:nvSpPr>
        <p:spPr>
          <a:xfrm>
            <a:off x="6866137" y="485594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735237" y="4697273"/>
                <a:ext cx="1468103" cy="783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dirty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m:t>1 </m:t>
                    </m:r>
                    <m:r>
                      <m:rPr>
                        <m:nor/>
                      </m:rPr>
                      <a:rPr lang="en-GB" sz="28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5</m:t>
                        </m:r>
                      </m:den>
                    </m:f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=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237" y="4697273"/>
                <a:ext cx="1468103" cy="783548"/>
              </a:xfrm>
              <a:prstGeom prst="rect">
                <a:avLst/>
              </a:prstGeom>
              <a:blipFill>
                <a:blip r:embed="rId11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913099" y="4706320"/>
                <a:ext cx="4831435" cy="7693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en-GB" sz="2800" b="0" i="0" smtClean="0"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GB" sz="2800" dirty="0">
                    <a:ea typeface="Cambria Math" panose="02040503050406030204" pitchFamily="18" charset="0"/>
                    <a:cs typeface="Calibri" panose="020F0502020204030204" pitchFamily="34" charset="0"/>
                  </a:rPr>
                  <a:t>sugar and strawberries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3099" y="4706320"/>
                <a:ext cx="4831435" cy="769378"/>
              </a:xfrm>
              <a:prstGeom prst="rect">
                <a:avLst/>
              </a:prstGeom>
              <a:blipFill>
                <a:blip r:embed="rId12"/>
                <a:stretch>
                  <a:fillRect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674326" y="4684786"/>
                <a:ext cx="935710" cy="767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800" dirty="0"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4326" y="4684786"/>
                <a:ext cx="935710" cy="767133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7096449" y="4855949"/>
                <a:ext cx="162701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=</a:t>
                </a:r>
                <a:r>
                  <a:rPr lang="en-GB" sz="2800" b="0" dirty="0"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b="0" i="0" smtClean="0">
                        <a:cs typeface="Calibri" panose="020F0502020204030204" pitchFamily="34" charset="0"/>
                      </a:rPr>
                      <m:t>40%</m:t>
                    </m:r>
                  </m:oMath>
                </a14:m>
                <a:endParaRPr lang="en-GB" sz="2800" dirty="0"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6449" y="4855949"/>
                <a:ext cx="1627012" cy="523220"/>
              </a:xfrm>
              <a:prstGeom prst="rect">
                <a:avLst/>
              </a:prstGeom>
              <a:blipFill>
                <a:blip r:embed="rId14"/>
                <a:stretch>
                  <a:fillRect l="-7491" t="-15294" b="-305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07449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8" grpId="1"/>
      <p:bldP spid="9" grpId="0"/>
      <p:bldP spid="10" grpId="0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855328" y="779979"/>
                <a:ext cx="51454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40%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sugar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and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strawberries</m:t>
                      </m:r>
                    </m:oMath>
                  </m:oMathPara>
                </a14:m>
                <a:endParaRPr lang="en-GB" sz="2800" dirty="0"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328" y="779979"/>
                <a:ext cx="5145422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726717" y="1403212"/>
                <a:ext cx="8703033" cy="9441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The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amount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of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strawberries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is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three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times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the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amount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of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sugar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.</m:t>
                      </m:r>
                    </m:oMath>
                  </m:oMathPara>
                </a14:m>
                <a:endParaRPr lang="en-GB" sz="2800" dirty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717" y="1403212"/>
                <a:ext cx="8703033" cy="94416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36218" y="2597782"/>
                <a:ext cx="189265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Strawberries</m:t>
                      </m:r>
                    </m:oMath>
                  </m:oMathPara>
                </a14:m>
                <a:endParaRPr lang="en-GB" sz="2800" dirty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218" y="2597782"/>
                <a:ext cx="1892658" cy="523220"/>
              </a:xfrm>
              <a:prstGeom prst="rect">
                <a:avLst/>
              </a:prstGeom>
              <a:blipFill>
                <a:blip r:embed="rId9"/>
                <a:stretch>
                  <a:fillRect r="-12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36218" y="3478844"/>
                <a:ext cx="189265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Sugar</m:t>
                      </m:r>
                    </m:oMath>
                  </m:oMathPara>
                </a14:m>
                <a:endParaRPr lang="en-GB" sz="2800" dirty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218" y="3478844"/>
                <a:ext cx="1892658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2728913" y="2559300"/>
            <a:ext cx="1157287" cy="6454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2728913" y="3478844"/>
            <a:ext cx="1157287" cy="6454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3900720" y="2559299"/>
            <a:ext cx="1157287" cy="6454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5063945" y="2559300"/>
            <a:ext cx="1157287" cy="6454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ight Brace 10"/>
          <p:cNvSpPr/>
          <p:nvPr/>
        </p:nvSpPr>
        <p:spPr>
          <a:xfrm>
            <a:off x="6353176" y="2447394"/>
            <a:ext cx="414337" cy="1878902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919583" y="3097737"/>
                <a:ext cx="19317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40 %</m:t>
                      </m:r>
                    </m:oMath>
                  </m:oMathPara>
                </a14:m>
                <a:endParaRPr lang="en-GB" sz="2800" dirty="0"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9583" y="3097737"/>
                <a:ext cx="1931780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763023" y="4529017"/>
                <a:ext cx="21436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40%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  <a:cs typeface="Calibri" panose="020F0502020204030204" pitchFamily="34" charset="0"/>
                        </a:rPr>
                        <m:t>÷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4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  <a:cs typeface="Calibri" panose="020F0502020204030204" pitchFamily="34" charset="0"/>
                        </a:rPr>
                        <m:t>= </m:t>
                      </m:r>
                    </m:oMath>
                  </m:oMathPara>
                </a14:m>
                <a:endParaRPr lang="en-GB" sz="2800" dirty="0"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023" y="4529017"/>
                <a:ext cx="2143636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3515070" y="4544796"/>
                <a:ext cx="21436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10%</m:t>
                      </m:r>
                    </m:oMath>
                  </m:oMathPara>
                </a14:m>
                <a:endParaRPr lang="en-GB" sz="2800" dirty="0"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5070" y="4544796"/>
                <a:ext cx="2143636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920309" y="3532174"/>
                <a:ext cx="21436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10%</m:t>
                      </m:r>
                    </m:oMath>
                  </m:oMathPara>
                </a14:m>
                <a:endParaRPr lang="en-GB" sz="2800" dirty="0"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0309" y="3532174"/>
                <a:ext cx="2143636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899851" y="2622296"/>
                <a:ext cx="21436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10%</m:t>
                      </m:r>
                    </m:oMath>
                  </m:oMathPara>
                </a14:m>
                <a:endParaRPr lang="en-GB" sz="2800" dirty="0"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9851" y="2622296"/>
                <a:ext cx="2143636" cy="52322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093802" y="2630108"/>
                <a:ext cx="21436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10%</m:t>
                      </m:r>
                    </m:oMath>
                  </m:oMathPara>
                </a14:m>
                <a:endParaRPr lang="en-GB" sz="2800" dirty="0"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3802" y="2630108"/>
                <a:ext cx="2143636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5234883" y="2591426"/>
                <a:ext cx="21436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10%</m:t>
                      </m:r>
                    </m:oMath>
                  </m:oMathPara>
                </a14:m>
                <a:endParaRPr lang="en-GB" sz="2800" dirty="0"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4883" y="2591426"/>
                <a:ext cx="2143636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401106" y="4495873"/>
                <a:ext cx="303695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solidFill>
                            <a:srgbClr val="0070C0"/>
                          </a:solidFill>
                          <a:cs typeface="Calibri" panose="020F0502020204030204" pitchFamily="34" charset="0"/>
                        </a:rPr>
                        <m:t>Sugar</m:t>
                      </m:r>
                      <m:r>
                        <m:rPr>
                          <m:nor/>
                        </m:rPr>
                        <a:rPr lang="en-GB" sz="2800" b="0" i="0" smtClean="0">
                          <a:solidFill>
                            <a:srgbClr val="0070C0"/>
                          </a:solidFill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GB" sz="2800" b="0" i="0" smtClean="0">
                          <a:solidFill>
                            <a:srgbClr val="0070C0"/>
                          </a:solidFill>
                          <a:cs typeface="Calibri" panose="020F0502020204030204" pitchFamily="34" charset="0"/>
                        </a:rPr>
                        <m:t> 10%</m:t>
                      </m:r>
                    </m:oMath>
                  </m:oMathPara>
                </a14:m>
                <a:endParaRPr lang="en-GB" sz="2800" dirty="0">
                  <a:solidFill>
                    <a:srgbClr val="0070C0"/>
                  </a:solidFill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06" y="4495873"/>
                <a:ext cx="3036955" cy="52322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11541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2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797474" y="811355"/>
                <a:ext cx="7388583" cy="9441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How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many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kilograms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of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strawberries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are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needed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to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make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3,500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kg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of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ice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cream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?</m:t>
                      </m:r>
                    </m:oMath>
                  </m:oMathPara>
                </a14:m>
                <a:endParaRPr lang="en-GB" sz="2800" dirty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474" y="811355"/>
                <a:ext cx="7388583" cy="94416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871572" y="1886153"/>
            <a:ext cx="7240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Strawberries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30%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A18C52-D9CA-4797-90D4-8238D94FABB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16694" y="1662328"/>
            <a:ext cx="747045" cy="7470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6A68E90-37E8-4A4D-9182-4993C518D56F}"/>
              </a:ext>
            </a:extLst>
          </p:cNvPr>
          <p:cNvSpPr txBox="1"/>
          <p:nvPr/>
        </p:nvSpPr>
        <p:spPr>
          <a:xfrm>
            <a:off x="6795081" y="180501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466675"/>
              </p:ext>
            </p:extLst>
          </p:nvPr>
        </p:nvGraphicFramePr>
        <p:xfrm>
          <a:off x="797468" y="3504638"/>
          <a:ext cx="8466270" cy="5776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6627">
                  <a:extLst>
                    <a:ext uri="{9D8B030D-6E8A-4147-A177-3AD203B41FA5}">
                      <a16:colId xmlns:a16="http://schemas.microsoft.com/office/drawing/2014/main" val="3102432467"/>
                    </a:ext>
                  </a:extLst>
                </a:gridCol>
                <a:gridCol w="846627">
                  <a:extLst>
                    <a:ext uri="{9D8B030D-6E8A-4147-A177-3AD203B41FA5}">
                      <a16:colId xmlns:a16="http://schemas.microsoft.com/office/drawing/2014/main" val="1376897009"/>
                    </a:ext>
                  </a:extLst>
                </a:gridCol>
                <a:gridCol w="846627">
                  <a:extLst>
                    <a:ext uri="{9D8B030D-6E8A-4147-A177-3AD203B41FA5}">
                      <a16:colId xmlns:a16="http://schemas.microsoft.com/office/drawing/2014/main" val="1555272267"/>
                    </a:ext>
                  </a:extLst>
                </a:gridCol>
                <a:gridCol w="846627">
                  <a:extLst>
                    <a:ext uri="{9D8B030D-6E8A-4147-A177-3AD203B41FA5}">
                      <a16:colId xmlns:a16="http://schemas.microsoft.com/office/drawing/2014/main" val="916715433"/>
                    </a:ext>
                  </a:extLst>
                </a:gridCol>
                <a:gridCol w="846627">
                  <a:extLst>
                    <a:ext uri="{9D8B030D-6E8A-4147-A177-3AD203B41FA5}">
                      <a16:colId xmlns:a16="http://schemas.microsoft.com/office/drawing/2014/main" val="3646020894"/>
                    </a:ext>
                  </a:extLst>
                </a:gridCol>
                <a:gridCol w="846627">
                  <a:extLst>
                    <a:ext uri="{9D8B030D-6E8A-4147-A177-3AD203B41FA5}">
                      <a16:colId xmlns:a16="http://schemas.microsoft.com/office/drawing/2014/main" val="1751726743"/>
                    </a:ext>
                  </a:extLst>
                </a:gridCol>
                <a:gridCol w="846627">
                  <a:extLst>
                    <a:ext uri="{9D8B030D-6E8A-4147-A177-3AD203B41FA5}">
                      <a16:colId xmlns:a16="http://schemas.microsoft.com/office/drawing/2014/main" val="1103279969"/>
                    </a:ext>
                  </a:extLst>
                </a:gridCol>
                <a:gridCol w="846627">
                  <a:extLst>
                    <a:ext uri="{9D8B030D-6E8A-4147-A177-3AD203B41FA5}">
                      <a16:colId xmlns:a16="http://schemas.microsoft.com/office/drawing/2014/main" val="3557632383"/>
                    </a:ext>
                  </a:extLst>
                </a:gridCol>
                <a:gridCol w="846627">
                  <a:extLst>
                    <a:ext uri="{9D8B030D-6E8A-4147-A177-3AD203B41FA5}">
                      <a16:colId xmlns:a16="http://schemas.microsoft.com/office/drawing/2014/main" val="4045387939"/>
                    </a:ext>
                  </a:extLst>
                </a:gridCol>
                <a:gridCol w="846627">
                  <a:extLst>
                    <a:ext uri="{9D8B030D-6E8A-4147-A177-3AD203B41FA5}">
                      <a16:colId xmlns:a16="http://schemas.microsoft.com/office/drawing/2014/main" val="160833234"/>
                    </a:ext>
                  </a:extLst>
                </a:gridCol>
              </a:tblGrid>
              <a:tr h="577668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5694375"/>
                  </a:ext>
                </a:extLst>
              </a:tr>
            </a:tbl>
          </a:graphicData>
        </a:graphic>
      </p:graphicFrame>
      <p:sp>
        <p:nvSpPr>
          <p:cNvPr id="9" name="Right Brace 8"/>
          <p:cNvSpPr/>
          <p:nvPr/>
        </p:nvSpPr>
        <p:spPr>
          <a:xfrm rot="16200000">
            <a:off x="4823433" y="-1054691"/>
            <a:ext cx="414337" cy="8466269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130702" y="2448055"/>
                <a:ext cx="20600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3,500 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kg</m:t>
                      </m:r>
                    </m:oMath>
                  </m:oMathPara>
                </a14:m>
                <a:endParaRPr lang="en-GB" sz="2800" dirty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0702" y="2448055"/>
                <a:ext cx="2060032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340523" y="4635102"/>
                <a:ext cx="371375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b="0" i="0" smtClean="0">
                        <a:cs typeface="Calibri" panose="020F0502020204030204" pitchFamily="34" charset="0"/>
                      </a:rPr>
                      <m:t>3,500 </m:t>
                    </m:r>
                    <m:r>
                      <m:rPr>
                        <m:nor/>
                      </m:rPr>
                      <a:rPr lang="en-GB" sz="2800" b="0" i="0" smtClean="0">
                        <a:cs typeface="Calibri" panose="020F0502020204030204" pitchFamily="34" charset="0"/>
                      </a:rPr>
                      <m:t>kg</m:t>
                    </m:r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  <m:r>
                      <m:rPr>
                        <m:nor/>
                      </m:rPr>
                      <a:rPr lang="en-GB" sz="2800" b="0" i="0" smtClean="0">
                        <a:cs typeface="Calibri" panose="020F0502020204030204" pitchFamily="34" charset="0"/>
                      </a:rPr>
                      <m:t>10</m:t>
                    </m:r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0523" y="4635102"/>
                <a:ext cx="3713755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719538" y="4635102"/>
                <a:ext cx="13297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350 </m:t>
                      </m:r>
                      <m:r>
                        <m:rPr>
                          <m:nor/>
                        </m:rPr>
                        <a:rPr lang="en-GB" sz="2800" b="0" i="0" smtClean="0">
                          <a:cs typeface="Calibri" panose="020F0502020204030204" pitchFamily="34" charset="0"/>
                        </a:rPr>
                        <m:t>kg</m:t>
                      </m:r>
                    </m:oMath>
                  </m:oMathPara>
                </a14:m>
                <a:endParaRPr lang="en-GB" sz="2800" dirty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9538" y="4635102"/>
                <a:ext cx="1329784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98802" y="3579832"/>
                <a:ext cx="119293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200" b="0" i="0" smtClean="0">
                          <a:cs typeface="Calibri" panose="020F0502020204030204" pitchFamily="34" charset="0"/>
                        </a:rPr>
                        <m:t>350 </m:t>
                      </m:r>
                      <m:r>
                        <m:rPr>
                          <m:nor/>
                        </m:rPr>
                        <a:rPr lang="en-GB" sz="2200" b="0" i="0" smtClean="0">
                          <a:cs typeface="Calibri" panose="020F0502020204030204" pitchFamily="34" charset="0"/>
                        </a:rPr>
                        <m:t>kg</m:t>
                      </m:r>
                    </m:oMath>
                  </m:oMathPara>
                </a14:m>
                <a:endParaRPr lang="en-GB" sz="2200" dirty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802" y="3579832"/>
                <a:ext cx="1192938" cy="430887"/>
              </a:xfrm>
              <a:prstGeom prst="rect">
                <a:avLst/>
              </a:prstGeom>
              <a:blipFill>
                <a:blip r:embed="rId12"/>
                <a:stretch>
                  <a:fillRect b="-1408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1593074" y="3575635"/>
                <a:ext cx="992327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200" b="0" i="0" smtClean="0">
                          <a:cs typeface="Calibri" panose="020F0502020204030204" pitchFamily="34" charset="0"/>
                        </a:rPr>
                        <m:t>350 </m:t>
                      </m:r>
                      <m:r>
                        <m:rPr>
                          <m:nor/>
                        </m:rPr>
                        <a:rPr lang="en-GB" sz="2200" b="0" i="0" smtClean="0">
                          <a:cs typeface="Calibri" panose="020F0502020204030204" pitchFamily="34" charset="0"/>
                        </a:rPr>
                        <m:t>kg</m:t>
                      </m:r>
                    </m:oMath>
                  </m:oMathPara>
                </a14:m>
                <a:endParaRPr lang="en-GB" sz="2200" dirty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3074" y="3575635"/>
                <a:ext cx="992327" cy="430887"/>
              </a:xfrm>
              <a:prstGeom prst="rect">
                <a:avLst/>
              </a:prstGeom>
              <a:blipFill>
                <a:blip r:embed="rId13"/>
                <a:stretch>
                  <a:fillRect r="-613" b="-142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403194" y="3575635"/>
                <a:ext cx="992327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200" b="0" i="0" smtClean="0">
                          <a:cs typeface="Calibri" panose="020F0502020204030204" pitchFamily="34" charset="0"/>
                        </a:rPr>
                        <m:t>350 </m:t>
                      </m:r>
                      <m:r>
                        <m:rPr>
                          <m:nor/>
                        </m:rPr>
                        <a:rPr lang="en-GB" sz="2200" b="0" i="0" smtClean="0">
                          <a:cs typeface="Calibri" panose="020F0502020204030204" pitchFamily="34" charset="0"/>
                        </a:rPr>
                        <m:t>kg</m:t>
                      </m:r>
                    </m:oMath>
                  </m:oMathPara>
                </a14:m>
                <a:endParaRPr lang="en-GB" sz="2200" dirty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3194" y="3575635"/>
                <a:ext cx="992327" cy="430887"/>
              </a:xfrm>
              <a:prstGeom prst="rect">
                <a:avLst/>
              </a:prstGeom>
              <a:blipFill>
                <a:blip r:embed="rId14"/>
                <a:stretch>
                  <a:fillRect r="-613" b="-142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602958" y="4635102"/>
                <a:ext cx="27139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b="0" i="0" smtClean="0">
                        <a:cs typeface="Calibri" panose="020F0502020204030204" pitchFamily="34" charset="0"/>
                      </a:rPr>
                      <m:t>350 </m:t>
                    </m:r>
                    <m:r>
                      <m:rPr>
                        <m:nor/>
                      </m:rPr>
                      <a:rPr lang="en-GB" sz="2800" b="0" i="0" smtClean="0">
                        <a:cs typeface="Calibri" panose="020F0502020204030204" pitchFamily="34" charset="0"/>
                      </a:rPr>
                      <m:t>kg</m:t>
                    </m:r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× </a:t>
                </a:r>
                <a:r>
                  <a:rPr lang="en-GB" sz="2800" dirty="0">
                    <a:cs typeface="Calibri" panose="020F0502020204030204" pitchFamily="34" charset="0"/>
                  </a:rPr>
                  <a:t>3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=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2958" y="4635102"/>
                <a:ext cx="2713940" cy="523220"/>
              </a:xfrm>
              <a:prstGeom prst="rect">
                <a:avLst/>
              </a:prstGeom>
              <a:blipFill>
                <a:blip r:embed="rId15"/>
                <a:stretch>
                  <a:fillRect t="-1395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7333555" y="4635102"/>
                <a:ext cx="196668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solidFill>
                            <a:srgbClr val="0070C0"/>
                          </a:solidFill>
                          <a:cs typeface="Calibri" panose="020F0502020204030204" pitchFamily="34" charset="0"/>
                        </a:rPr>
                        <m:t>1,050 </m:t>
                      </m:r>
                      <m:r>
                        <m:rPr>
                          <m:nor/>
                        </m:rPr>
                        <a:rPr lang="en-GB" sz="2800" b="0" i="0" smtClean="0">
                          <a:solidFill>
                            <a:srgbClr val="0070C0"/>
                          </a:solidFill>
                          <a:cs typeface="Calibri" panose="020F0502020204030204" pitchFamily="34" charset="0"/>
                        </a:rPr>
                        <m:t>kg</m:t>
                      </m:r>
                    </m:oMath>
                  </m:oMathPara>
                </a14:m>
                <a:endParaRPr lang="en-GB" sz="2800" dirty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3555" y="4635102"/>
                <a:ext cx="1966686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207391" y="1202584"/>
                <a:ext cx="196668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solidFill>
                            <a:srgbClr val="0070C0"/>
                          </a:solidFill>
                          <a:cs typeface="Calibri" panose="020F0502020204030204" pitchFamily="34" charset="0"/>
                        </a:rPr>
                        <m:t>1,050 </m:t>
                      </m:r>
                      <m:r>
                        <m:rPr>
                          <m:nor/>
                        </m:rPr>
                        <a:rPr lang="en-GB" sz="2800" b="0" i="0" smtClean="0">
                          <a:solidFill>
                            <a:srgbClr val="0070C0"/>
                          </a:solidFill>
                          <a:cs typeface="Calibri" panose="020F0502020204030204" pitchFamily="34" charset="0"/>
                        </a:rPr>
                        <m:t>kg</m:t>
                      </m:r>
                    </m:oMath>
                  </m:oMathPara>
                </a14:m>
                <a:endParaRPr lang="en-GB" sz="2800" dirty="0">
                  <a:solidFill>
                    <a:srgbClr val="0070C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7391" y="1202584"/>
                <a:ext cx="1966686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87698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8" grpId="1"/>
      <p:bldP spid="9" grpId="0" animBg="1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2|9.8|11.6|5.1|6.3|4.5|0.9|4|1.6|0.9|4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3.9|4.3|8.6|2.6|11.3|7.5|7.7|2|6.2|2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5.8|3.1|3|16.8|2.1|1.1|12.4|9.1|3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7.7|8.3|1.2|16.2|6.1|7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3.8|1.9|9.1|12.1|2.6|13.9|2.4|4.3|6.1|1.9|11.1|9.1|2.1|3.4|10.4|2.3|7.4|2.5|1|12.2|9|1.1|12.3|2.5|1.1|5.6|5|2.2|6.9|3|4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2.7|1|0.8|2.3|3.9|4.6|8.4|10.8|2.1|4.7|11.7|4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6.5|10.7|1.4|5.2|3|2.4|2.5|0.6|0.4|5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|11.1|1.1|7.2|7.7|2.4|2.6|5.9|2.4|4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.5|11.5|1.9|10|2.2|0.9|0.6|0.9|0.6|0.8|1.9|2.5|1.7|7.5|12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3" ma:contentTypeDescription="Create a new document." ma:contentTypeScope="" ma:versionID="c2e0ad7e8459b4a763097fd9c50beffe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379c73df8c7c32fbb5b9cacbe02209f3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BC5F11-B40C-47FE-884A-FCBB85ED7B57}">
  <ds:schemaRefs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2006/metadata/properties"/>
    <ds:schemaRef ds:uri="cee99ee9-287b-4f9a-957c-ba5ae7375c9a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522d4c35-b548-4432-90ae-af4376e1c4b4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D7D4C71-66F9-48C9-8A4D-9694122813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ED84827-C9B3-492B-A462-A2AC3DED0B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1704</TotalTime>
  <Words>459</Words>
  <Application>Microsoft Office PowerPoint</Application>
  <PresentationFormat>A4 Paper (210x297 mm)</PresentationFormat>
  <Paragraphs>155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Bariol Bold</vt:lpstr>
      <vt:lpstr>Calibri</vt:lpstr>
      <vt:lpstr>Calibri Light</vt:lpstr>
      <vt:lpstr>Cambria Math</vt:lpstr>
      <vt:lpstr>KG Primary Penmanship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97</cp:revision>
  <dcterms:created xsi:type="dcterms:W3CDTF">2019-10-15T10:24:11Z</dcterms:created>
  <dcterms:modified xsi:type="dcterms:W3CDTF">2021-06-30T07:36:03Z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