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8"/>
  </p:notesMasterIdLst>
  <p:handoutMasterIdLst>
    <p:handoutMasterId r:id="rId19"/>
  </p:handoutMasterIdLst>
  <p:sldIdLst>
    <p:sldId id="279" r:id="rId5"/>
    <p:sldId id="259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45" userDrawn="1">
          <p15:clr>
            <a:srgbClr val="A4A3A4"/>
          </p15:clr>
        </p15:guide>
        <p15:guide id="2" pos="35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75"/>
    <p:restoredTop sz="94693"/>
  </p:normalViewPr>
  <p:slideViewPr>
    <p:cSldViewPr snapToGrid="0" snapToObjects="1">
      <p:cViewPr varScale="1">
        <p:scale>
          <a:sx n="107" d="100"/>
          <a:sy n="107" d="100"/>
        </p:scale>
        <p:origin x="1260" y="60"/>
      </p:cViewPr>
      <p:guideLst>
        <p:guide orient="horz" pos="3045"/>
        <p:guide pos="357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988345E0-0A84-4F15-ADBE-136CD2F3F306}"/>
    <pc:docChg chg="custSel modSld">
      <pc:chgData name="James Clegg" userId="c6df1435-7a36-4b38-be4d-16e68e91152f" providerId="ADAL" clId="{988345E0-0A84-4F15-ADBE-136CD2F3F306}" dt="2020-12-08T09:22:15.867" v="12"/>
      <pc:docMkLst>
        <pc:docMk/>
      </pc:docMkLst>
      <pc:sldChg chg="delSp modTransition delAnim">
        <pc:chgData name="James Clegg" userId="c6df1435-7a36-4b38-be4d-16e68e91152f" providerId="ADAL" clId="{988345E0-0A84-4F15-ADBE-136CD2F3F306}" dt="2020-12-08T09:22:15.867" v="12"/>
        <pc:sldMkLst>
          <pc:docMk/>
          <pc:sldMk cId="3299310921" sldId="259"/>
        </pc:sldMkLst>
        <pc:picChg chg="del">
          <ac:chgData name="James Clegg" userId="c6df1435-7a36-4b38-be4d-16e68e91152f" providerId="ADAL" clId="{988345E0-0A84-4F15-ADBE-136CD2F3F306}" dt="2020-12-08T09:21:36.827" v="0" actId="478"/>
          <ac:picMkLst>
            <pc:docMk/>
            <pc:sldMk cId="3299310921" sldId="259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88345E0-0A84-4F15-ADBE-136CD2F3F306}" dt="2020-12-08T09:22:15.867" v="12"/>
        <pc:sldMkLst>
          <pc:docMk/>
          <pc:sldMk cId="516765380" sldId="268"/>
        </pc:sldMkLst>
        <pc:picChg chg="del">
          <ac:chgData name="James Clegg" userId="c6df1435-7a36-4b38-be4d-16e68e91152f" providerId="ADAL" clId="{988345E0-0A84-4F15-ADBE-136CD2F3F306}" dt="2020-12-08T09:21:39.830" v="1" actId="478"/>
          <ac:picMkLst>
            <pc:docMk/>
            <pc:sldMk cId="516765380" sldId="268"/>
            <ac:picMk id="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88345E0-0A84-4F15-ADBE-136CD2F3F306}" dt="2020-12-08T09:22:15.867" v="12"/>
        <pc:sldMkLst>
          <pc:docMk/>
          <pc:sldMk cId="1314125722" sldId="269"/>
        </pc:sldMkLst>
        <pc:picChg chg="del">
          <ac:chgData name="James Clegg" userId="c6df1435-7a36-4b38-be4d-16e68e91152f" providerId="ADAL" clId="{988345E0-0A84-4F15-ADBE-136CD2F3F306}" dt="2020-12-08T09:21:42.741" v="2" actId="478"/>
          <ac:picMkLst>
            <pc:docMk/>
            <pc:sldMk cId="1314125722" sldId="269"/>
            <ac:picMk id="1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88345E0-0A84-4F15-ADBE-136CD2F3F306}" dt="2020-12-08T09:22:15.867" v="12"/>
        <pc:sldMkLst>
          <pc:docMk/>
          <pc:sldMk cId="2519254336" sldId="270"/>
        </pc:sldMkLst>
        <pc:picChg chg="del">
          <ac:chgData name="James Clegg" userId="c6df1435-7a36-4b38-be4d-16e68e91152f" providerId="ADAL" clId="{988345E0-0A84-4F15-ADBE-136CD2F3F306}" dt="2020-12-08T09:21:46.516" v="3" actId="478"/>
          <ac:picMkLst>
            <pc:docMk/>
            <pc:sldMk cId="2519254336" sldId="270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88345E0-0A84-4F15-ADBE-136CD2F3F306}" dt="2020-12-08T09:22:15.867" v="12"/>
        <pc:sldMkLst>
          <pc:docMk/>
          <pc:sldMk cId="1011175776" sldId="271"/>
        </pc:sldMkLst>
        <pc:picChg chg="del">
          <ac:chgData name="James Clegg" userId="c6df1435-7a36-4b38-be4d-16e68e91152f" providerId="ADAL" clId="{988345E0-0A84-4F15-ADBE-136CD2F3F306}" dt="2020-12-08T09:21:49.471" v="4" actId="478"/>
          <ac:picMkLst>
            <pc:docMk/>
            <pc:sldMk cId="1011175776" sldId="271"/>
            <ac:picMk id="21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88345E0-0A84-4F15-ADBE-136CD2F3F306}" dt="2020-12-08T09:22:15.867" v="12"/>
        <pc:sldMkLst>
          <pc:docMk/>
          <pc:sldMk cId="2810186833" sldId="272"/>
        </pc:sldMkLst>
        <pc:picChg chg="del">
          <ac:chgData name="James Clegg" userId="c6df1435-7a36-4b38-be4d-16e68e91152f" providerId="ADAL" clId="{988345E0-0A84-4F15-ADBE-136CD2F3F306}" dt="2020-12-08T09:21:51.998" v="5" actId="478"/>
          <ac:picMkLst>
            <pc:docMk/>
            <pc:sldMk cId="2810186833" sldId="272"/>
            <ac:picMk id="40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88345E0-0A84-4F15-ADBE-136CD2F3F306}" dt="2020-12-08T09:22:15.867" v="12"/>
        <pc:sldMkLst>
          <pc:docMk/>
          <pc:sldMk cId="271189380" sldId="273"/>
        </pc:sldMkLst>
        <pc:picChg chg="del">
          <ac:chgData name="James Clegg" userId="c6df1435-7a36-4b38-be4d-16e68e91152f" providerId="ADAL" clId="{988345E0-0A84-4F15-ADBE-136CD2F3F306}" dt="2020-12-08T09:21:54.515" v="6" actId="478"/>
          <ac:picMkLst>
            <pc:docMk/>
            <pc:sldMk cId="271189380" sldId="273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88345E0-0A84-4F15-ADBE-136CD2F3F306}" dt="2020-12-08T09:22:15.867" v="12"/>
        <pc:sldMkLst>
          <pc:docMk/>
          <pc:sldMk cId="488733768" sldId="274"/>
        </pc:sldMkLst>
        <pc:picChg chg="del">
          <ac:chgData name="James Clegg" userId="c6df1435-7a36-4b38-be4d-16e68e91152f" providerId="ADAL" clId="{988345E0-0A84-4F15-ADBE-136CD2F3F306}" dt="2020-12-08T09:21:57.394" v="7" actId="478"/>
          <ac:picMkLst>
            <pc:docMk/>
            <pc:sldMk cId="488733768" sldId="274"/>
            <ac:picMk id="31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88345E0-0A84-4F15-ADBE-136CD2F3F306}" dt="2020-12-08T09:22:15.867" v="12"/>
        <pc:sldMkLst>
          <pc:docMk/>
          <pc:sldMk cId="3618234661" sldId="275"/>
        </pc:sldMkLst>
        <pc:picChg chg="del">
          <ac:chgData name="James Clegg" userId="c6df1435-7a36-4b38-be4d-16e68e91152f" providerId="ADAL" clId="{988345E0-0A84-4F15-ADBE-136CD2F3F306}" dt="2020-12-08T09:22:00.866" v="8" actId="478"/>
          <ac:picMkLst>
            <pc:docMk/>
            <pc:sldMk cId="3618234661" sldId="275"/>
            <ac:picMk id="1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88345E0-0A84-4F15-ADBE-136CD2F3F306}" dt="2020-12-08T09:22:15.867" v="12"/>
        <pc:sldMkLst>
          <pc:docMk/>
          <pc:sldMk cId="2269662375" sldId="276"/>
        </pc:sldMkLst>
        <pc:picChg chg="del">
          <ac:chgData name="James Clegg" userId="c6df1435-7a36-4b38-be4d-16e68e91152f" providerId="ADAL" clId="{988345E0-0A84-4F15-ADBE-136CD2F3F306}" dt="2020-12-08T09:22:04.002" v="9" actId="478"/>
          <ac:picMkLst>
            <pc:docMk/>
            <pc:sldMk cId="2269662375" sldId="276"/>
            <ac:picMk id="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88345E0-0A84-4F15-ADBE-136CD2F3F306}" dt="2020-12-08T09:22:15.867" v="12"/>
        <pc:sldMkLst>
          <pc:docMk/>
          <pc:sldMk cId="2378708560" sldId="277"/>
        </pc:sldMkLst>
        <pc:picChg chg="del">
          <ac:chgData name="James Clegg" userId="c6df1435-7a36-4b38-be4d-16e68e91152f" providerId="ADAL" clId="{988345E0-0A84-4F15-ADBE-136CD2F3F306}" dt="2020-12-08T09:22:07.005" v="10" actId="478"/>
          <ac:picMkLst>
            <pc:docMk/>
            <pc:sldMk cId="2378708560" sldId="277"/>
            <ac:picMk id="2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88345E0-0A84-4F15-ADBE-136CD2F3F306}" dt="2020-12-08T09:22:15.867" v="12"/>
        <pc:sldMkLst>
          <pc:docMk/>
          <pc:sldMk cId="2606164595" sldId="278"/>
        </pc:sldMkLst>
        <pc:picChg chg="del">
          <ac:chgData name="James Clegg" userId="c6df1435-7a36-4b38-be4d-16e68e91152f" providerId="ADAL" clId="{988345E0-0A84-4F15-ADBE-136CD2F3F306}" dt="2020-12-08T09:22:09.956" v="11" actId="478"/>
          <ac:picMkLst>
            <pc:docMk/>
            <pc:sldMk cId="2606164595" sldId="278"/>
            <ac:picMk id="19" creationId="{00000000-0000-0000-0000-000000000000}"/>
          </ac:picMkLst>
        </pc:picChg>
      </pc:sldChg>
      <pc:sldChg chg="modTransition">
        <pc:chgData name="James Clegg" userId="c6df1435-7a36-4b38-be4d-16e68e91152f" providerId="ADAL" clId="{988345E0-0A84-4F15-ADBE-136CD2F3F306}" dt="2020-12-08T09:22:15.867" v="12"/>
        <pc:sldMkLst>
          <pc:docMk/>
          <pc:sldMk cId="4026166258" sldId="279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12/8/2020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12/8/2020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3EB5A1-0FDD-4799-8188-56D0F06507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44792" t="17647" b="27652"/>
          <a:stretch/>
        </p:blipFill>
        <p:spPr>
          <a:xfrm>
            <a:off x="6792686" y="-1"/>
            <a:ext cx="3113314" cy="48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.png"/><Relationship Id="rId3" Type="http://schemas.openxmlformats.org/officeDocument/2006/relationships/image" Target="../media/image32.png"/><Relationship Id="rId12" Type="http://schemas.openxmlformats.org/officeDocument/2006/relationships/image" Target="../media/image3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11" Type="http://schemas.openxmlformats.org/officeDocument/2006/relationships/image" Target="../media/image37.png"/><Relationship Id="rId15" Type="http://schemas.openxmlformats.org/officeDocument/2006/relationships/image" Target="../media/image31.png"/><Relationship Id="rId10" Type="http://schemas.openxmlformats.org/officeDocument/2006/relationships/image" Target="../media/image36.png"/><Relationship Id="rId9" Type="http://schemas.openxmlformats.org/officeDocument/2006/relationships/image" Target="../media/image35.png"/><Relationship Id="rId1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0.png"/><Relationship Id="rId3" Type="http://schemas.openxmlformats.org/officeDocument/2006/relationships/image" Target="../media/image32.png"/><Relationship Id="rId12" Type="http://schemas.openxmlformats.org/officeDocument/2006/relationships/image" Target="../media/image39.png"/><Relationship Id="rId17" Type="http://schemas.openxmlformats.org/officeDocument/2006/relationships/image" Target="../media/image31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8.png"/><Relationship Id="rId1" Type="http://schemas.openxmlformats.org/officeDocument/2006/relationships/tags" Target="../tags/tag10.xml"/><Relationship Id="rId11" Type="http://schemas.openxmlformats.org/officeDocument/2006/relationships/image" Target="../media/image37.png"/><Relationship Id="rId15" Type="http://schemas.openxmlformats.org/officeDocument/2006/relationships/image" Target="../media/image20.png"/><Relationship Id="rId10" Type="http://schemas.openxmlformats.org/officeDocument/2006/relationships/image" Target="../media/image36.png"/><Relationship Id="rId9" Type="http://schemas.openxmlformats.org/officeDocument/2006/relationships/image" Target="../media/image35.png"/><Relationship Id="rId1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6.png"/><Relationship Id="rId12" Type="http://schemas.openxmlformats.org/officeDocument/2006/relationships/image" Target="../media/image45.png"/><Relationship Id="rId17" Type="http://schemas.openxmlformats.org/officeDocument/2006/relationships/image" Target="../media/image31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8.png"/><Relationship Id="rId1" Type="http://schemas.openxmlformats.org/officeDocument/2006/relationships/tags" Target="../tags/tag11.xml"/><Relationship Id="rId11" Type="http://schemas.openxmlformats.org/officeDocument/2006/relationships/image" Target="../media/image8.png"/><Relationship Id="rId15" Type="http://schemas.openxmlformats.org/officeDocument/2006/relationships/image" Target="../media/image20.png"/><Relationship Id="rId10" Type="http://schemas.openxmlformats.org/officeDocument/2006/relationships/image" Target="../media/image44.png"/><Relationship Id="rId9" Type="http://schemas.openxmlformats.org/officeDocument/2006/relationships/image" Target="../media/image43.png"/><Relationship Id="rId14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png"/><Relationship Id="rId18" Type="http://schemas.openxmlformats.org/officeDocument/2006/relationships/image" Target="../media/image380.png"/><Relationship Id="rId26" Type="http://schemas.openxmlformats.org/officeDocument/2006/relationships/image" Target="../media/image18.png"/><Relationship Id="rId21" Type="http://schemas.openxmlformats.org/officeDocument/2006/relationships/image" Target="../media/image50.png"/><Relationship Id="rId12" Type="http://schemas.openxmlformats.org/officeDocument/2006/relationships/image" Target="../media/image46.png"/><Relationship Id="rId17" Type="http://schemas.openxmlformats.org/officeDocument/2006/relationships/image" Target="../media/image340.png"/><Relationship Id="rId25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10.png"/><Relationship Id="rId20" Type="http://schemas.openxmlformats.org/officeDocument/2006/relationships/image" Target="../media/image49.png"/><Relationship Id="rId1" Type="http://schemas.openxmlformats.org/officeDocument/2006/relationships/tags" Target="../tags/tag12.xml"/><Relationship Id="rId11" Type="http://schemas.openxmlformats.org/officeDocument/2006/relationships/image" Target="../media/image45.png"/><Relationship Id="rId24" Type="http://schemas.openxmlformats.org/officeDocument/2006/relationships/image" Target="../media/image52.png"/><Relationship Id="rId15" Type="http://schemas.openxmlformats.org/officeDocument/2006/relationships/image" Target="../media/image300.png"/><Relationship Id="rId23" Type="http://schemas.openxmlformats.org/officeDocument/2006/relationships/image" Target="../media/image54.png"/><Relationship Id="rId10" Type="http://schemas.openxmlformats.org/officeDocument/2006/relationships/image" Target="../media/image44.png"/><Relationship Id="rId19" Type="http://schemas.openxmlformats.org/officeDocument/2006/relationships/image" Target="../media/image48.png"/><Relationship Id="rId9" Type="http://schemas.openxmlformats.org/officeDocument/2006/relationships/image" Target="../media/image43.png"/><Relationship Id="rId14" Type="http://schemas.openxmlformats.org/officeDocument/2006/relationships/image" Target="../media/image470.png"/><Relationship Id="rId22" Type="http://schemas.openxmlformats.org/officeDocument/2006/relationships/image" Target="../media/image51.png"/><Relationship Id="rId27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8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410.png"/><Relationship Id="rId10" Type="http://schemas.openxmlformats.org/officeDocument/2006/relationships/image" Target="../media/image12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1.png"/><Relationship Id="rId5" Type="http://schemas.openxmlformats.org/officeDocument/2006/relationships/image" Target="../media/image4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9.png"/><Relationship Id="rId5" Type="http://schemas.openxmlformats.org/officeDocument/2006/relationships/image" Target="../media/image4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0.png"/><Relationship Id="rId3" Type="http://schemas.openxmlformats.org/officeDocument/2006/relationships/image" Target="../media/image13.png"/><Relationship Id="rId7" Type="http://schemas.openxmlformats.org/officeDocument/2006/relationships/image" Target="../media/image19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80.png"/><Relationship Id="rId11" Type="http://schemas.openxmlformats.org/officeDocument/2006/relationships/image" Target="../media/image23.png"/><Relationship Id="rId10" Type="http://schemas.openxmlformats.org/officeDocument/2006/relationships/image" Target="../media/image22.png"/><Relationship Id="rId9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20.png"/><Relationship Id="rId7" Type="http://schemas.openxmlformats.org/officeDocument/2006/relationships/image" Target="../media/image26.png"/><Relationship Id="rId12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8.png"/><Relationship Id="rId1" Type="http://schemas.openxmlformats.org/officeDocument/2006/relationships/tags" Target="../tags/tag8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5" Type="http://schemas.openxmlformats.org/officeDocument/2006/relationships/image" Target="../media/image31.png"/><Relationship Id="rId10" Type="http://schemas.openxmlformats.org/officeDocument/2006/relationships/image" Target="../media/image29.png"/><Relationship Id="rId9" Type="http://schemas.openxmlformats.org/officeDocument/2006/relationships/image" Target="../media/image28.png"/><Relationship Id="rId14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AED8482-0B71-426C-A5FC-47FC832EC2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782" y="1009687"/>
            <a:ext cx="5206435" cy="145707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984C304-3118-4CBB-A9FE-1E583D8A6B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336" y="2308184"/>
            <a:ext cx="1993401" cy="238472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E481836-FE04-4A8A-9C3E-6D8602E294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8288" y="2449215"/>
            <a:ext cx="1993401" cy="238472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3DEBD1C-6AFE-42AE-BF61-07AFDBFD00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4962" y="2973562"/>
            <a:ext cx="1993401" cy="238472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E965D1F-899A-42EC-B9DF-3C18AD67E2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54116" y="2890008"/>
            <a:ext cx="1993401" cy="2384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1662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682" y="793896"/>
            <a:ext cx="4113946" cy="248795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6668832" y="1104969"/>
                <a:ext cx="40178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8832" y="1104969"/>
                <a:ext cx="401782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6668832" y="1813777"/>
                <a:ext cx="40178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8832" y="1813777"/>
                <a:ext cx="401782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6682154" y="2784195"/>
                <a:ext cx="40178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2154" y="2784195"/>
                <a:ext cx="401782" cy="52322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ounded Rectangle 2"/>
          <p:cNvSpPr/>
          <p:nvPr/>
        </p:nvSpPr>
        <p:spPr>
          <a:xfrm>
            <a:off x="663453" y="1628189"/>
            <a:ext cx="4068175" cy="801771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TextBox 33"/>
          <p:cNvSpPr txBox="1"/>
          <p:nvPr/>
        </p:nvSpPr>
        <p:spPr>
          <a:xfrm>
            <a:off x="7197969" y="1082991"/>
            <a:ext cx="1356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olidFill>
                  <a:schemeClr val="accent1"/>
                </a:solidFill>
              </a:rPr>
              <a:t>12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663452" y="694520"/>
            <a:ext cx="4068175" cy="801771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889261" y="4363803"/>
                <a:ext cx="2846123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600" dirty="0"/>
                  <a:t>12 </a:t>
                </a:r>
                <a14:m>
                  <m:oMath xmlns:m="http://schemas.openxmlformats.org/officeDocument/2006/math">
                    <m:r>
                      <a:rPr lang="en-GB" sz="2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600" dirty="0"/>
                  <a:t> ____ </a:t>
                </a:r>
                <a14:m>
                  <m:oMath xmlns:m="http://schemas.openxmlformats.org/officeDocument/2006/math">
                    <m:r>
                      <a:rPr lang="en-GB" sz="26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600" dirty="0"/>
                  <a:t> 180  </a:t>
                </a:r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9261" y="4363803"/>
                <a:ext cx="2846123" cy="492443"/>
              </a:xfrm>
              <a:prstGeom prst="rect">
                <a:avLst/>
              </a:prstGeom>
              <a:blipFill>
                <a:blip r:embed="rId12"/>
                <a:stretch>
                  <a:fillRect l="-3854" t="-9877" b="-3086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7" name="Table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5838893"/>
              </p:ext>
            </p:extLst>
          </p:nvPr>
        </p:nvGraphicFramePr>
        <p:xfrm>
          <a:off x="3716212" y="3729661"/>
          <a:ext cx="3153510" cy="13352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0702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630702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630702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630702">
                  <a:extLst>
                    <a:ext uri="{9D8B030D-6E8A-4147-A177-3AD203B41FA5}">
                      <a16:colId xmlns:a16="http://schemas.microsoft.com/office/drawing/2014/main" val="3638533213"/>
                    </a:ext>
                  </a:extLst>
                </a:gridCol>
                <a:gridCol w="630702">
                  <a:extLst>
                    <a:ext uri="{9D8B030D-6E8A-4147-A177-3AD203B41FA5}">
                      <a16:colId xmlns:a16="http://schemas.microsoft.com/office/drawing/2014/main" val="3755109932"/>
                    </a:ext>
                  </a:extLst>
                </a:gridCol>
              </a:tblGrid>
              <a:tr h="709293">
                <a:tc>
                  <a:txBody>
                    <a:bodyPr/>
                    <a:lstStyle/>
                    <a:p>
                      <a:pPr algn="r"/>
                      <a:endParaRPr lang="en-GB" sz="4000" dirty="0"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12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1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8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sp>
        <p:nvSpPr>
          <p:cNvPr id="38" name="TextBox 37"/>
          <p:cNvSpPr txBox="1"/>
          <p:nvPr/>
        </p:nvSpPr>
        <p:spPr>
          <a:xfrm>
            <a:off x="4716142" y="3957737"/>
            <a:ext cx="340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0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222862" y="3957737"/>
            <a:ext cx="340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1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778404" y="3944331"/>
            <a:ext cx="340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noProof="0" dirty="0">
                <a:solidFill>
                  <a:prstClr val="black"/>
                </a:solidFill>
                <a:latin typeface="Calibri" panose="020F0502020204030204"/>
              </a:rPr>
              <a:t>5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677728" y="4333026"/>
            <a:ext cx="340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noProof="0" dirty="0">
                <a:solidFill>
                  <a:prstClr val="black"/>
                </a:solidFill>
                <a:latin typeface="Calibri" panose="020F0502020204030204"/>
              </a:rPr>
              <a:t>6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197969" y="1849096"/>
            <a:ext cx="1356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olidFill>
                  <a:schemeClr val="accent1"/>
                </a:solidFill>
              </a:rPr>
              <a:t>15</a:t>
            </a:r>
            <a:endParaRPr lang="en-GB" dirty="0">
              <a:solidFill>
                <a:schemeClr val="accent1"/>
              </a:solidFill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572119" y="2573611"/>
            <a:ext cx="1073255" cy="114813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20A3521-E8E5-4126-9F2B-01B26ADF8F2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642097" y="1830738"/>
            <a:ext cx="895890" cy="80748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609063" y="929992"/>
            <a:ext cx="999367" cy="9007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18234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4" grpId="0"/>
      <p:bldP spid="35" grpId="0" animBg="1"/>
      <p:bldP spid="35" grpId="1" animBg="1"/>
      <p:bldP spid="36" grpId="0"/>
      <p:bldP spid="36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682" y="793896"/>
            <a:ext cx="4113946" cy="248795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6668832" y="1104969"/>
                <a:ext cx="40178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8832" y="1104969"/>
                <a:ext cx="401782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6668832" y="1813777"/>
                <a:ext cx="40178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8832" y="1813777"/>
                <a:ext cx="401782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6682154" y="2784195"/>
                <a:ext cx="40178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2154" y="2784195"/>
                <a:ext cx="401782" cy="52322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ounded Rectangle 2"/>
          <p:cNvSpPr/>
          <p:nvPr/>
        </p:nvSpPr>
        <p:spPr>
          <a:xfrm>
            <a:off x="716700" y="2517569"/>
            <a:ext cx="4068175" cy="803166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TextBox 33"/>
          <p:cNvSpPr txBox="1"/>
          <p:nvPr/>
        </p:nvSpPr>
        <p:spPr>
          <a:xfrm>
            <a:off x="7197969" y="1082991"/>
            <a:ext cx="1356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olidFill>
                  <a:schemeClr val="accent1"/>
                </a:solidFill>
              </a:rPr>
              <a:t>12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197969" y="1849096"/>
            <a:ext cx="1356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olidFill>
                  <a:schemeClr val="accent1"/>
                </a:solidFill>
              </a:rPr>
              <a:t>15</a:t>
            </a:r>
            <a:endParaRPr lang="en-GB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872773" y="3555680"/>
                <a:ext cx="3756028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600" dirty="0">
                    <a:ea typeface="Cambria Math" panose="02040503050406030204" pitchFamily="18" charset="0"/>
                  </a:rPr>
                  <a:t>____</a:t>
                </a:r>
                <a14:m>
                  <m:oMath xmlns:m="http://schemas.openxmlformats.org/officeDocument/2006/math">
                    <m:r>
                      <a:rPr lang="en-GB" sz="2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600" dirty="0"/>
                  <a:t> 12 </a:t>
                </a:r>
                <a14:m>
                  <m:oMath xmlns:m="http://schemas.openxmlformats.org/officeDocument/2006/math">
                    <m:r>
                      <a:rPr lang="en-GB" sz="2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600" dirty="0"/>
                  <a:t> 15 </a:t>
                </a:r>
                <a14:m>
                  <m:oMath xmlns:m="http://schemas.openxmlformats.org/officeDocument/2006/math">
                    <m:r>
                      <a:rPr lang="en-GB" sz="26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600" dirty="0"/>
                  <a:t> 3,600</a:t>
                </a: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2773" y="3555680"/>
                <a:ext cx="3756028" cy="492443"/>
              </a:xfrm>
              <a:prstGeom prst="rect">
                <a:avLst/>
              </a:prstGeom>
              <a:blipFill>
                <a:blip r:embed="rId12"/>
                <a:stretch>
                  <a:fillRect l="-2922" t="-9877" b="-3209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819526" y="4178768"/>
                <a:ext cx="3756028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600" dirty="0">
                    <a:ea typeface="Cambria Math" panose="02040503050406030204" pitchFamily="18" charset="0"/>
                  </a:rPr>
                  <a:t>____</a:t>
                </a:r>
                <a14:m>
                  <m:oMath xmlns:m="http://schemas.openxmlformats.org/officeDocument/2006/math">
                    <m:r>
                      <a:rPr lang="en-GB" sz="2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600" dirty="0"/>
                  <a:t> 180</a:t>
                </a:r>
                <a14:m>
                  <m:oMath xmlns:m="http://schemas.openxmlformats.org/officeDocument/2006/math">
                    <m:r>
                      <a:rPr lang="en-GB" sz="2600" dirty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sz="26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600" dirty="0"/>
                  <a:t> 3,600</a:t>
                </a: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9526" y="4178768"/>
                <a:ext cx="3756028" cy="492443"/>
              </a:xfrm>
              <a:prstGeom prst="rect">
                <a:avLst/>
              </a:prstGeom>
              <a:blipFill>
                <a:blip r:embed="rId13"/>
                <a:stretch>
                  <a:fillRect l="-2917" t="-9877" b="-3209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ounded Rectangle 20"/>
          <p:cNvSpPr/>
          <p:nvPr/>
        </p:nvSpPr>
        <p:spPr>
          <a:xfrm>
            <a:off x="727130" y="715035"/>
            <a:ext cx="4068175" cy="803166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1279048" y="4847356"/>
                <a:ext cx="1606062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600" dirty="0"/>
                  <a:t>2</a:t>
                </a:r>
                <a14:m>
                  <m:oMath xmlns:m="http://schemas.openxmlformats.org/officeDocument/2006/math">
                    <m:r>
                      <a:rPr lang="en-GB" sz="26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GB" sz="2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600" dirty="0"/>
                  <a:t> 180 </a:t>
                </a:r>
                <a14:m>
                  <m:oMath xmlns:m="http://schemas.openxmlformats.org/officeDocument/2006/math">
                    <m:r>
                      <a:rPr lang="en-GB" sz="26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600" dirty="0"/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9048" y="4847356"/>
                <a:ext cx="1606062" cy="492443"/>
              </a:xfrm>
              <a:prstGeom prst="rect">
                <a:avLst/>
              </a:prstGeom>
              <a:blipFill>
                <a:blip r:embed="rId14"/>
                <a:stretch>
                  <a:fillRect l="-6844" t="-9877" b="-3209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TextBox 25"/>
          <p:cNvSpPr txBox="1"/>
          <p:nvPr/>
        </p:nvSpPr>
        <p:spPr>
          <a:xfrm>
            <a:off x="2750787" y="4847356"/>
            <a:ext cx="160606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360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197969" y="2790020"/>
            <a:ext cx="160606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>
                <a:solidFill>
                  <a:schemeClr val="accent1"/>
                </a:solidFill>
              </a:rPr>
              <a:t>20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938976" y="4178767"/>
            <a:ext cx="160606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20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572119" y="2573611"/>
            <a:ext cx="1073255" cy="114813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20A3521-E8E5-4126-9F2B-01B26ADF8F2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642760" y="1830737"/>
            <a:ext cx="897522" cy="80895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609063" y="929992"/>
            <a:ext cx="999367" cy="90074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69662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9" grpId="0"/>
      <p:bldP spid="20" grpId="0"/>
      <p:bldP spid="21" grpId="0" animBg="1"/>
      <p:bldP spid="21" grpId="1" animBg="1"/>
      <p:bldP spid="24" grpId="0"/>
      <p:bldP spid="26" grpId="0"/>
      <p:bldP spid="43" grpId="0"/>
      <p:bldP spid="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721693" y="1069799"/>
                <a:ext cx="40178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1693" y="1069799"/>
                <a:ext cx="401782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721693" y="1778607"/>
                <a:ext cx="40178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1693" y="1778607"/>
                <a:ext cx="401782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735015" y="2749025"/>
                <a:ext cx="40178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5015" y="2749025"/>
                <a:ext cx="401782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2250830" y="1047821"/>
            <a:ext cx="1356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12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2250830" y="1813926"/>
            <a:ext cx="1356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15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2334084" y="2754850"/>
            <a:ext cx="160606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20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E97C59F-F419-4619-B21C-C71DB733ECC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642103" y="705085"/>
            <a:ext cx="747045" cy="74704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E128DF4-1E73-4A54-AF68-A2091AAE3C02}"/>
              </a:ext>
            </a:extLst>
          </p:cNvPr>
          <p:cNvSpPr txBox="1"/>
          <p:nvPr/>
        </p:nvSpPr>
        <p:spPr>
          <a:xfrm>
            <a:off x="6944947" y="84777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6551364" y="4408290"/>
                <a:ext cx="40178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1364" y="4408290"/>
                <a:ext cx="401782" cy="52322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3395212" y="4408290"/>
                <a:ext cx="40178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5212" y="4408290"/>
                <a:ext cx="401782" cy="52322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5101466" y="4392804"/>
                <a:ext cx="40178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1466" y="4392804"/>
                <a:ext cx="401782" cy="52322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/>
          <p:cNvSpPr txBox="1"/>
          <p:nvPr/>
        </p:nvSpPr>
        <p:spPr>
          <a:xfrm>
            <a:off x="7365337" y="4408703"/>
            <a:ext cx="1190951" cy="52322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245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365337" y="4100216"/>
            <a:ext cx="993217" cy="964153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</a:rPr>
              <a:t>?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92398" y="2445563"/>
            <a:ext cx="1073255" cy="114813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20A3521-E8E5-4126-9F2B-01B26ADF8F2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28897" y="1651590"/>
            <a:ext cx="830930" cy="74893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29342" y="801944"/>
            <a:ext cx="999367" cy="900746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160248" y="4080347"/>
            <a:ext cx="1073255" cy="114813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520A3521-E8E5-4126-9F2B-01B26ADF8F2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016990" y="4317990"/>
            <a:ext cx="1011600" cy="91177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520A3521-E8E5-4126-9F2B-01B26ADF8F2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598310" y="4332787"/>
            <a:ext cx="1011600" cy="9117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78708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721693" y="1069799"/>
                <a:ext cx="40178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1693" y="1069799"/>
                <a:ext cx="401782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721693" y="1778607"/>
                <a:ext cx="40178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1693" y="1778607"/>
                <a:ext cx="401782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735015" y="2749025"/>
                <a:ext cx="40178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5015" y="2749025"/>
                <a:ext cx="401782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2250830" y="1047821"/>
            <a:ext cx="1356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12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2250830" y="1813926"/>
            <a:ext cx="1356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15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2334084" y="2754850"/>
            <a:ext cx="160606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20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6551364" y="4408290"/>
                <a:ext cx="40178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1364" y="4408290"/>
                <a:ext cx="401782" cy="52322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3395212" y="4408290"/>
                <a:ext cx="40178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5212" y="4408290"/>
                <a:ext cx="401782" cy="52322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5101466" y="4392804"/>
                <a:ext cx="40178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1466" y="4392804"/>
                <a:ext cx="401782" cy="52322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/>
          <p:cNvSpPr txBox="1"/>
          <p:nvPr/>
        </p:nvSpPr>
        <p:spPr>
          <a:xfrm>
            <a:off x="7365337" y="4408703"/>
            <a:ext cx="1190951" cy="52322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245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365337" y="4100216"/>
            <a:ext cx="993217" cy="964153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4074858" y="826251"/>
                <a:ext cx="3384974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600" dirty="0"/>
                  <a:t>20 </a:t>
                </a:r>
                <a14:m>
                  <m:oMath xmlns:m="http://schemas.openxmlformats.org/officeDocument/2006/math">
                    <m:r>
                      <a:rPr lang="en-GB" sz="26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600" dirty="0"/>
                  <a:t> 15 </a:t>
                </a:r>
                <a14:m>
                  <m:oMath xmlns:m="http://schemas.openxmlformats.org/officeDocument/2006/math">
                    <m:r>
                      <a:rPr lang="en-GB" sz="2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600" dirty="0"/>
                  <a:t> 15</a:t>
                </a: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4858" y="826251"/>
                <a:ext cx="3384974" cy="492443"/>
              </a:xfrm>
              <a:prstGeom prst="rect">
                <a:avLst/>
              </a:prstGeom>
              <a:blipFill>
                <a:blip r:embed="rId14"/>
                <a:stretch>
                  <a:fillRect l="-3237" t="-11250" b="-325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4" name="Group 23">
            <a:extLst>
              <a:ext uri="{FF2B5EF4-FFF2-40B4-BE49-F238E27FC236}">
                <a16:creationId xmlns:a16="http://schemas.microsoft.com/office/drawing/2014/main" id="{23E16FE5-715D-4889-9614-1F8EE086318E}"/>
              </a:ext>
            </a:extLst>
          </p:cNvPr>
          <p:cNvGrpSpPr/>
          <p:nvPr/>
        </p:nvGrpSpPr>
        <p:grpSpPr>
          <a:xfrm>
            <a:off x="6655844" y="837196"/>
            <a:ext cx="2480960" cy="1862000"/>
            <a:chOff x="4519952" y="3702192"/>
            <a:chExt cx="2480960" cy="1862000"/>
          </a:xfrm>
        </p:grpSpPr>
        <p:sp>
          <p:nvSpPr>
            <p:cNvPr id="25" name="Isosceles Triangle 24">
              <a:extLst>
                <a:ext uri="{FF2B5EF4-FFF2-40B4-BE49-F238E27FC236}">
                  <a16:creationId xmlns:a16="http://schemas.microsoft.com/office/drawing/2014/main" id="{12D4A0D9-CCA4-4C08-A77C-D4BE75493B79}"/>
                </a:ext>
              </a:extLst>
            </p:cNvPr>
            <p:cNvSpPr/>
            <p:nvPr/>
          </p:nvSpPr>
          <p:spPr>
            <a:xfrm>
              <a:off x="5498884" y="3879270"/>
              <a:ext cx="646103" cy="556985"/>
            </a:xfrm>
            <a:prstGeom prst="triangle">
              <a:avLst/>
            </a:prstGeom>
            <a:solidFill>
              <a:schemeClr val="accent4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Trapezoid 25">
              <a:extLst>
                <a:ext uri="{FF2B5EF4-FFF2-40B4-BE49-F238E27FC236}">
                  <a16:creationId xmlns:a16="http://schemas.microsoft.com/office/drawing/2014/main" id="{8CBD6525-7ECE-466C-9F20-6BF3E1C6514F}"/>
                </a:ext>
              </a:extLst>
            </p:cNvPr>
            <p:cNvSpPr/>
            <p:nvPr/>
          </p:nvSpPr>
          <p:spPr>
            <a:xfrm>
              <a:off x="5171542" y="4443962"/>
              <a:ext cx="1300786" cy="557478"/>
            </a:xfrm>
            <a:prstGeom prst="trapezoid">
              <a:avLst>
                <a:gd name="adj" fmla="val 58176"/>
              </a:avLst>
            </a:prstGeom>
            <a:solidFill>
              <a:schemeClr val="bg1">
                <a:lumMod val="75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Trapezoid 26">
              <a:extLst>
                <a:ext uri="{FF2B5EF4-FFF2-40B4-BE49-F238E27FC236}">
                  <a16:creationId xmlns:a16="http://schemas.microsoft.com/office/drawing/2014/main" id="{F9A1B572-3EA2-4F7A-9429-975ECBA721FB}"/>
                </a:ext>
              </a:extLst>
            </p:cNvPr>
            <p:cNvSpPr/>
            <p:nvPr/>
          </p:nvSpPr>
          <p:spPr>
            <a:xfrm>
              <a:off x="4841482" y="5006714"/>
              <a:ext cx="1960906" cy="557478"/>
            </a:xfrm>
            <a:prstGeom prst="trapezoid">
              <a:avLst>
                <a:gd name="adj" fmla="val 58176"/>
              </a:avLst>
            </a:prstGeom>
            <a:solidFill>
              <a:schemeClr val="accent2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AD576872-18B6-4CA2-A38F-04503CD575B6}"/>
                    </a:ext>
                  </a:extLst>
                </p:cNvPr>
                <p:cNvSpPr txBox="1"/>
                <p:nvPr/>
              </p:nvSpPr>
              <p:spPr>
                <a:xfrm>
                  <a:off x="5171543" y="4461091"/>
                  <a:ext cx="1296624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 xmlns:m="http://schemas.openxmlformats.org/officeDocument/2006/math">
                      <m:r>
                        <a:rPr lang="en-GB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</m:t>
                      </m:r>
                    </m:oMath>
                  </a14:m>
                  <a:r>
                    <a:rPr lang="en-GB" sz="2800" dirty="0"/>
                    <a:t>  </a:t>
                  </a:r>
                  <a14:m>
                    <m:oMath xmlns:m="http://schemas.openxmlformats.org/officeDocument/2006/math">
                      <m:r>
                        <a:rPr lang="en-GB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a14:m>
                  <a:endParaRPr lang="en-GB" sz="2800" dirty="0"/>
                </a:p>
              </p:txBody>
            </p:sp>
          </mc:Choice>
          <mc:Fallback xmlns=""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AD576872-18B6-4CA2-A38F-04503CD575B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71543" y="4461091"/>
                  <a:ext cx="1296624" cy="523220"/>
                </a:xfrm>
                <a:prstGeom prst="rect">
                  <a:avLst/>
                </a:prstGeom>
                <a:blipFill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F2F14AE9-FDE3-4868-AB13-8A63B12A4505}"/>
                    </a:ext>
                  </a:extLst>
                </p:cNvPr>
                <p:cNvSpPr txBox="1"/>
                <p:nvPr/>
              </p:nvSpPr>
              <p:spPr>
                <a:xfrm>
                  <a:off x="5171543" y="5025363"/>
                  <a:ext cx="1296624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</m:oMath>
                  </a14:m>
                  <a:r>
                    <a:rPr lang="en-GB" sz="2800" dirty="0"/>
                    <a:t>  </a:t>
                  </a:r>
                  <a14:m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</m:oMath>
                  </a14:m>
                  <a:endParaRPr lang="en-GB" sz="2800" dirty="0"/>
                </a:p>
              </p:txBody>
            </p:sp>
          </mc:Choice>
          <mc:Fallback xmlns=""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F2F14AE9-FDE3-4868-AB13-8A63B12A450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71543" y="5025363"/>
                  <a:ext cx="1296624" cy="523220"/>
                </a:xfrm>
                <a:prstGeom prst="rect">
                  <a:avLst/>
                </a:prstGeom>
                <a:blipFill>
                  <a:blip r:embed="rId1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89A1E698-5307-4179-8A49-6D4E25EB4445}"/>
                </a:ext>
              </a:extLst>
            </p:cNvPr>
            <p:cNvSpPr/>
            <p:nvPr/>
          </p:nvSpPr>
          <p:spPr>
            <a:xfrm>
              <a:off x="4519952" y="3702192"/>
              <a:ext cx="1057168" cy="6066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</a:rPr>
                <a:t>brackets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ED017A2-5EBE-4F73-B300-A6D128F8D9DE}"/>
                </a:ext>
              </a:extLst>
            </p:cNvPr>
            <p:cNvSpPr/>
            <p:nvPr/>
          </p:nvSpPr>
          <p:spPr>
            <a:xfrm>
              <a:off x="5943744" y="3702192"/>
              <a:ext cx="1057168" cy="6066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</a:rPr>
                <a:t>indices</a:t>
              </a:r>
            </a:p>
          </p:txBody>
        </p: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C18D6E89-21F2-467C-B28A-D92D677E6BA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864013" y="4135474"/>
              <a:ext cx="293616" cy="110786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46961D5E-4953-494D-AFBE-0192DA231C0E}"/>
                </a:ext>
              </a:extLst>
            </p:cNvPr>
            <p:cNvCxnSpPr>
              <a:cxnSpLocks/>
            </p:cNvCxnSpPr>
            <p:nvPr/>
          </p:nvCxnSpPr>
          <p:spPr>
            <a:xfrm>
              <a:off x="5486242" y="4134660"/>
              <a:ext cx="295200" cy="11160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Oval 12"/>
          <p:cNvSpPr/>
          <p:nvPr/>
        </p:nvSpPr>
        <p:spPr>
          <a:xfrm>
            <a:off x="7917334" y="1587935"/>
            <a:ext cx="495696" cy="54947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3421172" y="1611483"/>
                <a:ext cx="1430663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600" dirty="0"/>
                  <a:t>15 </a:t>
                </a:r>
                <a14:m>
                  <m:oMath xmlns:m="http://schemas.openxmlformats.org/officeDocument/2006/math">
                    <m:r>
                      <a:rPr lang="en-GB" sz="2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600" dirty="0"/>
                  <a:t> 15</a:t>
                </a:r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1172" y="1611483"/>
                <a:ext cx="1430663" cy="492443"/>
              </a:xfrm>
              <a:prstGeom prst="rect">
                <a:avLst/>
              </a:prstGeom>
              <a:blipFill>
                <a:blip r:embed="rId17"/>
                <a:stretch>
                  <a:fillRect l="-7660" t="-9877" b="-3209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/>
              <p:cNvSpPr txBox="1"/>
              <p:nvPr/>
            </p:nvSpPr>
            <p:spPr>
              <a:xfrm>
                <a:off x="3421172" y="2047254"/>
                <a:ext cx="1430663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600" dirty="0"/>
                  <a:t>15 </a:t>
                </a:r>
                <a14:m>
                  <m:oMath xmlns:m="http://schemas.openxmlformats.org/officeDocument/2006/math">
                    <m:r>
                      <a:rPr lang="en-GB" sz="2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600" dirty="0"/>
                  <a:t> 10</a:t>
                </a:r>
              </a:p>
            </p:txBody>
          </p:sp>
        </mc:Choice>
        <mc:Fallback xmlns=""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1172" y="2047254"/>
                <a:ext cx="1430663" cy="492443"/>
              </a:xfrm>
              <a:prstGeom prst="rect">
                <a:avLst/>
              </a:prstGeom>
              <a:blipFill>
                <a:blip r:embed="rId18"/>
                <a:stretch>
                  <a:fillRect l="-7660" t="-9877" b="-3086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4934595" y="2047253"/>
                <a:ext cx="1430663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600" dirty="0"/>
                  <a:t>15 </a:t>
                </a:r>
                <a14:m>
                  <m:oMath xmlns:m="http://schemas.openxmlformats.org/officeDocument/2006/math">
                    <m:r>
                      <a:rPr lang="en-GB" sz="2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600" dirty="0"/>
                  <a:t> 5</a:t>
                </a:r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4595" y="2047253"/>
                <a:ext cx="1430663" cy="492443"/>
              </a:xfrm>
              <a:prstGeom prst="rect">
                <a:avLst/>
              </a:prstGeom>
              <a:blipFill>
                <a:blip r:embed="rId19"/>
                <a:stretch>
                  <a:fillRect l="-7660" t="-9877" b="-3086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4086224" y="2036168"/>
                <a:ext cx="1430663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6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2600" dirty="0"/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6224" y="2036168"/>
                <a:ext cx="1430663" cy="492443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3421172" y="2457776"/>
                <a:ext cx="1430663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600" dirty="0"/>
                  <a:t>150 </a:t>
                </a:r>
                <a14:m>
                  <m:oMath xmlns:m="http://schemas.openxmlformats.org/officeDocument/2006/math">
                    <m:r>
                      <a:rPr lang="en-GB" sz="26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600" dirty="0"/>
                  <a:t> 75</a:t>
                </a:r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1172" y="2457776"/>
                <a:ext cx="1430663" cy="492443"/>
              </a:xfrm>
              <a:prstGeom prst="rect">
                <a:avLst/>
              </a:prstGeom>
              <a:blipFill>
                <a:blip r:embed="rId21"/>
                <a:stretch>
                  <a:fillRect l="-7660" t="-9877" r="-5957" b="-3209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4611221" y="1609819"/>
                <a:ext cx="1430663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26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600" dirty="0"/>
                  <a:t> 225</a:t>
                </a:r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1221" y="1609819"/>
                <a:ext cx="1430663" cy="492443"/>
              </a:xfrm>
              <a:prstGeom prst="rect">
                <a:avLst/>
              </a:prstGeom>
              <a:blipFill>
                <a:blip r:embed="rId22"/>
                <a:stretch>
                  <a:fillRect t="-9877" b="-3209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/>
              <p:cNvSpPr txBox="1"/>
              <p:nvPr/>
            </p:nvSpPr>
            <p:spPr>
              <a:xfrm>
                <a:off x="3852338" y="3203702"/>
                <a:ext cx="1650910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600" dirty="0"/>
                  <a:t>20 </a:t>
                </a:r>
                <a14:m>
                  <m:oMath xmlns:m="http://schemas.openxmlformats.org/officeDocument/2006/math">
                    <m:r>
                      <a:rPr lang="en-GB" sz="26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600" dirty="0"/>
                  <a:t> 225</a:t>
                </a:r>
              </a:p>
            </p:txBody>
          </p:sp>
        </mc:Choice>
        <mc:Fallback xmlns=""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2338" y="3203702"/>
                <a:ext cx="1650910" cy="492443"/>
              </a:xfrm>
              <a:prstGeom prst="rect">
                <a:avLst/>
              </a:prstGeom>
              <a:blipFill>
                <a:blip r:embed="rId23"/>
                <a:stretch>
                  <a:fillRect l="-6642" t="-11250" b="-325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5217992" y="3192778"/>
                <a:ext cx="1430663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26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600" dirty="0">
                    <a:solidFill>
                      <a:schemeClr val="accent1"/>
                    </a:solidFill>
                  </a:rPr>
                  <a:t> 245</a:t>
                </a:r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7992" y="3192778"/>
                <a:ext cx="1430663" cy="492443"/>
              </a:xfrm>
              <a:prstGeom prst="rect">
                <a:avLst/>
              </a:prstGeom>
              <a:blipFill>
                <a:blip r:embed="rId24"/>
                <a:stretch>
                  <a:fillRect t="-9877" b="-3086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2" name="Picture 41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160248" y="4080347"/>
            <a:ext cx="1073255" cy="114813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92398" y="2445563"/>
            <a:ext cx="1073255" cy="1148133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520A3521-E8E5-4126-9F2B-01B26ADF8F2F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828694" y="1652109"/>
            <a:ext cx="832528" cy="750371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729342" y="801944"/>
            <a:ext cx="999367" cy="90074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520A3521-E8E5-4126-9F2B-01B26ADF8F2F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4015978" y="4314178"/>
            <a:ext cx="1011600" cy="911771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520A3521-E8E5-4126-9F2B-01B26ADF8F2F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5601899" y="4334913"/>
            <a:ext cx="1011600" cy="91177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06164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3" grpId="0" animBg="1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9E97C59F-F419-4619-B21C-C71DB733EC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7646" y="4445821"/>
            <a:ext cx="747045" cy="74704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E128DF4-1E73-4A54-AF68-A2091AAE3C02}"/>
              </a:ext>
            </a:extLst>
          </p:cNvPr>
          <p:cNvSpPr txBox="1"/>
          <p:nvPr/>
        </p:nvSpPr>
        <p:spPr>
          <a:xfrm>
            <a:off x="6920490" y="4588510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297381" y="595745"/>
            <a:ext cx="50014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Tommy has £210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796635" y="1271365"/>
                <a:ext cx="8218991" cy="7835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He spends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of the money on a new winter jacket.</a:t>
                </a:r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6635" y="1271365"/>
                <a:ext cx="8218991" cy="783548"/>
              </a:xfrm>
              <a:prstGeom prst="rect">
                <a:avLst/>
              </a:prstGeom>
              <a:blipFill>
                <a:blip r:embed="rId6"/>
                <a:stretch>
                  <a:fillRect l="-1558" b="-859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772177" y="2555682"/>
                <a:ext cx="8218991" cy="777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He then spends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6</m:t>
                        </m:r>
                      </m:den>
                    </m:f>
                  </m:oMath>
                </a14:m>
                <a:r>
                  <a:rPr lang="en-GB" sz="2800" dirty="0"/>
                  <a:t> of the amount left on some wellies.</a:t>
                </a:r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2177" y="2555682"/>
                <a:ext cx="8218991" cy="777970"/>
              </a:xfrm>
              <a:prstGeom prst="rect">
                <a:avLst/>
              </a:prstGeom>
              <a:blipFill>
                <a:blip r:embed="rId7"/>
                <a:stretch>
                  <a:fillRect l="-1558" b="-859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TextBox 34"/>
          <p:cNvSpPr txBox="1"/>
          <p:nvPr/>
        </p:nvSpPr>
        <p:spPr>
          <a:xfrm>
            <a:off x="772176" y="3993946"/>
            <a:ext cx="82189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Which item costs the most and by how much?</a:t>
            </a: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64623" y="556637"/>
            <a:ext cx="832758" cy="601435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75781" y="969450"/>
            <a:ext cx="1188910" cy="127185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B162D5A-4BBA-479F-A9DA-FC73DA34BF5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289577" y="2464512"/>
            <a:ext cx="1331249" cy="119928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9931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3" grpId="0"/>
      <p:bldP spid="34" grpId="0"/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97381" y="595745"/>
            <a:ext cx="50014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Tommy has £210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796635" y="1271365"/>
                <a:ext cx="8218991" cy="7835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He spends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of the money on a new winter jacket.</a:t>
                </a:r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6635" y="1271365"/>
                <a:ext cx="8218991" cy="783548"/>
              </a:xfrm>
              <a:prstGeom prst="rect">
                <a:avLst/>
              </a:prstGeom>
              <a:blipFill>
                <a:blip r:embed="rId5"/>
                <a:stretch>
                  <a:fillRect l="-1558" b="-859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879082"/>
              </p:ext>
            </p:extLst>
          </p:nvPr>
        </p:nvGraphicFramePr>
        <p:xfrm>
          <a:off x="1604130" y="3005009"/>
          <a:ext cx="6604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0800">
                  <a:extLst>
                    <a:ext uri="{9D8B030D-6E8A-4147-A177-3AD203B41FA5}">
                      <a16:colId xmlns:a16="http://schemas.microsoft.com/office/drawing/2014/main" val="280398558"/>
                    </a:ext>
                  </a:extLst>
                </a:gridCol>
                <a:gridCol w="1320800">
                  <a:extLst>
                    <a:ext uri="{9D8B030D-6E8A-4147-A177-3AD203B41FA5}">
                      <a16:colId xmlns:a16="http://schemas.microsoft.com/office/drawing/2014/main" val="1797263065"/>
                    </a:ext>
                  </a:extLst>
                </a:gridCol>
                <a:gridCol w="1320800">
                  <a:extLst>
                    <a:ext uri="{9D8B030D-6E8A-4147-A177-3AD203B41FA5}">
                      <a16:colId xmlns:a16="http://schemas.microsoft.com/office/drawing/2014/main" val="3820536909"/>
                    </a:ext>
                  </a:extLst>
                </a:gridCol>
                <a:gridCol w="1320800">
                  <a:extLst>
                    <a:ext uri="{9D8B030D-6E8A-4147-A177-3AD203B41FA5}">
                      <a16:colId xmlns:a16="http://schemas.microsoft.com/office/drawing/2014/main" val="2807646203"/>
                    </a:ext>
                  </a:extLst>
                </a:gridCol>
                <a:gridCol w="1320800">
                  <a:extLst>
                    <a:ext uri="{9D8B030D-6E8A-4147-A177-3AD203B41FA5}">
                      <a16:colId xmlns:a16="http://schemas.microsoft.com/office/drawing/2014/main" val="1173154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6789360"/>
                  </a:ext>
                </a:extLst>
              </a:tr>
            </a:tbl>
          </a:graphicData>
        </a:graphic>
      </p:graphicFrame>
      <p:sp>
        <p:nvSpPr>
          <p:cNvPr id="4" name="Right Brace 3"/>
          <p:cNvSpPr/>
          <p:nvPr/>
        </p:nvSpPr>
        <p:spPr>
          <a:xfrm rot="16200000">
            <a:off x="4670604" y="-630026"/>
            <a:ext cx="471054" cy="6604002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4364182" y="1894518"/>
            <a:ext cx="11756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£210 </a:t>
            </a:r>
          </a:p>
        </p:txBody>
      </p:sp>
      <p:sp>
        <p:nvSpPr>
          <p:cNvPr id="11" name="Right Brace 10"/>
          <p:cNvSpPr/>
          <p:nvPr/>
        </p:nvSpPr>
        <p:spPr>
          <a:xfrm rot="5400000">
            <a:off x="2045741" y="3031744"/>
            <a:ext cx="416163" cy="1299388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2098962" y="3889520"/>
            <a:ext cx="685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?</a:t>
            </a: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957329"/>
              </p:ext>
            </p:extLst>
          </p:nvPr>
        </p:nvGraphicFramePr>
        <p:xfrm>
          <a:off x="6172959" y="3728556"/>
          <a:ext cx="2513840" cy="13352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768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502768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502768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502768">
                  <a:extLst>
                    <a:ext uri="{9D8B030D-6E8A-4147-A177-3AD203B41FA5}">
                      <a16:colId xmlns:a16="http://schemas.microsoft.com/office/drawing/2014/main" val="3638533213"/>
                    </a:ext>
                  </a:extLst>
                </a:gridCol>
                <a:gridCol w="502768">
                  <a:extLst>
                    <a:ext uri="{9D8B030D-6E8A-4147-A177-3AD203B41FA5}">
                      <a16:colId xmlns:a16="http://schemas.microsoft.com/office/drawing/2014/main" val="3755109932"/>
                    </a:ext>
                  </a:extLst>
                </a:gridCol>
              </a:tblGrid>
              <a:tr h="709293">
                <a:tc>
                  <a:txBody>
                    <a:bodyPr/>
                    <a:lstStyle/>
                    <a:p>
                      <a:pPr algn="r"/>
                      <a:endParaRPr lang="en-GB" sz="4000" dirty="0"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5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2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6815999" y="3956632"/>
            <a:ext cx="340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0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22719" y="3956632"/>
            <a:ext cx="340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758121" y="3956632"/>
            <a:ext cx="340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16247" y="4396158"/>
            <a:ext cx="54966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Tommy spends £42 on a new jacket.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23FE9031-16CF-4165-89B4-FCFBEB95D2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75781" y="969450"/>
            <a:ext cx="1188910" cy="127185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ED32046-3C98-47B8-B8C4-B010A5425B1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64623" y="556637"/>
            <a:ext cx="832758" cy="6014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16765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/>
      <p:bldP spid="11" grpId="0" animBg="1"/>
      <p:bldP spid="12" grpId="0"/>
      <p:bldP spid="14" grpId="0"/>
      <p:bldP spid="17" grpId="0"/>
      <p:bldP spid="18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772177" y="674830"/>
                <a:ext cx="8218991" cy="777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He then spends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6</m:t>
                        </m:r>
                      </m:den>
                    </m:f>
                  </m:oMath>
                </a14:m>
                <a:r>
                  <a:rPr lang="en-GB" sz="2800" dirty="0"/>
                  <a:t> of the amount left on some wellies.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2177" y="674830"/>
                <a:ext cx="8218991" cy="777970"/>
              </a:xfrm>
              <a:prstGeom prst="rect">
                <a:avLst/>
              </a:prstGeom>
              <a:blipFill>
                <a:blip r:embed="rId5"/>
                <a:stretch>
                  <a:fillRect l="-1558" b="-94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772177" y="1703319"/>
                <a:ext cx="228269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£210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800" dirty="0"/>
                  <a:t> £42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2177" y="1703319"/>
                <a:ext cx="2282698" cy="523220"/>
              </a:xfrm>
              <a:prstGeom prst="rect">
                <a:avLst/>
              </a:prstGeom>
              <a:blipFill>
                <a:blip r:embed="rId6"/>
                <a:stretch>
                  <a:fillRect l="-5615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2845335" y="1703319"/>
            <a:ext cx="22204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£168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772177" y="2434704"/>
                <a:ext cx="2220405" cy="7653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6</m:t>
                        </m:r>
                      </m:den>
                    </m:f>
                  </m:oMath>
                </a14:m>
                <a:r>
                  <a:rPr lang="en-GB" sz="2800" dirty="0"/>
                  <a:t> of £168</a:t>
                </a: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2177" y="2434704"/>
                <a:ext cx="2220405" cy="765338"/>
              </a:xfrm>
              <a:prstGeom prst="rect">
                <a:avLst/>
              </a:prstGeom>
              <a:blipFill>
                <a:blip r:embed="rId7"/>
                <a:stretch>
                  <a:fillRect b="-103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4731282"/>
              </p:ext>
            </p:extLst>
          </p:nvPr>
        </p:nvGraphicFramePr>
        <p:xfrm>
          <a:off x="1662799" y="4109412"/>
          <a:ext cx="6604002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0667">
                  <a:extLst>
                    <a:ext uri="{9D8B030D-6E8A-4147-A177-3AD203B41FA5}">
                      <a16:colId xmlns:a16="http://schemas.microsoft.com/office/drawing/2014/main" val="1396129458"/>
                    </a:ext>
                  </a:extLst>
                </a:gridCol>
                <a:gridCol w="1100667">
                  <a:extLst>
                    <a:ext uri="{9D8B030D-6E8A-4147-A177-3AD203B41FA5}">
                      <a16:colId xmlns:a16="http://schemas.microsoft.com/office/drawing/2014/main" val="556069036"/>
                    </a:ext>
                  </a:extLst>
                </a:gridCol>
                <a:gridCol w="1100667">
                  <a:extLst>
                    <a:ext uri="{9D8B030D-6E8A-4147-A177-3AD203B41FA5}">
                      <a16:colId xmlns:a16="http://schemas.microsoft.com/office/drawing/2014/main" val="3606583784"/>
                    </a:ext>
                  </a:extLst>
                </a:gridCol>
                <a:gridCol w="1100667">
                  <a:extLst>
                    <a:ext uri="{9D8B030D-6E8A-4147-A177-3AD203B41FA5}">
                      <a16:colId xmlns:a16="http://schemas.microsoft.com/office/drawing/2014/main" val="3806782599"/>
                    </a:ext>
                  </a:extLst>
                </a:gridCol>
                <a:gridCol w="1100667">
                  <a:extLst>
                    <a:ext uri="{9D8B030D-6E8A-4147-A177-3AD203B41FA5}">
                      <a16:colId xmlns:a16="http://schemas.microsoft.com/office/drawing/2014/main" val="943063267"/>
                    </a:ext>
                  </a:extLst>
                </a:gridCol>
                <a:gridCol w="1100667">
                  <a:extLst>
                    <a:ext uri="{9D8B030D-6E8A-4147-A177-3AD203B41FA5}">
                      <a16:colId xmlns:a16="http://schemas.microsoft.com/office/drawing/2014/main" val="18846394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631305"/>
                  </a:ext>
                </a:extLst>
              </a:tr>
            </a:tbl>
          </a:graphicData>
        </a:graphic>
      </p:graphicFrame>
      <p:sp>
        <p:nvSpPr>
          <p:cNvPr id="7" name="Right Brace 6"/>
          <p:cNvSpPr/>
          <p:nvPr/>
        </p:nvSpPr>
        <p:spPr>
          <a:xfrm rot="16200000">
            <a:off x="4729273" y="445011"/>
            <a:ext cx="471054" cy="6604003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4474460" y="3028205"/>
            <a:ext cx="50014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£168</a:t>
            </a:r>
          </a:p>
        </p:txBody>
      </p:sp>
      <p:sp>
        <p:nvSpPr>
          <p:cNvPr id="9" name="Right Brace 8"/>
          <p:cNvSpPr/>
          <p:nvPr/>
        </p:nvSpPr>
        <p:spPr>
          <a:xfrm rot="5400000">
            <a:off x="1990959" y="4220709"/>
            <a:ext cx="410225" cy="1066546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2043544" y="5002204"/>
            <a:ext cx="685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?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742702"/>
              </p:ext>
            </p:extLst>
          </p:nvPr>
        </p:nvGraphicFramePr>
        <p:xfrm>
          <a:off x="6026208" y="1740782"/>
          <a:ext cx="2513840" cy="13352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768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502768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502768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502768">
                  <a:extLst>
                    <a:ext uri="{9D8B030D-6E8A-4147-A177-3AD203B41FA5}">
                      <a16:colId xmlns:a16="http://schemas.microsoft.com/office/drawing/2014/main" val="3638533213"/>
                    </a:ext>
                  </a:extLst>
                </a:gridCol>
                <a:gridCol w="502768">
                  <a:extLst>
                    <a:ext uri="{9D8B030D-6E8A-4147-A177-3AD203B41FA5}">
                      <a16:colId xmlns:a16="http://schemas.microsoft.com/office/drawing/2014/main" val="3755109932"/>
                    </a:ext>
                  </a:extLst>
                </a:gridCol>
              </a:tblGrid>
              <a:tr h="709293">
                <a:tc>
                  <a:txBody>
                    <a:bodyPr/>
                    <a:lstStyle/>
                    <a:p>
                      <a:pPr algn="r"/>
                      <a:endParaRPr lang="en-GB" sz="4000" dirty="0"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6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1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6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8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669248" y="1968858"/>
            <a:ext cx="340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0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75968" y="1968858"/>
            <a:ext cx="340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611370" y="1968858"/>
            <a:ext cx="340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noProof="0" dirty="0">
                <a:solidFill>
                  <a:prstClr val="black"/>
                </a:solidFill>
                <a:latin typeface="Calibri" panose="020F0502020204030204"/>
              </a:rPr>
              <a:t>8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2323926" y="2572432"/>
                <a:ext cx="222040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£28</a:t>
                </a: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3926" y="2572432"/>
                <a:ext cx="2220405" cy="523220"/>
              </a:xfrm>
              <a:prstGeom prst="rect">
                <a:avLst/>
              </a:prstGeom>
              <a:blipFill>
                <a:blip r:embed="rId8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" name="Picture 24">
            <a:extLst>
              <a:ext uri="{FF2B5EF4-FFF2-40B4-BE49-F238E27FC236}">
                <a16:creationId xmlns:a16="http://schemas.microsoft.com/office/drawing/2014/main" id="{61046591-DA80-449A-B8D7-A85CCD902A5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59492" y="528586"/>
            <a:ext cx="1482118" cy="1335203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7464653" y="2348664"/>
            <a:ext cx="340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14125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 animBg="1"/>
      <p:bldP spid="8" grpId="0"/>
      <p:bldP spid="9" grpId="0" animBg="1"/>
      <p:bldP spid="10" grpId="0"/>
      <p:bldP spid="12" grpId="0"/>
      <p:bldP spid="13" grpId="0"/>
      <p:bldP spid="14" grpId="0"/>
      <p:bldP spid="16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97381" y="595745"/>
            <a:ext cx="50014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Tommy has £210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796635" y="1271365"/>
                <a:ext cx="8218991" cy="7835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He spends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of the money on a new winter jacket.</a:t>
                </a:r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6635" y="1271365"/>
                <a:ext cx="8218991" cy="783548"/>
              </a:xfrm>
              <a:prstGeom prst="rect">
                <a:avLst/>
              </a:prstGeom>
              <a:blipFill>
                <a:blip r:embed="rId5"/>
                <a:stretch>
                  <a:fillRect l="-1558" b="-859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772176" y="2407209"/>
                <a:ext cx="8218991" cy="777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He the spends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6</m:t>
                        </m:r>
                      </m:den>
                    </m:f>
                  </m:oMath>
                </a14:m>
                <a:r>
                  <a:rPr lang="en-GB" sz="2800" dirty="0"/>
                  <a:t> of the amount left on some wellies.</a:t>
                </a:r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2176" y="2407209"/>
                <a:ext cx="8218991" cy="777970"/>
              </a:xfrm>
              <a:prstGeom prst="rect">
                <a:avLst/>
              </a:prstGeom>
              <a:blipFill>
                <a:blip r:embed="rId6"/>
                <a:stretch>
                  <a:fillRect l="-1558" b="-859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TextBox 34"/>
          <p:cNvSpPr txBox="1"/>
          <p:nvPr/>
        </p:nvSpPr>
        <p:spPr>
          <a:xfrm>
            <a:off x="772175" y="3792646"/>
            <a:ext cx="82189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Which item costs the most and by how much?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380622" y="1981227"/>
            <a:ext cx="1270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olidFill>
                  <a:schemeClr val="accent1"/>
                </a:solidFill>
              </a:rPr>
              <a:t>£42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59773" y="3445226"/>
            <a:ext cx="1270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olidFill>
                  <a:schemeClr val="accent1"/>
                </a:solidFill>
              </a:rPr>
              <a:t>£28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73896" y="4324929"/>
            <a:ext cx="51546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olidFill>
                  <a:schemeClr val="accent1"/>
                </a:solidFill>
              </a:rPr>
              <a:t>The winter jacket.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51E14DC-8FB9-415B-B9AE-588D3E1E311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75781" y="969450"/>
            <a:ext cx="1188910" cy="127185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40F2BC1-BBBE-4195-8C57-FC2E42800D4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89577" y="2464512"/>
            <a:ext cx="1331249" cy="119928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073896" y="4744051"/>
            <a:ext cx="51546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olidFill>
                  <a:schemeClr val="accent1"/>
                </a:solidFill>
              </a:rPr>
              <a:t>£14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9254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10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98" y="584698"/>
            <a:ext cx="1170577" cy="8083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84454" y="608978"/>
            <a:ext cx="636349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Mr Rose is knitting scarves.</a:t>
            </a:r>
          </a:p>
          <a:p>
            <a:pPr algn="ctr"/>
            <a:r>
              <a:rPr lang="en-GB" sz="2400" dirty="0"/>
              <a:t>He makes panels of different colours.</a:t>
            </a:r>
          </a:p>
          <a:p>
            <a:pPr algn="ctr"/>
            <a:r>
              <a:rPr lang="en-GB" sz="2400" dirty="0"/>
              <a:t>Each panel is 16 cm long and 8 cm wide.</a:t>
            </a:r>
          </a:p>
          <a:p>
            <a:pPr algn="ctr"/>
            <a:r>
              <a:rPr lang="en-GB" sz="2800" dirty="0"/>
              <a:t> 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046304" y="2210249"/>
            <a:ext cx="7608741" cy="1000274"/>
            <a:chOff x="490230" y="2116359"/>
            <a:chExt cx="7608741" cy="1000274"/>
          </a:xfrm>
        </p:grpSpPr>
        <p:grpSp>
          <p:nvGrpSpPr>
            <p:cNvPr id="5" name="Group 4"/>
            <p:cNvGrpSpPr/>
            <p:nvPr/>
          </p:nvGrpSpPr>
          <p:grpSpPr>
            <a:xfrm>
              <a:off x="1053401" y="2516463"/>
              <a:ext cx="7045570" cy="600170"/>
              <a:chOff x="564669" y="2475187"/>
              <a:chExt cx="7945824" cy="914400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564669" y="2475187"/>
                <a:ext cx="1324304" cy="91440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1888973" y="2475187"/>
                <a:ext cx="1324304" cy="914400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3213277" y="2475187"/>
                <a:ext cx="1324304" cy="914400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4537581" y="2475187"/>
                <a:ext cx="1324304" cy="91440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5861885" y="2475187"/>
                <a:ext cx="1324304" cy="914400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7186189" y="2475187"/>
                <a:ext cx="1324304" cy="914400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accent2"/>
                  </a:solidFill>
                </a:endParaRPr>
              </a:p>
            </p:txBody>
          </p:sp>
        </p:grpSp>
        <p:cxnSp>
          <p:nvCxnSpPr>
            <p:cNvPr id="6" name="Straight Arrow Connector 5"/>
            <p:cNvCxnSpPr/>
            <p:nvPr/>
          </p:nvCxnSpPr>
          <p:spPr>
            <a:xfrm>
              <a:off x="1053401" y="2424136"/>
              <a:ext cx="1161394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/>
            <p:cNvCxnSpPr/>
            <p:nvPr/>
          </p:nvCxnSpPr>
          <p:spPr>
            <a:xfrm flipV="1">
              <a:off x="966651" y="2516463"/>
              <a:ext cx="2" cy="60017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1271405" y="2116359"/>
              <a:ext cx="11263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dirty="0"/>
                <a:t>16 cm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90230" y="2662659"/>
              <a:ext cx="11263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dirty="0"/>
                <a:t>8 cm</a:t>
              </a: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508551" y="1778529"/>
            <a:ext cx="71627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 is the area of a scarf with 6 panels?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9E97C59F-F419-4619-B21C-C71DB733EC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7646" y="4445821"/>
            <a:ext cx="747045" cy="747045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DE128DF4-1E73-4A54-AF68-A2091AAE3C02}"/>
              </a:ext>
            </a:extLst>
          </p:cNvPr>
          <p:cNvSpPr txBox="1"/>
          <p:nvPr/>
        </p:nvSpPr>
        <p:spPr>
          <a:xfrm>
            <a:off x="6920490" y="4588510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11175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98" y="584698"/>
            <a:ext cx="1170577" cy="8083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84454" y="608978"/>
            <a:ext cx="636349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Mr Rose is knitting scarves.</a:t>
            </a:r>
          </a:p>
          <a:p>
            <a:pPr algn="ctr"/>
            <a:r>
              <a:rPr lang="en-GB" sz="2400" dirty="0"/>
              <a:t>He makes panels of different colours.</a:t>
            </a:r>
          </a:p>
          <a:p>
            <a:pPr algn="ctr"/>
            <a:r>
              <a:rPr lang="en-GB" sz="2400" dirty="0"/>
              <a:t>Each panel is 16 cm long and 8 cm wide.</a:t>
            </a:r>
          </a:p>
          <a:p>
            <a:pPr algn="ctr"/>
            <a:r>
              <a:rPr lang="en-GB" sz="2800" dirty="0"/>
              <a:t> 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609475" y="2610353"/>
            <a:ext cx="7045570" cy="600170"/>
            <a:chOff x="564669" y="2475187"/>
            <a:chExt cx="7945824" cy="914400"/>
          </a:xfrm>
        </p:grpSpPr>
        <p:sp>
          <p:nvSpPr>
            <p:cNvPr id="10" name="Rectangle 9"/>
            <p:cNvSpPr/>
            <p:nvPr/>
          </p:nvSpPr>
          <p:spPr>
            <a:xfrm>
              <a:off x="564669" y="2475187"/>
              <a:ext cx="1324304" cy="9144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888973" y="2475187"/>
              <a:ext cx="1324304" cy="914400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accent2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213277" y="2475187"/>
              <a:ext cx="1324304" cy="914400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accent2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537581" y="2475187"/>
              <a:ext cx="1324304" cy="9144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5861885" y="2475187"/>
              <a:ext cx="1324304" cy="914400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accent2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7186189" y="2475187"/>
              <a:ext cx="1324304" cy="914400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accent2"/>
                </a:solidFill>
              </a:endParaRPr>
            </a:p>
          </p:txBody>
        </p:sp>
      </p:grpSp>
      <p:cxnSp>
        <p:nvCxnSpPr>
          <p:cNvPr id="6" name="Straight Arrow Connector 5"/>
          <p:cNvCxnSpPr/>
          <p:nvPr/>
        </p:nvCxnSpPr>
        <p:spPr>
          <a:xfrm>
            <a:off x="1609475" y="2518026"/>
            <a:ext cx="1161394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1522725" y="2610353"/>
            <a:ext cx="2" cy="60017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827479" y="2210249"/>
            <a:ext cx="11263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16 cm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46304" y="2756549"/>
            <a:ext cx="11263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8 cm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508551" y="1778529"/>
            <a:ext cx="71627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 is the area of a scarf with 6 panels?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1361356" y="3778857"/>
                <a:ext cx="160947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16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8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1356" y="3778857"/>
                <a:ext cx="1609475" cy="461665"/>
              </a:xfrm>
              <a:prstGeom prst="rect">
                <a:avLst/>
              </a:prstGeom>
              <a:blipFill>
                <a:blip r:embed="rId6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Straight Arrow Connector 17"/>
          <p:cNvCxnSpPr/>
          <p:nvPr/>
        </p:nvCxnSpPr>
        <p:spPr>
          <a:xfrm flipH="1">
            <a:off x="1539696" y="4137883"/>
            <a:ext cx="202982" cy="41810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cxnSpLocks/>
          </p:cNvCxnSpPr>
          <p:nvPr/>
        </p:nvCxnSpPr>
        <p:spPr>
          <a:xfrm>
            <a:off x="1834575" y="4137883"/>
            <a:ext cx="196010" cy="41810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34958" y="4498101"/>
            <a:ext cx="1609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225847" y="4498101"/>
            <a:ext cx="1609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2662879" y="3778857"/>
                <a:ext cx="160947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80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/>
                  <a:t> 48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2879" y="3778857"/>
                <a:ext cx="1609475" cy="461665"/>
              </a:xfrm>
              <a:prstGeom prst="rect">
                <a:avLst/>
              </a:prstGeom>
              <a:blipFill>
                <a:blip r:embed="rId7"/>
                <a:stretch>
                  <a:fillRect l="-1515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Box 26"/>
          <p:cNvSpPr txBox="1"/>
          <p:nvPr/>
        </p:nvSpPr>
        <p:spPr>
          <a:xfrm>
            <a:off x="3861400" y="3778857"/>
            <a:ext cx="1609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128 cm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²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6084343" y="3787054"/>
                <a:ext cx="160947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128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6 </a:t>
                </a:r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4343" y="3787054"/>
                <a:ext cx="1609475" cy="461665"/>
              </a:xfrm>
              <a:prstGeom prst="rect">
                <a:avLst/>
              </a:prstGeom>
              <a:blipFill>
                <a:blip r:embed="rId8"/>
                <a:stretch>
                  <a:fillRect l="-5682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6084343" y="4287812"/>
                <a:ext cx="160947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130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6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4343" y="4287812"/>
                <a:ext cx="1609475" cy="461665"/>
              </a:xfrm>
              <a:prstGeom prst="rect">
                <a:avLst/>
              </a:prstGeom>
              <a:blipFill>
                <a:blip r:embed="rId9"/>
                <a:stretch>
                  <a:fillRect l="-5682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Box 29"/>
          <p:cNvSpPr txBox="1"/>
          <p:nvPr/>
        </p:nvSpPr>
        <p:spPr>
          <a:xfrm>
            <a:off x="6947973" y="4287812"/>
            <a:ext cx="1609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780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6084343" y="4788570"/>
                <a:ext cx="280687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780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/>
                  <a:t> (2</a:t>
                </a:r>
                <a14:m>
                  <m:oMath xmlns:m="http://schemas.openxmlformats.org/officeDocument/2006/math">
                    <m:r>
                      <a:rPr lang="en-GB" sz="2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6)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4343" y="4788570"/>
                <a:ext cx="2806877" cy="461665"/>
              </a:xfrm>
              <a:prstGeom prst="rect">
                <a:avLst/>
              </a:prstGeom>
              <a:blipFill>
                <a:blip r:embed="rId10"/>
                <a:stretch>
                  <a:fillRect l="-3254"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TextBox 31"/>
          <p:cNvSpPr txBox="1"/>
          <p:nvPr/>
        </p:nvSpPr>
        <p:spPr>
          <a:xfrm>
            <a:off x="7014660" y="4788570"/>
            <a:ext cx="2806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768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213389" y="1746750"/>
            <a:ext cx="28068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1"/>
                </a:solidFill>
              </a:rPr>
              <a:t>768 cm</a:t>
            </a:r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²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4327523" y="3169120"/>
                <a:ext cx="160947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16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6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8</a:t>
                </a:r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7523" y="3169120"/>
                <a:ext cx="1609475" cy="461665"/>
              </a:xfrm>
              <a:prstGeom prst="rect">
                <a:avLst/>
              </a:prstGeom>
              <a:blipFill>
                <a:blip r:embed="rId11"/>
                <a:stretch>
                  <a:fillRect l="-3030" t="-10526" r="-2652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810186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21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98" y="584698"/>
            <a:ext cx="1170577" cy="8083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84454" y="608978"/>
            <a:ext cx="636349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Mr Rose is knitting scarves.</a:t>
            </a:r>
          </a:p>
          <a:p>
            <a:pPr algn="ctr"/>
            <a:r>
              <a:rPr lang="en-GB" sz="2400" dirty="0"/>
              <a:t>He makes panels of different colours.</a:t>
            </a:r>
          </a:p>
          <a:p>
            <a:pPr algn="ctr"/>
            <a:r>
              <a:rPr lang="en-GB" sz="2400" dirty="0"/>
              <a:t>Each panel is 16 cm long and 8 cm wide.</a:t>
            </a:r>
          </a:p>
          <a:p>
            <a:pPr algn="ctr"/>
            <a:r>
              <a:rPr lang="en-GB" sz="2800" dirty="0"/>
              <a:t> 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609475" y="2610353"/>
            <a:ext cx="7045570" cy="600170"/>
            <a:chOff x="564669" y="2475187"/>
            <a:chExt cx="7945824" cy="914400"/>
          </a:xfrm>
        </p:grpSpPr>
        <p:sp>
          <p:nvSpPr>
            <p:cNvPr id="10" name="Rectangle 9"/>
            <p:cNvSpPr/>
            <p:nvPr/>
          </p:nvSpPr>
          <p:spPr>
            <a:xfrm>
              <a:off x="564669" y="2475187"/>
              <a:ext cx="1324304" cy="9144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888973" y="2475187"/>
              <a:ext cx="1324304" cy="914400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accent2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213277" y="2475187"/>
              <a:ext cx="1324304" cy="914400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accent2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537581" y="2475187"/>
              <a:ext cx="1324304" cy="9144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5861885" y="2475187"/>
              <a:ext cx="1324304" cy="914400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accent2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7186189" y="2475187"/>
              <a:ext cx="1324304" cy="914400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accent2"/>
                </a:solidFill>
              </a:endParaRPr>
            </a:p>
          </p:txBody>
        </p:sp>
      </p:grpSp>
      <p:cxnSp>
        <p:nvCxnSpPr>
          <p:cNvPr id="6" name="Straight Arrow Connector 5"/>
          <p:cNvCxnSpPr/>
          <p:nvPr/>
        </p:nvCxnSpPr>
        <p:spPr>
          <a:xfrm>
            <a:off x="1609475" y="2518026"/>
            <a:ext cx="1161394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1522725" y="2610353"/>
            <a:ext cx="2" cy="60017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827479" y="2210249"/>
            <a:ext cx="11263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16 cm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46304" y="2756549"/>
            <a:ext cx="11263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8 cm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508551" y="1778529"/>
            <a:ext cx="71627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 is the area of a scarf with 6 panels?</a:t>
            </a:r>
          </a:p>
        </p:txBody>
      </p:sp>
      <p:sp>
        <p:nvSpPr>
          <p:cNvPr id="35" name="Rectangle: Rounded Corners 58">
            <a:extLst>
              <a:ext uri="{FF2B5EF4-FFF2-40B4-BE49-F238E27FC236}">
                <a16:creationId xmlns:a16="http://schemas.microsoft.com/office/drawing/2014/main" id="{C85A75B9-6F55-4E9E-A6CF-C6C3555469EB}"/>
              </a:ext>
            </a:extLst>
          </p:cNvPr>
          <p:cNvSpPr/>
          <p:nvPr/>
        </p:nvSpPr>
        <p:spPr>
          <a:xfrm>
            <a:off x="622847" y="3422863"/>
            <a:ext cx="3335151" cy="1430179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square" anchor="ctr">
            <a:noAutofit/>
          </a:bodyPr>
          <a:lstStyle/>
          <a:p>
            <a:pPr algn="ctr"/>
            <a:endParaRPr lang="en-GB" sz="2400" dirty="0"/>
          </a:p>
          <a:p>
            <a:pPr algn="ctr"/>
            <a:r>
              <a:rPr lang="en-GB" sz="2400" dirty="0"/>
              <a:t>Could Mr Rose make a scarf that has an odd number as the area?</a:t>
            </a:r>
          </a:p>
          <a:p>
            <a:pPr algn="ctr"/>
            <a:endParaRPr lang="en-GB" sz="2600" dirty="0"/>
          </a:p>
        </p:txBody>
      </p:sp>
      <p:sp>
        <p:nvSpPr>
          <p:cNvPr id="36" name="Rectangle: Rounded Corners 58">
            <a:extLst>
              <a:ext uri="{FF2B5EF4-FFF2-40B4-BE49-F238E27FC236}">
                <a16:creationId xmlns:a16="http://schemas.microsoft.com/office/drawing/2014/main" id="{C85A75B9-6F55-4E9E-A6CF-C6C3555469EB}"/>
              </a:ext>
            </a:extLst>
          </p:cNvPr>
          <p:cNvSpPr/>
          <p:nvPr/>
        </p:nvSpPr>
        <p:spPr>
          <a:xfrm>
            <a:off x="4051815" y="3422863"/>
            <a:ext cx="3335151" cy="1430179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square" anchor="ctr">
            <a:noAutofit/>
          </a:bodyPr>
          <a:lstStyle/>
          <a:p>
            <a:pPr algn="ctr"/>
            <a:endParaRPr lang="en-GB" sz="2000" dirty="0"/>
          </a:p>
          <a:p>
            <a:pPr algn="ctr"/>
            <a:r>
              <a:rPr lang="en-GB" sz="2000" dirty="0"/>
              <a:t>What would the length and width of the panels have to be in order to make a scarf with an odd area?</a:t>
            </a:r>
          </a:p>
          <a:p>
            <a:pPr algn="ctr"/>
            <a:endParaRPr lang="en-GB" sz="2600" dirty="0"/>
          </a:p>
        </p:txBody>
      </p:sp>
      <p:sp>
        <p:nvSpPr>
          <p:cNvPr id="37" name="Rectangle: Rounded Corners 58">
            <a:extLst>
              <a:ext uri="{FF2B5EF4-FFF2-40B4-BE49-F238E27FC236}">
                <a16:creationId xmlns:a16="http://schemas.microsoft.com/office/drawing/2014/main" id="{C85A75B9-6F55-4E9E-A6CF-C6C3555469EB}"/>
              </a:ext>
            </a:extLst>
          </p:cNvPr>
          <p:cNvSpPr/>
          <p:nvPr/>
        </p:nvSpPr>
        <p:spPr>
          <a:xfrm>
            <a:off x="7480783" y="3422863"/>
            <a:ext cx="1882957" cy="1430179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square" anchor="ctr">
            <a:noAutofit/>
          </a:bodyPr>
          <a:lstStyle/>
          <a:p>
            <a:pPr algn="ctr"/>
            <a:endParaRPr lang="en-GB" sz="2400" dirty="0"/>
          </a:p>
          <a:p>
            <a:pPr algn="ctr"/>
            <a:r>
              <a:rPr lang="en-GB" sz="2400" dirty="0"/>
              <a:t>It must be…</a:t>
            </a:r>
          </a:p>
          <a:p>
            <a:pPr algn="ctr"/>
            <a:r>
              <a:rPr lang="en-GB" sz="2400" dirty="0"/>
              <a:t>It could be…</a:t>
            </a:r>
          </a:p>
          <a:p>
            <a:pPr algn="ctr"/>
            <a:r>
              <a:rPr lang="en-GB" sz="2400" dirty="0"/>
              <a:t>It can’t be…</a:t>
            </a:r>
          </a:p>
          <a:p>
            <a:pPr algn="ctr"/>
            <a:endParaRPr lang="en-GB" sz="2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1189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654" y="682328"/>
            <a:ext cx="716270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dirty="0"/>
              <a:t>Find the value of the hat, jacket and scarf.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6830579" y="1658525"/>
                <a:ext cx="40178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0579" y="1658525"/>
                <a:ext cx="401782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6844678" y="3103648"/>
                <a:ext cx="40178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4678" y="3103648"/>
                <a:ext cx="401782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6830579" y="4408290"/>
                <a:ext cx="40178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0579" y="4408290"/>
                <a:ext cx="401782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293079" y="1620097"/>
                <a:ext cx="40178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3079" y="1620097"/>
                <a:ext cx="401782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3396242" y="3103648"/>
                <a:ext cx="40178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6242" y="3103648"/>
                <a:ext cx="401782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5114472" y="3103648"/>
                <a:ext cx="40178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14472" y="3103648"/>
                <a:ext cx="401782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3395212" y="4408290"/>
                <a:ext cx="40178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5212" y="4408290"/>
                <a:ext cx="401782" cy="52322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13">
            <a:extLst>
              <a:ext uri="{FF2B5EF4-FFF2-40B4-BE49-F238E27FC236}">
                <a16:creationId xmlns:a16="http://schemas.microsoft.com/office/drawing/2014/main" id="{520A3521-E8E5-4126-9F2B-01B26ADF8F2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926151" y="1385681"/>
            <a:ext cx="1044361" cy="9413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277159" y="4061890"/>
            <a:ext cx="1073255" cy="114813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5101466" y="4392804"/>
                <a:ext cx="40178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1466" y="4392804"/>
                <a:ext cx="401782" cy="52322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" name="Picture 20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917158" y="1354064"/>
            <a:ext cx="1256097" cy="1132141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7373815" y="1658525"/>
            <a:ext cx="762000" cy="52322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180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408984" y="3103648"/>
            <a:ext cx="762000" cy="52322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36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65337" y="4408703"/>
            <a:ext cx="1190951" cy="52322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3,600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9E97C59F-F419-4619-B21C-C71DB733ECC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642103" y="705085"/>
            <a:ext cx="747045" cy="747045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DE128DF4-1E73-4A54-AF68-A2091AAE3C02}"/>
              </a:ext>
            </a:extLst>
          </p:cNvPr>
          <p:cNvSpPr txBox="1"/>
          <p:nvPr/>
        </p:nvSpPr>
        <p:spPr>
          <a:xfrm>
            <a:off x="6944947" y="84777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156384" y="2750456"/>
            <a:ext cx="1256097" cy="113214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874614" y="2749059"/>
            <a:ext cx="1256097" cy="113214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592844" y="2747662"/>
            <a:ext cx="1256097" cy="113214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520A3521-E8E5-4126-9F2B-01B26ADF8F2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636224" y="4157286"/>
            <a:ext cx="1044361" cy="94130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886590" y="4092110"/>
            <a:ext cx="1256097" cy="113214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88733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2|5.4|6.4|7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1|2.9|8.3|6.6|18|1.3|3.6|3.1|4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9|4.4|2.8|2.7|3.3|1.3|0.8|1.7|1.3|3.4|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6|8.2|1|2.6|1.2|4.3|5.1|1.2|1.3|2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20.5|4.2|5.1|2.5|1.9|1|1.3|0.9|2.2|2.9|1.3|1.3|1.4|2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2.9|6.6|1.6|7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7|12|7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8|26.6|1.7|3.3|1|1|0.9|3.4|2.5|7.7|3.4|13.7|14.4|3.9|13|4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3|6.2|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|11.4|3|2|3.7|4.7|3.8|0.8|0.9|0.8|1.5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DE50DCF-37B0-40E0-8911-A7B4E0A7F4F9}">
  <ds:schemaRefs>
    <ds:schemaRef ds:uri="http://schemas.microsoft.com/office/2006/documentManagement/types"/>
    <ds:schemaRef ds:uri="http://purl.org/dc/dcmitype/"/>
    <ds:schemaRef ds:uri="http://schemas.microsoft.com/office/infopath/2007/PartnerControls"/>
    <ds:schemaRef ds:uri="cee99ee9-287b-4f9a-957c-ba5ae7375c9a"/>
    <ds:schemaRef ds:uri="http://purl.org/dc/elements/1.1/"/>
    <ds:schemaRef ds:uri="http://schemas.microsoft.com/office/2006/metadata/properties"/>
    <ds:schemaRef ds:uri="http://www.w3.org/XML/1998/namespace"/>
    <ds:schemaRef ds:uri="http://purl.org/dc/terms/"/>
    <ds:schemaRef ds:uri="http://schemas.openxmlformats.org/package/2006/metadata/core-properties"/>
    <ds:schemaRef ds:uri="522d4c35-b548-4432-90ae-af4376e1c4b4"/>
  </ds:schemaRefs>
</ds:datastoreItem>
</file>

<file path=customXml/itemProps2.xml><?xml version="1.0" encoding="utf-8"?>
<ds:datastoreItem xmlns:ds="http://schemas.openxmlformats.org/officeDocument/2006/customXml" ds:itemID="{4A733E6E-9F1E-4CB1-9AEA-08EA8C9F7A5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32D002A-BB44-448B-8AD8-872C895461D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3312</TotalTime>
  <Words>492</Words>
  <Application>Microsoft Office PowerPoint</Application>
  <PresentationFormat>A4 Paper (210x297 mm)</PresentationFormat>
  <Paragraphs>156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Bariol Bold</vt:lpstr>
      <vt:lpstr>Calibri</vt:lpstr>
      <vt:lpstr>Cambria Math</vt:lpstr>
      <vt:lpstr>KG Primary Penmanship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88</cp:revision>
  <dcterms:created xsi:type="dcterms:W3CDTF">2019-10-15T10:24:11Z</dcterms:created>
  <dcterms:modified xsi:type="dcterms:W3CDTF">2020-12-08T09:22:19Z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