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1" r:id="rId2"/>
    <p:sldId id="262" r:id="rId3"/>
    <p:sldId id="263" r:id="rId4"/>
    <p:sldId id="264" r:id="rId5"/>
    <p:sldId id="265" r:id="rId6"/>
    <p:sldId id="266" r:id="rId7"/>
    <p:sldId id="273" r:id="rId8"/>
    <p:sldId id="267" r:id="rId9"/>
    <p:sldId id="268" r:id="rId10"/>
    <p:sldId id="274" r:id="rId11"/>
    <p:sldId id="269" r:id="rId12"/>
    <p:sldId id="272" r:id="rId13"/>
    <p:sldId id="270" r:id="rId14"/>
    <p:sldId id="27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25" autoAdjust="0"/>
    <p:restoredTop sz="94660"/>
  </p:normalViewPr>
  <p:slideViewPr>
    <p:cSldViewPr snapToGrid="0">
      <p:cViewPr varScale="1">
        <p:scale>
          <a:sx n="69" d="100"/>
          <a:sy n="69" d="100"/>
        </p:scale>
        <p:origin x="5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42EA007-62D1-413F-87F4-09B8A50AFED1}" type="datetimeFigureOut">
              <a:rPr lang="en-GB" smtClean="0"/>
              <a:t>09/09/26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47E9847-417F-4DD3-866F-B088DBCF56D3}" type="slidenum">
              <a:rPr lang="en-GB" smtClean="0"/>
              <a:t>‹#›</a:t>
            </a:fld>
            <a:endParaRPr lang="en-GB" dirty="0"/>
          </a:p>
        </p:txBody>
      </p:sp>
    </p:spTree>
    <p:extLst>
      <p:ext uri="{BB962C8B-B14F-4D97-AF65-F5344CB8AC3E}">
        <p14:creationId xmlns:p14="http://schemas.microsoft.com/office/powerpoint/2010/main" val="3967781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2EA007-62D1-413F-87F4-09B8A50AFED1}" type="datetimeFigureOut">
              <a:rPr lang="en-GB" smtClean="0"/>
              <a:t>09/09/26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47E9847-417F-4DD3-866F-B088DBCF56D3}" type="slidenum">
              <a:rPr lang="en-GB" smtClean="0"/>
              <a:t>‹#›</a:t>
            </a:fld>
            <a:endParaRPr lang="en-GB" dirty="0"/>
          </a:p>
        </p:txBody>
      </p:sp>
    </p:spTree>
    <p:extLst>
      <p:ext uri="{BB962C8B-B14F-4D97-AF65-F5344CB8AC3E}">
        <p14:creationId xmlns:p14="http://schemas.microsoft.com/office/powerpoint/2010/main" val="34667611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42EA007-62D1-413F-87F4-09B8A50AFED1}" type="datetimeFigureOut">
              <a:rPr lang="en-GB" smtClean="0"/>
              <a:t>09/09/26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47E9847-417F-4DD3-866F-B088DBCF56D3}" type="slidenum">
              <a:rPr lang="en-GB" smtClean="0"/>
              <a:t>‹#›</a:t>
            </a:fld>
            <a:endParaRPr lang="en-GB" dirty="0"/>
          </a:p>
        </p:txBody>
      </p:sp>
    </p:spTree>
    <p:extLst>
      <p:ext uri="{BB962C8B-B14F-4D97-AF65-F5344CB8AC3E}">
        <p14:creationId xmlns:p14="http://schemas.microsoft.com/office/powerpoint/2010/main" val="1287912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42EA007-62D1-413F-87F4-09B8A50AFED1}" type="datetimeFigureOut">
              <a:rPr lang="en-GB" smtClean="0"/>
              <a:t>09/09/26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47E9847-417F-4DD3-866F-B088DBCF56D3}" type="slidenum">
              <a:rPr lang="en-GB" smtClean="0"/>
              <a:t>‹#›</a:t>
            </a:fld>
            <a:endParaRPr lang="en-GB" dirty="0"/>
          </a:p>
        </p:txBody>
      </p:sp>
    </p:spTree>
    <p:extLst>
      <p:ext uri="{BB962C8B-B14F-4D97-AF65-F5344CB8AC3E}">
        <p14:creationId xmlns:p14="http://schemas.microsoft.com/office/powerpoint/2010/main" val="1879896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42EA007-62D1-413F-87F4-09B8A50AFED1}" type="datetimeFigureOut">
              <a:rPr lang="en-GB" smtClean="0"/>
              <a:t>09/09/26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47E9847-417F-4DD3-866F-B088DBCF56D3}" type="slidenum">
              <a:rPr lang="en-GB" smtClean="0"/>
              <a:t>‹#›</a:t>
            </a:fld>
            <a:endParaRPr lang="en-GB" dirty="0"/>
          </a:p>
        </p:txBody>
      </p:sp>
    </p:spTree>
    <p:extLst>
      <p:ext uri="{BB962C8B-B14F-4D97-AF65-F5344CB8AC3E}">
        <p14:creationId xmlns:p14="http://schemas.microsoft.com/office/powerpoint/2010/main" val="295148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42EA007-62D1-413F-87F4-09B8A50AFED1}" type="datetimeFigureOut">
              <a:rPr lang="en-GB" smtClean="0"/>
              <a:t>09/09/26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47E9847-417F-4DD3-866F-B088DBCF56D3}" type="slidenum">
              <a:rPr lang="en-GB" smtClean="0"/>
              <a:t>‹#›</a:t>
            </a:fld>
            <a:endParaRPr lang="en-GB" dirty="0"/>
          </a:p>
        </p:txBody>
      </p:sp>
    </p:spTree>
    <p:extLst>
      <p:ext uri="{BB962C8B-B14F-4D97-AF65-F5344CB8AC3E}">
        <p14:creationId xmlns:p14="http://schemas.microsoft.com/office/powerpoint/2010/main" val="982740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842EA007-62D1-413F-87F4-09B8A50AFED1}" type="datetimeFigureOut">
              <a:rPr lang="en-GB" smtClean="0"/>
              <a:t>09/09/26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47E9847-417F-4DD3-866F-B088DBCF56D3}" type="slidenum">
              <a:rPr lang="en-GB" smtClean="0"/>
              <a:t>‹#›</a:t>
            </a:fld>
            <a:endParaRPr lang="en-GB" dirty="0"/>
          </a:p>
        </p:txBody>
      </p:sp>
    </p:spTree>
    <p:extLst>
      <p:ext uri="{BB962C8B-B14F-4D97-AF65-F5344CB8AC3E}">
        <p14:creationId xmlns:p14="http://schemas.microsoft.com/office/powerpoint/2010/main" val="116247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2EA007-62D1-413F-87F4-09B8A50AFED1}" type="datetimeFigureOut">
              <a:rPr lang="en-GB" smtClean="0"/>
              <a:t>09/09/26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47E9847-417F-4DD3-866F-B088DBCF56D3}" type="slidenum">
              <a:rPr lang="en-GB" smtClean="0"/>
              <a:t>‹#›</a:t>
            </a:fld>
            <a:endParaRPr lang="en-GB" dirty="0"/>
          </a:p>
        </p:txBody>
      </p:sp>
    </p:spTree>
    <p:extLst>
      <p:ext uri="{BB962C8B-B14F-4D97-AF65-F5344CB8AC3E}">
        <p14:creationId xmlns:p14="http://schemas.microsoft.com/office/powerpoint/2010/main" val="34138065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2EA007-62D1-413F-87F4-09B8A50AFED1}" type="datetimeFigureOut">
              <a:rPr lang="en-GB" smtClean="0"/>
              <a:t>09/09/26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47E9847-417F-4DD3-866F-B088DBCF56D3}" type="slidenum">
              <a:rPr lang="en-GB" smtClean="0"/>
              <a:t>‹#›</a:t>
            </a:fld>
            <a:endParaRPr lang="en-GB" dirty="0"/>
          </a:p>
        </p:txBody>
      </p:sp>
    </p:spTree>
    <p:extLst>
      <p:ext uri="{BB962C8B-B14F-4D97-AF65-F5344CB8AC3E}">
        <p14:creationId xmlns:p14="http://schemas.microsoft.com/office/powerpoint/2010/main" val="1869373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2EA007-62D1-413F-87F4-09B8A50AFED1}" type="datetimeFigureOut">
              <a:rPr lang="en-GB" smtClean="0"/>
              <a:t>09/09/26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47E9847-417F-4DD3-866F-B088DBCF56D3}" type="slidenum">
              <a:rPr lang="en-GB" smtClean="0"/>
              <a:t>‹#›</a:t>
            </a:fld>
            <a:endParaRPr lang="en-GB" dirty="0"/>
          </a:p>
        </p:txBody>
      </p:sp>
    </p:spTree>
    <p:extLst>
      <p:ext uri="{BB962C8B-B14F-4D97-AF65-F5344CB8AC3E}">
        <p14:creationId xmlns:p14="http://schemas.microsoft.com/office/powerpoint/2010/main" val="961895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2EA007-62D1-413F-87F4-09B8A50AFED1}" type="datetimeFigureOut">
              <a:rPr lang="en-GB" smtClean="0"/>
              <a:t>09/09/26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47E9847-417F-4DD3-866F-B088DBCF56D3}" type="slidenum">
              <a:rPr lang="en-GB" smtClean="0"/>
              <a:t>‹#›</a:t>
            </a:fld>
            <a:endParaRPr lang="en-GB" dirty="0"/>
          </a:p>
        </p:txBody>
      </p:sp>
    </p:spTree>
    <p:extLst>
      <p:ext uri="{BB962C8B-B14F-4D97-AF65-F5344CB8AC3E}">
        <p14:creationId xmlns:p14="http://schemas.microsoft.com/office/powerpoint/2010/main" val="20074017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2EA007-62D1-413F-87F4-09B8A50AFED1}" type="datetimeFigureOut">
              <a:rPr lang="en-GB" smtClean="0"/>
              <a:t>09/09/26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47E9847-417F-4DD3-866F-B088DBCF56D3}" type="slidenum">
              <a:rPr lang="en-GB" smtClean="0"/>
              <a:t>‹#›</a:t>
            </a:fld>
            <a:endParaRPr lang="en-GB"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646359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2EA007-62D1-413F-87F4-09B8A50AFED1}" type="datetimeFigureOut">
              <a:rPr lang="en-GB" smtClean="0"/>
              <a:t>09/09/26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47E9847-417F-4DD3-866F-B088DBCF56D3}" type="slidenum">
              <a:rPr lang="en-GB" smtClean="0"/>
              <a:t>‹#›</a:t>
            </a:fld>
            <a:endParaRPr lang="en-GB" dirty="0"/>
          </a:p>
        </p:txBody>
      </p:sp>
    </p:spTree>
    <p:extLst>
      <p:ext uri="{BB962C8B-B14F-4D97-AF65-F5344CB8AC3E}">
        <p14:creationId xmlns:p14="http://schemas.microsoft.com/office/powerpoint/2010/main" val="40563124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42EA007-62D1-413F-87F4-09B8A50AFED1}" type="datetimeFigureOut">
              <a:rPr lang="en-GB" smtClean="0"/>
              <a:t>09/09/26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47E9847-417F-4DD3-866F-B088DBCF56D3}" type="slidenum">
              <a:rPr lang="en-GB" smtClean="0"/>
              <a:t>‹#›</a:t>
            </a:fld>
            <a:endParaRPr lang="en-GB" dirty="0"/>
          </a:p>
        </p:txBody>
      </p:sp>
    </p:spTree>
    <p:extLst>
      <p:ext uri="{BB962C8B-B14F-4D97-AF65-F5344CB8AC3E}">
        <p14:creationId xmlns:p14="http://schemas.microsoft.com/office/powerpoint/2010/main" val="40673439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42EA007-62D1-413F-87F4-09B8A50AFED1}" type="datetimeFigureOut">
              <a:rPr lang="en-GB" smtClean="0"/>
              <a:t>09/09/26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47E9847-417F-4DD3-866F-B088DBCF56D3}" type="slidenum">
              <a:rPr lang="en-GB" smtClean="0"/>
              <a:t>‹#›</a:t>
            </a:fld>
            <a:endParaRPr lang="en-GB" dirty="0"/>
          </a:p>
        </p:txBody>
      </p:sp>
    </p:spTree>
    <p:extLst>
      <p:ext uri="{BB962C8B-B14F-4D97-AF65-F5344CB8AC3E}">
        <p14:creationId xmlns:p14="http://schemas.microsoft.com/office/powerpoint/2010/main" val="2972738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2EA007-62D1-413F-87F4-09B8A50AFED1}" type="datetimeFigureOut">
              <a:rPr lang="en-GB" smtClean="0"/>
              <a:t>09/09/26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47E9847-417F-4DD3-866F-B088DBCF56D3}" type="slidenum">
              <a:rPr lang="en-GB" smtClean="0"/>
              <a:t>‹#›</a:t>
            </a:fld>
            <a:endParaRPr lang="en-GB" dirty="0"/>
          </a:p>
        </p:txBody>
      </p:sp>
    </p:spTree>
    <p:extLst>
      <p:ext uri="{BB962C8B-B14F-4D97-AF65-F5344CB8AC3E}">
        <p14:creationId xmlns:p14="http://schemas.microsoft.com/office/powerpoint/2010/main" val="1633500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42EA007-62D1-413F-87F4-09B8A50AFED1}" type="datetimeFigureOut">
              <a:rPr lang="en-GB" smtClean="0"/>
              <a:t>09/09/26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47E9847-417F-4DD3-866F-B088DBCF56D3}" type="slidenum">
              <a:rPr lang="en-GB" smtClean="0"/>
              <a:t>‹#›</a:t>
            </a:fld>
            <a:endParaRPr lang="en-GB" dirty="0"/>
          </a:p>
        </p:txBody>
      </p:sp>
    </p:spTree>
    <p:extLst>
      <p:ext uri="{BB962C8B-B14F-4D97-AF65-F5344CB8AC3E}">
        <p14:creationId xmlns:p14="http://schemas.microsoft.com/office/powerpoint/2010/main" val="40286312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842EA007-62D1-413F-87F4-09B8A50AFED1}" type="datetimeFigureOut">
              <a:rPr lang="en-GB" smtClean="0"/>
              <a:t>09/09/26</a:t>
            </a:fld>
            <a:endParaRPr lang="en-GB"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547E9847-417F-4DD3-866F-B088DBCF56D3}" type="slidenum">
              <a:rPr lang="en-GB" smtClean="0"/>
              <a:t>‹#›</a:t>
            </a:fld>
            <a:endParaRPr lang="en-GB" dirty="0"/>
          </a:p>
        </p:txBody>
      </p:sp>
    </p:spTree>
    <p:extLst>
      <p:ext uri="{BB962C8B-B14F-4D97-AF65-F5344CB8AC3E}">
        <p14:creationId xmlns:p14="http://schemas.microsoft.com/office/powerpoint/2010/main" val="20577804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lancashire.gov.uk/outdooreducation/our-centres/tower-wood/" TargetMode="External"/><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00542" y="766618"/>
            <a:ext cx="1385536" cy="2063668"/>
          </a:xfrm>
          <a:prstGeom prst="rect">
            <a:avLst/>
          </a:prstGeom>
        </p:spPr>
      </p:pic>
      <p:sp>
        <p:nvSpPr>
          <p:cNvPr id="3" name="TextBox 2"/>
          <p:cNvSpPr txBox="1"/>
          <p:nvPr/>
        </p:nvSpPr>
        <p:spPr>
          <a:xfrm>
            <a:off x="-127399" y="1245236"/>
            <a:ext cx="11869783" cy="3170099"/>
          </a:xfrm>
          <a:prstGeom prst="rect">
            <a:avLst/>
          </a:prstGeom>
          <a:noFill/>
        </p:spPr>
        <p:txBody>
          <a:bodyPr wrap="square" rtlCol="0">
            <a:spAutoFit/>
          </a:bodyPr>
          <a:lstStyle/>
          <a:p>
            <a:pPr algn="ctr"/>
            <a:r>
              <a:rPr lang="en-GB" sz="8800" dirty="0" smtClean="0">
                <a:latin typeface="Letters for Learners" pitchFamily="2" charset="0"/>
              </a:rPr>
              <a:t>Y6 Residential 2026</a:t>
            </a:r>
          </a:p>
          <a:p>
            <a:pPr algn="ctr"/>
            <a:r>
              <a:rPr lang="en-GB" sz="8800" dirty="0" smtClean="0">
                <a:latin typeface="Letters for Learners" pitchFamily="2" charset="0"/>
              </a:rPr>
              <a:t>Tower Wood </a:t>
            </a:r>
          </a:p>
          <a:p>
            <a:pPr algn="ctr"/>
            <a:r>
              <a:rPr lang="en-GB" sz="2000" dirty="0">
                <a:solidFill>
                  <a:schemeClr val="accent1">
                    <a:lumMod val="75000"/>
                  </a:schemeClr>
                </a:solidFill>
                <a:latin typeface="Letters for Learners" pitchFamily="2" charset="0"/>
                <a:hlinkClick r:id="rId3"/>
              </a:rPr>
              <a:t>https://www.lancashire.gov.uk/outdooreducation/our-centres/tower-wood</a:t>
            </a:r>
            <a:r>
              <a:rPr lang="en-GB" sz="2000" dirty="0" smtClean="0">
                <a:solidFill>
                  <a:schemeClr val="accent1">
                    <a:lumMod val="75000"/>
                  </a:schemeClr>
                </a:solidFill>
                <a:latin typeface="Letters for Learners" pitchFamily="2" charset="0"/>
                <a:hlinkClick r:id="rId3"/>
              </a:rPr>
              <a:t>/</a:t>
            </a:r>
            <a:r>
              <a:rPr lang="en-GB" sz="2000" dirty="0" smtClean="0">
                <a:solidFill>
                  <a:schemeClr val="accent1">
                    <a:lumMod val="75000"/>
                  </a:schemeClr>
                </a:solidFill>
                <a:latin typeface="Letters for Learners" pitchFamily="2" charset="0"/>
              </a:rPr>
              <a:t> </a:t>
            </a:r>
            <a:endParaRPr lang="en-GB" sz="2000" dirty="0">
              <a:solidFill>
                <a:schemeClr val="accent1">
                  <a:lumMod val="75000"/>
                </a:schemeClr>
              </a:solidFill>
              <a:latin typeface="Letters for Learners" pitchFamily="2" charset="0"/>
            </a:endParaRPr>
          </a:p>
        </p:txBody>
      </p:sp>
      <p:pic>
        <p:nvPicPr>
          <p:cNvPr id="1026" name="Picture 2" descr="Tower Wood Outdoor Education Centre - Lancashire County Counci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82469" y="4569993"/>
            <a:ext cx="3649967" cy="2085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2775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5381" y="81771"/>
            <a:ext cx="862149" cy="1284116"/>
          </a:xfrm>
          <a:prstGeom prst="rect">
            <a:avLst/>
          </a:prstGeom>
        </p:spPr>
      </p:pic>
      <p:sp>
        <p:nvSpPr>
          <p:cNvPr id="3" name="TextBox 2"/>
          <p:cNvSpPr txBox="1"/>
          <p:nvPr/>
        </p:nvSpPr>
        <p:spPr>
          <a:xfrm>
            <a:off x="357053" y="0"/>
            <a:ext cx="11022147" cy="6924973"/>
          </a:xfrm>
          <a:prstGeom prst="rect">
            <a:avLst/>
          </a:prstGeom>
          <a:noFill/>
        </p:spPr>
        <p:txBody>
          <a:bodyPr wrap="square" rtlCol="0">
            <a:spAutoFit/>
          </a:bodyPr>
          <a:lstStyle/>
          <a:p>
            <a:pPr algn="ctr"/>
            <a:r>
              <a:rPr lang="en-GB" sz="4800" b="1" u="sng" dirty="0" smtClean="0">
                <a:latin typeface="Letters for Learners" pitchFamily="2" charset="0"/>
              </a:rPr>
              <a:t>Travelling to and from Tower Wood</a:t>
            </a:r>
            <a:endParaRPr lang="en-GB" sz="4800" dirty="0">
              <a:latin typeface="Letters for Learners" pitchFamily="2" charset="0"/>
            </a:endParaRPr>
          </a:p>
          <a:p>
            <a:endParaRPr lang="en-GB" sz="3600" dirty="0" smtClean="0">
              <a:latin typeface="Letters for Learners" pitchFamily="2" charset="0"/>
            </a:endParaRPr>
          </a:p>
          <a:p>
            <a:r>
              <a:rPr lang="en-GB" sz="4000" dirty="0" smtClean="0">
                <a:latin typeface="Letters for Learners" pitchFamily="2" charset="0"/>
              </a:rPr>
              <a:t>We are travelling to Tower Wood on a Redline coach.  The coach will leave the Church car park at </a:t>
            </a:r>
            <a:r>
              <a:rPr lang="en-GB" sz="4000" b="1" dirty="0" smtClean="0">
                <a:solidFill>
                  <a:srgbClr val="FF0000"/>
                </a:solidFill>
                <a:latin typeface="Letters for Learners" pitchFamily="2" charset="0"/>
              </a:rPr>
              <a:t>09:30am</a:t>
            </a:r>
            <a:r>
              <a:rPr lang="en-GB" sz="4000" b="1" dirty="0" smtClean="0">
                <a:latin typeface="Letters for Learners" pitchFamily="2" charset="0"/>
              </a:rPr>
              <a:t> Monday 28</a:t>
            </a:r>
            <a:r>
              <a:rPr lang="en-GB" sz="4000" b="1" baseline="30000" dirty="0" smtClean="0">
                <a:latin typeface="Letters for Learners" pitchFamily="2" charset="0"/>
              </a:rPr>
              <a:t>th</a:t>
            </a:r>
            <a:r>
              <a:rPr lang="en-GB" sz="4000" b="1" dirty="0" smtClean="0">
                <a:latin typeface="Letters for Learners" pitchFamily="2" charset="0"/>
              </a:rPr>
              <a:t> September.</a:t>
            </a:r>
          </a:p>
          <a:p>
            <a:endParaRPr lang="en-GB" sz="4000" dirty="0" smtClean="0">
              <a:latin typeface="Letters for Learners" pitchFamily="2" charset="0"/>
            </a:endParaRPr>
          </a:p>
          <a:p>
            <a:r>
              <a:rPr lang="en-GB" sz="4000" dirty="0" smtClean="0">
                <a:latin typeface="Letters for Learners" pitchFamily="2" charset="0"/>
              </a:rPr>
              <a:t>The children will need a packed lunch for their first day which they will eat when the arrive at Tower Wood.</a:t>
            </a:r>
          </a:p>
          <a:p>
            <a:endParaRPr lang="en-GB" sz="4000" dirty="0">
              <a:latin typeface="Letters for Learners" pitchFamily="2" charset="0"/>
            </a:endParaRPr>
          </a:p>
          <a:p>
            <a:r>
              <a:rPr lang="en-GB" sz="4000" dirty="0" smtClean="0">
                <a:latin typeface="Letters for Learners" pitchFamily="2" charset="0"/>
              </a:rPr>
              <a:t>Parents are more than welcome to come and wave the children off. </a:t>
            </a:r>
            <a:endParaRPr lang="en-GB" sz="4800" dirty="0" smtClean="0">
              <a:latin typeface="Letters for Learners" pitchFamily="2" charset="0"/>
            </a:endParaRPr>
          </a:p>
        </p:txBody>
      </p:sp>
    </p:spTree>
    <p:extLst>
      <p:ext uri="{BB962C8B-B14F-4D97-AF65-F5344CB8AC3E}">
        <p14:creationId xmlns:p14="http://schemas.microsoft.com/office/powerpoint/2010/main" val="30243065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72798" y="81771"/>
            <a:ext cx="862149" cy="1284116"/>
          </a:xfrm>
          <a:prstGeom prst="rect">
            <a:avLst/>
          </a:prstGeom>
        </p:spPr>
      </p:pic>
      <p:sp>
        <p:nvSpPr>
          <p:cNvPr id="3" name="TextBox 2"/>
          <p:cNvSpPr txBox="1"/>
          <p:nvPr/>
        </p:nvSpPr>
        <p:spPr>
          <a:xfrm>
            <a:off x="365229" y="514033"/>
            <a:ext cx="11038643" cy="6186309"/>
          </a:xfrm>
          <a:prstGeom prst="rect">
            <a:avLst/>
          </a:prstGeom>
          <a:noFill/>
        </p:spPr>
        <p:txBody>
          <a:bodyPr wrap="square" rtlCol="0">
            <a:spAutoFit/>
          </a:bodyPr>
          <a:lstStyle/>
          <a:p>
            <a:pPr algn="ctr"/>
            <a:r>
              <a:rPr lang="en-GB" sz="4800" b="1" u="sng" dirty="0" smtClean="0">
                <a:latin typeface="Letters for Learners" pitchFamily="2" charset="0"/>
              </a:rPr>
              <a:t>Travelling to and from Tower Wood</a:t>
            </a:r>
          </a:p>
          <a:p>
            <a:pPr algn="ctr"/>
            <a:endParaRPr lang="en-GB" sz="4400" dirty="0" smtClean="0">
              <a:latin typeface="Letters for Learners" pitchFamily="2" charset="0"/>
            </a:endParaRPr>
          </a:p>
          <a:p>
            <a:pPr algn="ctr"/>
            <a:r>
              <a:rPr lang="en-GB" sz="4400" dirty="0" smtClean="0">
                <a:latin typeface="Letters for Learners" pitchFamily="2" charset="0"/>
              </a:rPr>
              <a:t>We will leave Tower Wood at approximately </a:t>
            </a:r>
            <a:r>
              <a:rPr lang="en-GB" sz="4400" b="1" dirty="0" smtClean="0">
                <a:latin typeface="Letters for Learners" pitchFamily="2" charset="0"/>
              </a:rPr>
              <a:t>1pm</a:t>
            </a:r>
            <a:r>
              <a:rPr lang="en-GB" sz="4400" dirty="0" smtClean="0">
                <a:latin typeface="Letters for Learners" pitchFamily="2" charset="0"/>
              </a:rPr>
              <a:t> on </a:t>
            </a:r>
            <a:r>
              <a:rPr lang="en-GB" sz="4400" b="1" dirty="0" smtClean="0">
                <a:latin typeface="Letters for Learners" pitchFamily="2" charset="0"/>
              </a:rPr>
              <a:t>Wednesday 30</a:t>
            </a:r>
            <a:r>
              <a:rPr lang="en-GB" sz="4400" b="1" baseline="30000" dirty="0" smtClean="0">
                <a:latin typeface="Letters for Learners" pitchFamily="2" charset="0"/>
              </a:rPr>
              <a:t>th</a:t>
            </a:r>
            <a:r>
              <a:rPr lang="en-GB" sz="4400" b="1" dirty="0" smtClean="0">
                <a:latin typeface="Letters for Learners" pitchFamily="2" charset="0"/>
              </a:rPr>
              <a:t> September</a:t>
            </a:r>
            <a:r>
              <a:rPr lang="en-GB" sz="4400" dirty="0" smtClean="0">
                <a:latin typeface="Letters for Learners" pitchFamily="2" charset="0"/>
              </a:rPr>
              <a:t>.  The children will have their lunch at the centre before we leave.</a:t>
            </a:r>
          </a:p>
          <a:p>
            <a:endParaRPr lang="en-GB" sz="4400" dirty="0" smtClean="0">
              <a:latin typeface="Letters for Learners" pitchFamily="2" charset="0"/>
            </a:endParaRPr>
          </a:p>
          <a:p>
            <a:r>
              <a:rPr lang="en-GB" sz="4400" dirty="0" smtClean="0">
                <a:latin typeface="Letters for Learners" pitchFamily="2" charset="0"/>
              </a:rPr>
              <a:t>The coach is due to </a:t>
            </a:r>
            <a:r>
              <a:rPr lang="en-GB" sz="4400" b="1" dirty="0" smtClean="0">
                <a:solidFill>
                  <a:srgbClr val="FF0000"/>
                </a:solidFill>
                <a:latin typeface="Letters for Learners" pitchFamily="2" charset="0"/>
              </a:rPr>
              <a:t>arrive back to Church at approximately 3pm.  </a:t>
            </a:r>
            <a:endParaRPr lang="en-GB" sz="4400" dirty="0" smtClean="0">
              <a:latin typeface="Letters for Learners" pitchFamily="2" charset="0"/>
            </a:endParaRPr>
          </a:p>
          <a:p>
            <a:endParaRPr lang="en-GB" sz="4000" dirty="0">
              <a:latin typeface="Letters for Learners" pitchFamily="2" charset="0"/>
            </a:endParaRPr>
          </a:p>
        </p:txBody>
      </p:sp>
    </p:spTree>
    <p:extLst>
      <p:ext uri="{BB962C8B-B14F-4D97-AF65-F5344CB8AC3E}">
        <p14:creationId xmlns:p14="http://schemas.microsoft.com/office/powerpoint/2010/main" val="31241249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5381" y="81771"/>
            <a:ext cx="862149" cy="1284116"/>
          </a:xfrm>
          <a:prstGeom prst="rect">
            <a:avLst/>
          </a:prstGeom>
        </p:spPr>
      </p:pic>
      <p:sp>
        <p:nvSpPr>
          <p:cNvPr id="3" name="TextBox 2"/>
          <p:cNvSpPr txBox="1"/>
          <p:nvPr/>
        </p:nvSpPr>
        <p:spPr>
          <a:xfrm>
            <a:off x="206235" y="565266"/>
            <a:ext cx="11834947" cy="6186309"/>
          </a:xfrm>
          <a:prstGeom prst="rect">
            <a:avLst/>
          </a:prstGeom>
          <a:noFill/>
        </p:spPr>
        <p:txBody>
          <a:bodyPr wrap="square" rtlCol="0">
            <a:spAutoFit/>
          </a:bodyPr>
          <a:lstStyle/>
          <a:p>
            <a:pPr algn="ctr"/>
            <a:r>
              <a:rPr lang="en-GB" sz="4800" b="1" u="sng" dirty="0" smtClean="0">
                <a:latin typeface="Letters for Learners" pitchFamily="2" charset="0"/>
              </a:rPr>
              <a:t>Contact details and medical forms</a:t>
            </a:r>
          </a:p>
          <a:p>
            <a:pPr algn="ctr"/>
            <a:endParaRPr lang="en-GB" sz="4800" dirty="0">
              <a:latin typeface="Letters for Learners" pitchFamily="2" charset="0"/>
            </a:endParaRPr>
          </a:p>
          <a:p>
            <a:r>
              <a:rPr lang="en-GB" sz="4400" dirty="0" smtClean="0">
                <a:latin typeface="Letters for Learners" pitchFamily="2" charset="0"/>
              </a:rPr>
              <a:t>It is really important that we have your current contact details and any relevant medical information for your child. Please complete the contact details and medical forms that we have given to you.  Please return these to your child’s class teacher by </a:t>
            </a:r>
            <a:r>
              <a:rPr lang="en-GB" sz="4400" b="1" dirty="0" smtClean="0">
                <a:latin typeface="Letters for Learners" pitchFamily="2" charset="0"/>
              </a:rPr>
              <a:t>Wednesday 16</a:t>
            </a:r>
            <a:r>
              <a:rPr lang="en-GB" sz="4400" b="1" baseline="30000" dirty="0" smtClean="0">
                <a:latin typeface="Letters for Learners" pitchFamily="2" charset="0"/>
              </a:rPr>
              <a:t>th</a:t>
            </a:r>
            <a:r>
              <a:rPr lang="en-GB" sz="4400" b="1" dirty="0" smtClean="0">
                <a:latin typeface="Letters for Learners" pitchFamily="2" charset="0"/>
              </a:rPr>
              <a:t>  </a:t>
            </a:r>
            <a:r>
              <a:rPr lang="en-GB" sz="4400" b="1" dirty="0" smtClean="0">
                <a:latin typeface="Letters for Learners" pitchFamily="2" charset="0"/>
              </a:rPr>
              <a:t>September.</a:t>
            </a:r>
            <a:endParaRPr lang="en-GB" sz="4400" b="1" dirty="0" smtClean="0">
              <a:latin typeface="Letters for Learners" pitchFamily="2" charset="0"/>
            </a:endParaRPr>
          </a:p>
          <a:p>
            <a:endParaRPr lang="en-GB" sz="4000" dirty="0" smtClean="0">
              <a:latin typeface="Letters for Learners" pitchFamily="2" charset="0"/>
            </a:endParaRPr>
          </a:p>
          <a:p>
            <a:endParaRPr lang="en-GB" sz="4000" dirty="0">
              <a:latin typeface="Letters for Learners" pitchFamily="2" charset="0"/>
            </a:endParaRPr>
          </a:p>
        </p:txBody>
      </p:sp>
    </p:spTree>
    <p:extLst>
      <p:ext uri="{BB962C8B-B14F-4D97-AF65-F5344CB8AC3E}">
        <p14:creationId xmlns:p14="http://schemas.microsoft.com/office/powerpoint/2010/main" val="17053242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5381" y="81771"/>
            <a:ext cx="862149" cy="1284116"/>
          </a:xfrm>
          <a:prstGeom prst="rect">
            <a:avLst/>
          </a:prstGeom>
        </p:spPr>
      </p:pic>
      <p:sp>
        <p:nvSpPr>
          <p:cNvPr id="3" name="TextBox 2"/>
          <p:cNvSpPr txBox="1"/>
          <p:nvPr/>
        </p:nvSpPr>
        <p:spPr>
          <a:xfrm>
            <a:off x="0" y="0"/>
            <a:ext cx="12192000" cy="8956298"/>
          </a:xfrm>
          <a:prstGeom prst="rect">
            <a:avLst/>
          </a:prstGeom>
          <a:noFill/>
        </p:spPr>
        <p:txBody>
          <a:bodyPr wrap="square" rtlCol="0">
            <a:spAutoFit/>
          </a:bodyPr>
          <a:lstStyle/>
          <a:p>
            <a:pPr algn="ctr"/>
            <a:r>
              <a:rPr lang="en-GB" sz="4800" b="1" u="sng" dirty="0" smtClean="0">
                <a:latin typeface="Letters for Learners" pitchFamily="2" charset="0"/>
              </a:rPr>
              <a:t>Medication</a:t>
            </a:r>
          </a:p>
          <a:p>
            <a:pPr algn="ctr"/>
            <a:endParaRPr lang="en-GB" sz="4400" dirty="0">
              <a:latin typeface="Letters for Learners" pitchFamily="2" charset="0"/>
            </a:endParaRPr>
          </a:p>
          <a:p>
            <a:r>
              <a:rPr lang="en-GB" sz="4400" dirty="0" smtClean="0">
                <a:latin typeface="Letters for Learners" pitchFamily="2" charset="0"/>
              </a:rPr>
              <a:t>If your child will be bringing medication, it is important that it is clearly marked with the child’s name and dosage.  All medication (apart from inhalers) should be given to Mrs Hawitt or Miss Jackson in a clear, sealed plastic bag along with the administration instructions.</a:t>
            </a:r>
          </a:p>
          <a:p>
            <a:endParaRPr lang="en-GB" sz="4400" b="1" dirty="0">
              <a:latin typeface="Letters for Learners" pitchFamily="2" charset="0"/>
            </a:endParaRPr>
          </a:p>
          <a:p>
            <a:r>
              <a:rPr lang="en-GB" sz="4400" b="1" dirty="0" smtClean="0">
                <a:latin typeface="Letters for Learners" pitchFamily="2" charset="0"/>
              </a:rPr>
              <a:t>Children will hand their inhalers to their group leader when we arrive at the centre.</a:t>
            </a:r>
          </a:p>
          <a:p>
            <a:endParaRPr lang="en-GB" sz="4400" dirty="0">
              <a:latin typeface="Letters for Learners" pitchFamily="2" charset="0"/>
            </a:endParaRPr>
          </a:p>
          <a:p>
            <a:r>
              <a:rPr lang="en-GB" sz="4400" b="1" u="sng" dirty="0" smtClean="0">
                <a:latin typeface="Letters for Learners" pitchFamily="2" charset="0"/>
              </a:rPr>
              <a:t>Please double check the dates on inhalers and any medication to ensure it is in date.</a:t>
            </a:r>
            <a:endParaRPr lang="en-GB" sz="4400" b="1" u="sng" dirty="0">
              <a:latin typeface="Letters for Learners" pitchFamily="2" charset="0"/>
            </a:endParaRPr>
          </a:p>
        </p:txBody>
      </p:sp>
    </p:spTree>
    <p:extLst>
      <p:ext uri="{BB962C8B-B14F-4D97-AF65-F5344CB8AC3E}">
        <p14:creationId xmlns:p14="http://schemas.microsoft.com/office/powerpoint/2010/main" val="26776019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5381" y="81771"/>
            <a:ext cx="862149" cy="1284116"/>
          </a:xfrm>
          <a:prstGeom prst="rect">
            <a:avLst/>
          </a:prstGeom>
        </p:spPr>
      </p:pic>
      <p:sp>
        <p:nvSpPr>
          <p:cNvPr id="3" name="TextBox 2"/>
          <p:cNvSpPr txBox="1"/>
          <p:nvPr/>
        </p:nvSpPr>
        <p:spPr>
          <a:xfrm>
            <a:off x="69668" y="0"/>
            <a:ext cx="12052663" cy="6063198"/>
          </a:xfrm>
          <a:prstGeom prst="rect">
            <a:avLst/>
          </a:prstGeom>
          <a:noFill/>
        </p:spPr>
        <p:txBody>
          <a:bodyPr wrap="square" rtlCol="0">
            <a:spAutoFit/>
          </a:bodyPr>
          <a:lstStyle/>
          <a:p>
            <a:pPr algn="ctr"/>
            <a:r>
              <a:rPr lang="en-GB" sz="4400" b="1" u="sng" dirty="0" smtClean="0">
                <a:latin typeface="Letters for Learners" pitchFamily="2" charset="0"/>
              </a:rPr>
              <a:t>Allergies/Food intolerances</a:t>
            </a:r>
          </a:p>
          <a:p>
            <a:pPr algn="ctr"/>
            <a:endParaRPr lang="en-GB" sz="4400" dirty="0" smtClean="0">
              <a:latin typeface="Letters for Learners" pitchFamily="2" charset="0"/>
            </a:endParaRPr>
          </a:p>
          <a:p>
            <a:pPr algn="ctr"/>
            <a:endParaRPr lang="en-GB" sz="4400" dirty="0">
              <a:latin typeface="Letters for Learners" pitchFamily="2" charset="0"/>
            </a:endParaRPr>
          </a:p>
          <a:p>
            <a:r>
              <a:rPr lang="en-GB" sz="4400" dirty="0" smtClean="0">
                <a:latin typeface="Letters for Learners" pitchFamily="2" charset="0"/>
              </a:rPr>
              <a:t>Please ensure you have informed us of any allergies that your child may have. Tower Wood provide healthy home-cooked meals and are able to cater for all dietary requirements.</a:t>
            </a:r>
          </a:p>
          <a:p>
            <a:endParaRPr lang="en-GB" sz="4400" dirty="0">
              <a:latin typeface="Letters for Learners" pitchFamily="2" charset="0"/>
            </a:endParaRPr>
          </a:p>
          <a:p>
            <a:r>
              <a:rPr lang="en-GB" sz="4400" dirty="0" smtClean="0">
                <a:latin typeface="Letters for Learners" pitchFamily="2" charset="0"/>
              </a:rPr>
              <a:t>The children will all eat together in the communal dining hall.</a:t>
            </a:r>
          </a:p>
          <a:p>
            <a:endParaRPr lang="en-GB" sz="3600" b="1" dirty="0">
              <a:latin typeface="Letters for Learners" pitchFamily="2" charset="0"/>
            </a:endParaRPr>
          </a:p>
        </p:txBody>
      </p:sp>
    </p:spTree>
    <p:extLst>
      <p:ext uri="{BB962C8B-B14F-4D97-AF65-F5344CB8AC3E}">
        <p14:creationId xmlns:p14="http://schemas.microsoft.com/office/powerpoint/2010/main" val="7760549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5381" y="81771"/>
            <a:ext cx="862149" cy="1284116"/>
          </a:xfrm>
          <a:prstGeom prst="rect">
            <a:avLst/>
          </a:prstGeom>
        </p:spPr>
      </p:pic>
      <p:sp>
        <p:nvSpPr>
          <p:cNvPr id="3" name="TextBox 2"/>
          <p:cNvSpPr txBox="1"/>
          <p:nvPr/>
        </p:nvSpPr>
        <p:spPr>
          <a:xfrm>
            <a:off x="69668" y="0"/>
            <a:ext cx="12052663" cy="2000548"/>
          </a:xfrm>
          <a:prstGeom prst="rect">
            <a:avLst/>
          </a:prstGeom>
          <a:noFill/>
        </p:spPr>
        <p:txBody>
          <a:bodyPr wrap="square" rtlCol="0">
            <a:spAutoFit/>
          </a:bodyPr>
          <a:lstStyle/>
          <a:p>
            <a:pPr algn="ctr"/>
            <a:r>
              <a:rPr lang="en-GB" sz="4800" b="1" u="sng" dirty="0" smtClean="0">
                <a:latin typeface="Letters for Learners" pitchFamily="2" charset="0"/>
              </a:rPr>
              <a:t>Sample menu</a:t>
            </a:r>
          </a:p>
          <a:p>
            <a:pPr algn="ctr"/>
            <a:endParaRPr lang="en-GB" sz="2000" dirty="0" smtClean="0">
              <a:latin typeface="Letters for Learners" pitchFamily="2" charset="0"/>
            </a:endParaRPr>
          </a:p>
          <a:p>
            <a:pPr algn="ctr"/>
            <a:endParaRPr lang="en-GB" sz="2000" dirty="0">
              <a:latin typeface="Letters for Learners" pitchFamily="2" charset="0"/>
            </a:endParaRPr>
          </a:p>
          <a:p>
            <a:endParaRPr lang="en-GB" sz="3600" b="1" dirty="0">
              <a:latin typeface="Letters for Learners" pitchFamily="2" charset="0"/>
            </a:endParaRPr>
          </a:p>
        </p:txBody>
      </p:sp>
      <p:pic>
        <p:nvPicPr>
          <p:cNvPr id="4" name="Picture 3"/>
          <p:cNvPicPr>
            <a:picLocks noChangeAspect="1"/>
          </p:cNvPicPr>
          <p:nvPr/>
        </p:nvPicPr>
        <p:blipFill>
          <a:blip r:embed="rId3"/>
          <a:stretch>
            <a:fillRect/>
          </a:stretch>
        </p:blipFill>
        <p:spPr>
          <a:xfrm>
            <a:off x="274473" y="1365887"/>
            <a:ext cx="11275335" cy="5410342"/>
          </a:xfrm>
          <a:prstGeom prst="rect">
            <a:avLst/>
          </a:prstGeom>
        </p:spPr>
      </p:pic>
    </p:spTree>
    <p:extLst>
      <p:ext uri="{BB962C8B-B14F-4D97-AF65-F5344CB8AC3E}">
        <p14:creationId xmlns:p14="http://schemas.microsoft.com/office/powerpoint/2010/main" val="27446244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5381" y="81771"/>
            <a:ext cx="862149" cy="1284116"/>
          </a:xfrm>
          <a:prstGeom prst="rect">
            <a:avLst/>
          </a:prstGeom>
        </p:spPr>
      </p:pic>
      <p:sp>
        <p:nvSpPr>
          <p:cNvPr id="3" name="TextBox 2"/>
          <p:cNvSpPr txBox="1"/>
          <p:nvPr/>
        </p:nvSpPr>
        <p:spPr>
          <a:xfrm>
            <a:off x="69668" y="0"/>
            <a:ext cx="12052663" cy="7201972"/>
          </a:xfrm>
          <a:prstGeom prst="rect">
            <a:avLst/>
          </a:prstGeom>
          <a:noFill/>
        </p:spPr>
        <p:txBody>
          <a:bodyPr wrap="square" rtlCol="0">
            <a:spAutoFit/>
          </a:bodyPr>
          <a:lstStyle/>
          <a:p>
            <a:pPr algn="ctr"/>
            <a:r>
              <a:rPr lang="en-GB" sz="4800" b="1" u="sng" dirty="0" smtClean="0">
                <a:latin typeface="Letters for Learners" pitchFamily="2" charset="0"/>
              </a:rPr>
              <a:t>Activities</a:t>
            </a:r>
          </a:p>
          <a:p>
            <a:pPr algn="ctr"/>
            <a:endParaRPr lang="en-GB" sz="1000" dirty="0" smtClean="0">
              <a:latin typeface="Letters for Learners" pitchFamily="2" charset="0"/>
            </a:endParaRPr>
          </a:p>
          <a:p>
            <a:pPr algn="ctr"/>
            <a:endParaRPr lang="en-GB" sz="1000" dirty="0" smtClean="0">
              <a:latin typeface="Letters for Learners" pitchFamily="2" charset="0"/>
            </a:endParaRPr>
          </a:p>
          <a:p>
            <a:pPr algn="ctr"/>
            <a:endParaRPr lang="en-GB" sz="1000" dirty="0">
              <a:latin typeface="Letters for Learners" pitchFamily="2" charset="0"/>
            </a:endParaRPr>
          </a:p>
          <a:p>
            <a:r>
              <a:rPr lang="en-GB" sz="3200" dirty="0" smtClean="0">
                <a:latin typeface="Letters for Learners" pitchFamily="2" charset="0"/>
              </a:rPr>
              <a:t>Tower Wood has an action-packed few days planned for the children. There will be a selection of activities such as:</a:t>
            </a:r>
          </a:p>
          <a:p>
            <a:pPr marL="571500" indent="-571500">
              <a:buFont typeface="Arial" panose="020B0604020202020204" pitchFamily="34" charset="0"/>
              <a:buChar char="•"/>
            </a:pPr>
            <a:r>
              <a:rPr lang="en-US" sz="3200" dirty="0" smtClean="0">
                <a:latin typeface="Letters for Learners" pitchFamily="2" charset="0"/>
              </a:rPr>
              <a:t>Ghyll scrambling</a:t>
            </a:r>
          </a:p>
          <a:p>
            <a:pPr marL="571500" indent="-571500">
              <a:buFont typeface="Arial" panose="020B0604020202020204" pitchFamily="34" charset="0"/>
              <a:buChar char="•"/>
            </a:pPr>
            <a:r>
              <a:rPr lang="en-US" sz="3200" dirty="0" smtClean="0">
                <a:latin typeface="Letters for Learners" pitchFamily="2" charset="0"/>
              </a:rPr>
              <a:t>Leap of faith </a:t>
            </a:r>
          </a:p>
          <a:p>
            <a:pPr marL="571500" indent="-571500">
              <a:buFont typeface="Arial" panose="020B0604020202020204" pitchFamily="34" charset="0"/>
              <a:buChar char="•"/>
            </a:pPr>
            <a:r>
              <a:rPr lang="en-US" sz="3200" dirty="0">
                <a:latin typeface="Letters for Learners" pitchFamily="2" charset="0"/>
              </a:rPr>
              <a:t>High ropes challenges</a:t>
            </a:r>
          </a:p>
          <a:p>
            <a:pPr marL="571500" indent="-571500">
              <a:buFont typeface="Arial" panose="020B0604020202020204" pitchFamily="34" charset="0"/>
              <a:buChar char="•"/>
            </a:pPr>
            <a:r>
              <a:rPr lang="en-US" sz="3200" dirty="0" smtClean="0">
                <a:latin typeface="Letters for Learners" pitchFamily="2" charset="0"/>
              </a:rPr>
              <a:t>Crate stacking</a:t>
            </a:r>
          </a:p>
          <a:p>
            <a:pPr marL="571500" indent="-571500">
              <a:buFont typeface="Arial" panose="020B0604020202020204" pitchFamily="34" charset="0"/>
              <a:buChar char="•"/>
            </a:pPr>
            <a:r>
              <a:rPr lang="en-US" sz="3200" dirty="0" smtClean="0">
                <a:latin typeface="Letters for Learners" pitchFamily="2" charset="0"/>
              </a:rPr>
              <a:t>Canoeing</a:t>
            </a:r>
          </a:p>
          <a:p>
            <a:pPr marL="571500" indent="-571500">
              <a:buFont typeface="Arial" panose="020B0604020202020204" pitchFamily="34" charset="0"/>
              <a:buChar char="•"/>
            </a:pPr>
            <a:r>
              <a:rPr lang="en-US" sz="3200" dirty="0" smtClean="0">
                <a:latin typeface="Letters for Learners" pitchFamily="2" charset="0"/>
              </a:rPr>
              <a:t>Teambuilding</a:t>
            </a:r>
          </a:p>
          <a:p>
            <a:pPr marL="571500" indent="-571500">
              <a:buFont typeface="Arial" panose="020B0604020202020204" pitchFamily="34" charset="0"/>
              <a:buChar char="•"/>
            </a:pPr>
            <a:r>
              <a:rPr lang="en-GB" sz="3200" dirty="0" smtClean="0">
                <a:latin typeface="Letters for Learners" pitchFamily="2" charset="0"/>
              </a:rPr>
              <a:t>Evening activities</a:t>
            </a:r>
            <a:endParaRPr lang="en-GB" sz="3200" dirty="0" smtClean="0">
              <a:latin typeface="Letters for Learners" pitchFamily="2" charset="0"/>
            </a:endParaRPr>
          </a:p>
          <a:p>
            <a:r>
              <a:rPr lang="en-GB" sz="3200" dirty="0" smtClean="0">
                <a:latin typeface="Letters for Learners" pitchFamily="2" charset="0"/>
              </a:rPr>
              <a:t>The children will have a safety briefing each morning and also before each activity.  All safety equipment will be checked before the children begin any activity. </a:t>
            </a:r>
          </a:p>
          <a:p>
            <a:endParaRPr lang="en-GB" sz="3200" b="1" dirty="0">
              <a:latin typeface="Letters for Learners" pitchFamily="2" charset="0"/>
            </a:endParaRPr>
          </a:p>
        </p:txBody>
      </p:sp>
      <p:pic>
        <p:nvPicPr>
          <p:cNvPr id="4" name="Picture 2" descr="https://imaging.seesaw.me/?url=https%3A%2F%2Fassets.seesaw.me%2Fuk%2Fc%2F3%2F8%2F0%2Fc%2F9%2Fc380c9ee-e627-4218-8f92-11f4c904d31f.jpg%3A%3A%3A1780580277%3A%3A%3A1209600%3A%3A%3A1%3A%3A%3Ab_aW2d6JdeKFlr-xFkw5nMGZrGpHBMGDoAadYF8iGo1IpwY6_lwMe92GPOgXYGbax7jrU2AQhVe9cHaS65wjGA.jpg&amp;w=1080&amp;h=1080&amp;mode=cli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41454" y="1690255"/>
            <a:ext cx="2759609" cy="207226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imaging.seesaw.me/?url=https%3A%2F%2Fassets.seesaw.me%2Fuk%2F8%2F9%2F1%2F9%2F1%2Fd%2F89191d9d-bbdc-47d1-a673-5f8660c7502d.jpg%3A%3A%3A1780760982%3A%3A%3A1209600%3A%3A%3A1%3A%3A%3Aj4o0JIzdKInu_VLDdR26U8DC1TkwQIK85MOxyOcFEB3edAEjzE1FKY8RnY-LjZN5cHUMbGx-XrtD2cKVihoI4Q.jpg&amp;w=1080&amp;h=1080&amp;mode=clip"/>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6689" b="28288"/>
          <a:stretch/>
        </p:blipFill>
        <p:spPr bwMode="auto">
          <a:xfrm>
            <a:off x="8586549" y="1764145"/>
            <a:ext cx="3230981" cy="133003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a:stretch>
            <a:fillRect/>
          </a:stretch>
        </p:blipFill>
        <p:spPr>
          <a:xfrm>
            <a:off x="7822911" y="3454400"/>
            <a:ext cx="2908588" cy="2181441"/>
          </a:xfrm>
          <a:prstGeom prst="rect">
            <a:avLst/>
          </a:prstGeom>
        </p:spPr>
      </p:pic>
    </p:spTree>
    <p:extLst>
      <p:ext uri="{BB962C8B-B14F-4D97-AF65-F5344CB8AC3E}">
        <p14:creationId xmlns:p14="http://schemas.microsoft.com/office/powerpoint/2010/main" val="13236136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5381" y="81771"/>
            <a:ext cx="862149" cy="1284116"/>
          </a:xfrm>
          <a:prstGeom prst="rect">
            <a:avLst/>
          </a:prstGeom>
        </p:spPr>
      </p:pic>
      <p:sp>
        <p:nvSpPr>
          <p:cNvPr id="3" name="TextBox 2"/>
          <p:cNvSpPr txBox="1"/>
          <p:nvPr/>
        </p:nvSpPr>
        <p:spPr>
          <a:xfrm>
            <a:off x="0" y="0"/>
            <a:ext cx="12192000" cy="7571303"/>
          </a:xfrm>
          <a:prstGeom prst="rect">
            <a:avLst/>
          </a:prstGeom>
          <a:noFill/>
        </p:spPr>
        <p:txBody>
          <a:bodyPr wrap="square" rtlCol="0">
            <a:spAutoFit/>
          </a:bodyPr>
          <a:lstStyle/>
          <a:p>
            <a:pPr algn="ctr"/>
            <a:r>
              <a:rPr lang="en-GB" sz="4800" b="1" u="sng" dirty="0" smtClean="0">
                <a:latin typeface="Letters for Learners" pitchFamily="2" charset="0"/>
              </a:rPr>
              <a:t>Kit List</a:t>
            </a:r>
          </a:p>
          <a:p>
            <a:pPr algn="ctr"/>
            <a:endParaRPr lang="en-GB" sz="1000" dirty="0" smtClean="0">
              <a:latin typeface="Letters for Learners" pitchFamily="2" charset="0"/>
            </a:endParaRPr>
          </a:p>
          <a:p>
            <a:r>
              <a:rPr lang="en-GB" sz="3600" dirty="0" smtClean="0">
                <a:latin typeface="Letters for Learners" pitchFamily="2" charset="0"/>
              </a:rPr>
              <a:t>Please refer to the kit list information provided by Tower Wood.  All items of clothing should be clearly labelled with your child’s name and should fit into one piece of luggage (case or holdall</a:t>
            </a:r>
            <a:r>
              <a:rPr lang="en-GB" sz="3600" dirty="0">
                <a:latin typeface="Letters for Learners" pitchFamily="2" charset="0"/>
              </a:rPr>
              <a:t>). Packing a small clock or wrist watch might be an idea as children will have no idea of time in their rooms.</a:t>
            </a:r>
          </a:p>
          <a:p>
            <a:endParaRPr lang="en-GB" sz="3600" dirty="0" smtClean="0">
              <a:latin typeface="Letters for Learners" pitchFamily="2" charset="0"/>
            </a:endParaRPr>
          </a:p>
          <a:p>
            <a:r>
              <a:rPr lang="en-GB" sz="3600" dirty="0" smtClean="0">
                <a:latin typeface="Letters for Learners" pitchFamily="2" charset="0"/>
              </a:rPr>
              <a:t>It is a good idea for your child to pack the bag with you so they are familiar with everything that is being packed.  You may want to include a copy of the kit list to help them when they are re-packing their bag on the Wednesday that we leave.</a:t>
            </a:r>
          </a:p>
          <a:p>
            <a:r>
              <a:rPr lang="en-GB" sz="3200" b="1" u="sng" dirty="0" smtClean="0">
                <a:solidFill>
                  <a:srgbClr val="FF0000"/>
                </a:solidFill>
                <a:latin typeface="Letters for Learners" pitchFamily="2" charset="0"/>
              </a:rPr>
              <a:t>Items not to bring include: any electronic devices, mobile phones, aerosol sprays</a:t>
            </a:r>
          </a:p>
          <a:p>
            <a:endParaRPr lang="en-GB" sz="3600" dirty="0" smtClean="0">
              <a:latin typeface="Letters for Learners" pitchFamily="2" charset="0"/>
            </a:endParaRPr>
          </a:p>
          <a:p>
            <a:endParaRPr lang="en-GB" sz="3600" b="1" dirty="0">
              <a:latin typeface="Letters for Learners" pitchFamily="2" charset="0"/>
            </a:endParaRPr>
          </a:p>
        </p:txBody>
      </p:sp>
    </p:spTree>
    <p:extLst>
      <p:ext uri="{BB962C8B-B14F-4D97-AF65-F5344CB8AC3E}">
        <p14:creationId xmlns:p14="http://schemas.microsoft.com/office/powerpoint/2010/main" val="41848677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5381" y="81771"/>
            <a:ext cx="862149" cy="1284116"/>
          </a:xfrm>
          <a:prstGeom prst="rect">
            <a:avLst/>
          </a:prstGeom>
        </p:spPr>
      </p:pic>
      <p:sp>
        <p:nvSpPr>
          <p:cNvPr id="3" name="TextBox 2"/>
          <p:cNvSpPr txBox="1"/>
          <p:nvPr/>
        </p:nvSpPr>
        <p:spPr>
          <a:xfrm>
            <a:off x="0" y="0"/>
            <a:ext cx="12192000" cy="6617196"/>
          </a:xfrm>
          <a:prstGeom prst="rect">
            <a:avLst/>
          </a:prstGeom>
          <a:noFill/>
        </p:spPr>
        <p:txBody>
          <a:bodyPr wrap="square" rtlCol="0">
            <a:spAutoFit/>
          </a:bodyPr>
          <a:lstStyle/>
          <a:p>
            <a:pPr algn="ctr"/>
            <a:r>
              <a:rPr lang="en-GB" sz="4800" b="1" u="sng" dirty="0" smtClean="0">
                <a:latin typeface="Letters for Learners" pitchFamily="2" charset="0"/>
              </a:rPr>
              <a:t>Snacks</a:t>
            </a:r>
          </a:p>
          <a:p>
            <a:pPr algn="ctr"/>
            <a:endParaRPr lang="en-GB" sz="1000" dirty="0" smtClean="0">
              <a:latin typeface="Letters for Learners" pitchFamily="2" charset="0"/>
            </a:endParaRPr>
          </a:p>
          <a:p>
            <a:endParaRPr lang="en-GB" sz="3000" dirty="0" smtClean="0">
              <a:latin typeface="Letters for Learners" pitchFamily="2" charset="0"/>
            </a:endParaRPr>
          </a:p>
          <a:p>
            <a:endParaRPr lang="en-GB" sz="2800" dirty="0">
              <a:latin typeface="Letters for Learners" pitchFamily="2" charset="0"/>
            </a:endParaRPr>
          </a:p>
          <a:p>
            <a:r>
              <a:rPr lang="en-GB" sz="4400" dirty="0" smtClean="0">
                <a:latin typeface="Letters for Learners" pitchFamily="2" charset="0"/>
              </a:rPr>
              <a:t>The children can bring a </a:t>
            </a:r>
            <a:r>
              <a:rPr lang="en-GB" sz="4400" b="1" dirty="0" smtClean="0">
                <a:latin typeface="Letters for Learners" pitchFamily="2" charset="0"/>
              </a:rPr>
              <a:t>small number of snacks </a:t>
            </a:r>
            <a:r>
              <a:rPr lang="en-GB" sz="4400" dirty="0" smtClean="0">
                <a:latin typeface="Letters for Learners" pitchFamily="2" charset="0"/>
              </a:rPr>
              <a:t>but </a:t>
            </a:r>
            <a:r>
              <a:rPr lang="en-GB" sz="4400" dirty="0">
                <a:latin typeface="Letters for Learners" pitchFamily="2" charset="0"/>
              </a:rPr>
              <a:t>these are not allowed in the bedrooms at Tower Wood </a:t>
            </a:r>
            <a:r>
              <a:rPr lang="en-GB" sz="4400" dirty="0" smtClean="0">
                <a:latin typeface="Letters for Learners" pitchFamily="2" charset="0"/>
              </a:rPr>
              <a:t>so they will </a:t>
            </a:r>
            <a:r>
              <a:rPr lang="en-GB" sz="4400" dirty="0">
                <a:latin typeface="Letters for Learners" pitchFamily="2" charset="0"/>
              </a:rPr>
              <a:t>be stored in our kitchenette</a:t>
            </a:r>
            <a:r>
              <a:rPr lang="en-GB" sz="4400" dirty="0" smtClean="0">
                <a:latin typeface="Letters for Learners" pitchFamily="2" charset="0"/>
              </a:rPr>
              <a:t>. Please put these in a labelled bag/container. </a:t>
            </a:r>
            <a:r>
              <a:rPr lang="en-GB" sz="4400" dirty="0">
                <a:latin typeface="Letters for Learners" pitchFamily="2" charset="0"/>
              </a:rPr>
              <a:t>Please do not pack too many snacks.</a:t>
            </a:r>
            <a:endParaRPr lang="en-GB" sz="3600" b="1" dirty="0">
              <a:latin typeface="Letters for Learners" pitchFamily="2" charset="0"/>
            </a:endParaRPr>
          </a:p>
          <a:p>
            <a:endParaRPr lang="en-GB" sz="4400" dirty="0" smtClean="0">
              <a:latin typeface="Letters for Learners" pitchFamily="2" charset="0"/>
            </a:endParaRPr>
          </a:p>
          <a:p>
            <a:r>
              <a:rPr lang="en-GB" sz="4400" dirty="0" smtClean="0">
                <a:latin typeface="Letters for Learners" pitchFamily="2" charset="0"/>
              </a:rPr>
              <a:t>There is </a:t>
            </a:r>
            <a:r>
              <a:rPr lang="en-GB" sz="4400" dirty="0" smtClean="0">
                <a:latin typeface="Letters for Learners" pitchFamily="2" charset="0"/>
              </a:rPr>
              <a:t>a small souvenir </a:t>
            </a:r>
            <a:r>
              <a:rPr lang="en-GB" sz="4400" dirty="0" smtClean="0">
                <a:latin typeface="Letters for Learners" pitchFamily="2" charset="0"/>
              </a:rPr>
              <a:t>shop on site – children can bring up to £</a:t>
            </a:r>
            <a:r>
              <a:rPr lang="en-GB" sz="4400" dirty="0">
                <a:latin typeface="Letters for Learners" pitchFamily="2" charset="0"/>
              </a:rPr>
              <a:t>5</a:t>
            </a:r>
            <a:r>
              <a:rPr lang="en-GB" sz="4400" dirty="0" smtClean="0">
                <a:latin typeface="Letters for Learners" pitchFamily="2" charset="0"/>
              </a:rPr>
              <a:t> (in coins) in a named purse or wallet.  </a:t>
            </a:r>
            <a:endParaRPr lang="en-GB" sz="3600" b="1" dirty="0">
              <a:latin typeface="Letters for Learners" pitchFamily="2" charset="0"/>
            </a:endParaRPr>
          </a:p>
        </p:txBody>
      </p:sp>
    </p:spTree>
    <p:extLst>
      <p:ext uri="{BB962C8B-B14F-4D97-AF65-F5344CB8AC3E}">
        <p14:creationId xmlns:p14="http://schemas.microsoft.com/office/powerpoint/2010/main" val="25278298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5381" y="81771"/>
            <a:ext cx="862149" cy="1284116"/>
          </a:xfrm>
          <a:prstGeom prst="rect">
            <a:avLst/>
          </a:prstGeom>
        </p:spPr>
      </p:pic>
      <p:sp>
        <p:nvSpPr>
          <p:cNvPr id="3" name="TextBox 2"/>
          <p:cNvSpPr txBox="1"/>
          <p:nvPr/>
        </p:nvSpPr>
        <p:spPr>
          <a:xfrm>
            <a:off x="69668" y="0"/>
            <a:ext cx="12052663" cy="6801862"/>
          </a:xfrm>
          <a:prstGeom prst="rect">
            <a:avLst/>
          </a:prstGeom>
          <a:noFill/>
        </p:spPr>
        <p:txBody>
          <a:bodyPr wrap="square" rtlCol="0">
            <a:spAutoFit/>
          </a:bodyPr>
          <a:lstStyle/>
          <a:p>
            <a:pPr algn="ctr"/>
            <a:r>
              <a:rPr lang="en-GB" sz="4800" b="1" u="sng" dirty="0" smtClean="0">
                <a:latin typeface="Letters for Learners" pitchFamily="2" charset="0"/>
              </a:rPr>
              <a:t>Groups and Bedroom allocation</a:t>
            </a:r>
          </a:p>
          <a:p>
            <a:pPr algn="ctr"/>
            <a:endParaRPr lang="en-GB" sz="1000" dirty="0" smtClean="0">
              <a:latin typeface="Letters for Learners" pitchFamily="2" charset="0"/>
            </a:endParaRPr>
          </a:p>
          <a:p>
            <a:endParaRPr lang="en-GB" sz="3000" dirty="0" smtClean="0">
              <a:latin typeface="Letters for Learners" pitchFamily="2" charset="0"/>
            </a:endParaRPr>
          </a:p>
          <a:p>
            <a:r>
              <a:rPr lang="en-GB" sz="3600" dirty="0" smtClean="0">
                <a:latin typeface="Letters for Learners" pitchFamily="2" charset="0"/>
              </a:rPr>
              <a:t>The children will be split into 4 groups to complete their activities during the day.  Each group will have at least one member of St. Teresa’s staff and each activity will be led by a qualified instructor from Tower Wood.  </a:t>
            </a:r>
          </a:p>
          <a:p>
            <a:endParaRPr lang="en-GB" sz="1200" dirty="0">
              <a:latin typeface="Letters for Learners" pitchFamily="2" charset="0"/>
            </a:endParaRPr>
          </a:p>
          <a:p>
            <a:r>
              <a:rPr lang="en-GB" sz="3600" dirty="0" smtClean="0">
                <a:latin typeface="Letters for Learners" pitchFamily="2" charset="0"/>
              </a:rPr>
              <a:t>The children will stay in these groups in the day but will have lots of opportunities to mix with the rest of the cohort throughout the stay and at meal times.</a:t>
            </a:r>
          </a:p>
          <a:p>
            <a:endParaRPr lang="en-GB" sz="1200" dirty="0">
              <a:latin typeface="Letters for Learners" pitchFamily="2" charset="0"/>
            </a:endParaRPr>
          </a:p>
          <a:p>
            <a:r>
              <a:rPr lang="en-GB" sz="3600" dirty="0" smtClean="0">
                <a:latin typeface="Letters for Learners" pitchFamily="2" charset="0"/>
              </a:rPr>
              <a:t>The bedrooms sleep between 2 - 6 children.  They are all en-suite and have single and bunk beds. All bedding is provided. Children will need to make their own bed.</a:t>
            </a:r>
            <a:endParaRPr lang="en-GB" sz="3600" dirty="0">
              <a:latin typeface="Letters for Learners" pitchFamily="2" charset="0"/>
            </a:endParaRPr>
          </a:p>
        </p:txBody>
      </p:sp>
    </p:spTree>
    <p:extLst>
      <p:ext uri="{BB962C8B-B14F-4D97-AF65-F5344CB8AC3E}">
        <p14:creationId xmlns:p14="http://schemas.microsoft.com/office/powerpoint/2010/main" val="11293193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5381" y="81771"/>
            <a:ext cx="862149" cy="1284116"/>
          </a:xfrm>
          <a:prstGeom prst="rect">
            <a:avLst/>
          </a:prstGeom>
        </p:spPr>
      </p:pic>
      <p:sp>
        <p:nvSpPr>
          <p:cNvPr id="3" name="TextBox 2"/>
          <p:cNvSpPr txBox="1"/>
          <p:nvPr/>
        </p:nvSpPr>
        <p:spPr>
          <a:xfrm>
            <a:off x="69668" y="0"/>
            <a:ext cx="12052663" cy="6555641"/>
          </a:xfrm>
          <a:prstGeom prst="rect">
            <a:avLst/>
          </a:prstGeom>
          <a:noFill/>
        </p:spPr>
        <p:txBody>
          <a:bodyPr wrap="square" rtlCol="0">
            <a:spAutoFit/>
          </a:bodyPr>
          <a:lstStyle/>
          <a:p>
            <a:pPr algn="ctr"/>
            <a:r>
              <a:rPr lang="en-GB" sz="4800" b="1" u="sng" dirty="0" smtClean="0">
                <a:latin typeface="Letters for Learners" pitchFamily="2" charset="0"/>
              </a:rPr>
              <a:t>Groups and Bedroom allocation</a:t>
            </a:r>
          </a:p>
          <a:p>
            <a:pPr algn="ctr"/>
            <a:endParaRPr lang="en-GB" sz="1000" dirty="0" smtClean="0">
              <a:latin typeface="Letters for Learners" pitchFamily="2" charset="0"/>
            </a:endParaRPr>
          </a:p>
          <a:p>
            <a:endParaRPr lang="en-GB" sz="3000" dirty="0" smtClean="0">
              <a:latin typeface="Letters for Learners" pitchFamily="2" charset="0"/>
            </a:endParaRPr>
          </a:p>
          <a:p>
            <a:endParaRPr lang="en-GB" sz="3200" dirty="0" smtClean="0">
              <a:latin typeface="Letters for Learners" pitchFamily="2" charset="0"/>
            </a:endParaRPr>
          </a:p>
          <a:p>
            <a:r>
              <a:rPr lang="en-GB" sz="4400" dirty="0" smtClean="0">
                <a:latin typeface="Letters for Learners" pitchFamily="2" charset="0"/>
              </a:rPr>
              <a:t>St. Teresa’s staff bedrooms will be very close by and there will always be someone available throughout the night.</a:t>
            </a:r>
          </a:p>
          <a:p>
            <a:endParaRPr lang="en-GB" sz="4400" dirty="0">
              <a:latin typeface="Letters for Learners" pitchFamily="2" charset="0"/>
            </a:endParaRPr>
          </a:p>
          <a:p>
            <a:r>
              <a:rPr lang="en-GB" sz="4400" dirty="0" smtClean="0">
                <a:latin typeface="Letters for Learners" pitchFamily="2" charset="0"/>
              </a:rPr>
              <a:t>The children will be asked about friendship preferences for groups/bedrooms and they will be told their groups when we arrive at Tower Wood.</a:t>
            </a:r>
            <a:endParaRPr lang="en-GB" sz="4800" dirty="0" smtClean="0">
              <a:latin typeface="Letters for Learners" pitchFamily="2" charset="0"/>
            </a:endParaRPr>
          </a:p>
          <a:p>
            <a:endParaRPr lang="en-GB" sz="3600" b="1" dirty="0">
              <a:latin typeface="Letters for Learners" pitchFamily="2" charset="0"/>
            </a:endParaRPr>
          </a:p>
        </p:txBody>
      </p:sp>
    </p:spTree>
    <p:extLst>
      <p:ext uri="{BB962C8B-B14F-4D97-AF65-F5344CB8AC3E}">
        <p14:creationId xmlns:p14="http://schemas.microsoft.com/office/powerpoint/2010/main" val="4143300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5381" y="81771"/>
            <a:ext cx="862149" cy="1284116"/>
          </a:xfrm>
          <a:prstGeom prst="rect">
            <a:avLst/>
          </a:prstGeom>
        </p:spPr>
      </p:pic>
      <p:sp>
        <p:nvSpPr>
          <p:cNvPr id="3" name="TextBox 2"/>
          <p:cNvSpPr txBox="1"/>
          <p:nvPr/>
        </p:nvSpPr>
        <p:spPr>
          <a:xfrm>
            <a:off x="69668" y="0"/>
            <a:ext cx="12052663" cy="5139869"/>
          </a:xfrm>
          <a:prstGeom prst="rect">
            <a:avLst/>
          </a:prstGeom>
          <a:noFill/>
        </p:spPr>
        <p:txBody>
          <a:bodyPr wrap="square" rtlCol="0">
            <a:spAutoFit/>
          </a:bodyPr>
          <a:lstStyle/>
          <a:p>
            <a:pPr algn="ctr"/>
            <a:r>
              <a:rPr lang="en-GB" sz="4800" b="1" u="sng" dirty="0" smtClean="0">
                <a:latin typeface="Letters for Learners" pitchFamily="2" charset="0"/>
              </a:rPr>
              <a:t>St. Teresa’s Staff</a:t>
            </a:r>
          </a:p>
          <a:p>
            <a:pPr algn="ctr"/>
            <a:endParaRPr lang="en-GB" sz="1000" dirty="0" smtClean="0">
              <a:latin typeface="Letters for Learners" pitchFamily="2" charset="0"/>
            </a:endParaRPr>
          </a:p>
          <a:p>
            <a:endParaRPr lang="en-GB" sz="3000" dirty="0" smtClean="0">
              <a:latin typeface="Letters for Learners" pitchFamily="2" charset="0"/>
            </a:endParaRPr>
          </a:p>
          <a:p>
            <a:r>
              <a:rPr lang="en-GB" sz="4000" dirty="0" smtClean="0">
                <a:latin typeface="Letters for Learners" pitchFamily="2" charset="0"/>
              </a:rPr>
              <a:t>The following staff members will be accompanying the children on the trip:</a:t>
            </a:r>
          </a:p>
          <a:p>
            <a:r>
              <a:rPr lang="en-GB" sz="4000" dirty="0">
                <a:solidFill>
                  <a:srgbClr val="FF0000"/>
                </a:solidFill>
                <a:latin typeface="Letters for Learners" pitchFamily="2" charset="0"/>
              </a:rPr>
              <a:t>Mrs Hawitt</a:t>
            </a:r>
          </a:p>
          <a:p>
            <a:r>
              <a:rPr lang="en-GB" sz="4000" dirty="0" smtClean="0">
                <a:solidFill>
                  <a:srgbClr val="FF0000"/>
                </a:solidFill>
                <a:latin typeface="Letters for Learners" pitchFamily="2" charset="0"/>
              </a:rPr>
              <a:t>Miss </a:t>
            </a:r>
            <a:r>
              <a:rPr lang="en-GB" sz="4000" dirty="0" smtClean="0">
                <a:solidFill>
                  <a:srgbClr val="FF0000"/>
                </a:solidFill>
                <a:latin typeface="Letters for Learners" pitchFamily="2" charset="0"/>
              </a:rPr>
              <a:t>Jackson </a:t>
            </a:r>
            <a:endParaRPr lang="en-GB" sz="4000" dirty="0" smtClean="0">
              <a:solidFill>
                <a:srgbClr val="FF0000"/>
              </a:solidFill>
              <a:latin typeface="Letters for Learners" pitchFamily="2" charset="0"/>
            </a:endParaRPr>
          </a:p>
          <a:p>
            <a:r>
              <a:rPr lang="en-GB" sz="4000" dirty="0" smtClean="0">
                <a:solidFill>
                  <a:srgbClr val="FF0000"/>
                </a:solidFill>
                <a:latin typeface="Letters for Learners" pitchFamily="2" charset="0"/>
              </a:rPr>
              <a:t>Mrs Walsh</a:t>
            </a:r>
          </a:p>
          <a:p>
            <a:r>
              <a:rPr lang="en-GB" sz="4000" dirty="0" smtClean="0">
                <a:solidFill>
                  <a:srgbClr val="FF0000"/>
                </a:solidFill>
                <a:latin typeface="Letters for Learners" pitchFamily="2" charset="0"/>
              </a:rPr>
              <a:t>Mrs Brown</a:t>
            </a:r>
            <a:endParaRPr lang="en-GB" sz="4000" dirty="0">
              <a:solidFill>
                <a:srgbClr val="FF0000"/>
              </a:solidFill>
              <a:latin typeface="Letters for Learners" pitchFamily="2" charset="0"/>
            </a:endParaRPr>
          </a:p>
        </p:txBody>
      </p:sp>
      <p:pic>
        <p:nvPicPr>
          <p:cNvPr id="5" name="Picture 4" descr="Tower Wood Outdoor Education Centre | Places to Visit | Countryside  Classro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4684" y="2392218"/>
            <a:ext cx="5173807" cy="3449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17051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5381" y="81771"/>
            <a:ext cx="862149" cy="1284116"/>
          </a:xfrm>
          <a:prstGeom prst="rect">
            <a:avLst/>
          </a:prstGeom>
        </p:spPr>
      </p:pic>
      <p:sp>
        <p:nvSpPr>
          <p:cNvPr id="3" name="TextBox 2"/>
          <p:cNvSpPr txBox="1"/>
          <p:nvPr/>
        </p:nvSpPr>
        <p:spPr>
          <a:xfrm>
            <a:off x="69668" y="0"/>
            <a:ext cx="12052663" cy="1446550"/>
          </a:xfrm>
          <a:prstGeom prst="rect">
            <a:avLst/>
          </a:prstGeom>
          <a:noFill/>
        </p:spPr>
        <p:txBody>
          <a:bodyPr wrap="square" rtlCol="0">
            <a:spAutoFit/>
          </a:bodyPr>
          <a:lstStyle/>
          <a:p>
            <a:pPr algn="ctr"/>
            <a:r>
              <a:rPr lang="en-GB" sz="4800" b="1" u="sng" dirty="0" smtClean="0">
                <a:latin typeface="Letters for Learners" pitchFamily="2" charset="0"/>
              </a:rPr>
              <a:t>Any Questions?</a:t>
            </a:r>
          </a:p>
          <a:p>
            <a:pPr algn="ctr"/>
            <a:endParaRPr lang="en-GB" sz="1000" dirty="0" smtClean="0">
              <a:latin typeface="Letters for Learners" pitchFamily="2" charset="0"/>
            </a:endParaRPr>
          </a:p>
          <a:p>
            <a:endParaRPr lang="en-GB" sz="3000" dirty="0" smtClean="0">
              <a:latin typeface="Letters for Learners" pitchFamily="2" charset="0"/>
            </a:endParaRPr>
          </a:p>
        </p:txBody>
      </p:sp>
      <p:pic>
        <p:nvPicPr>
          <p:cNvPr id="4" name="Picture 2" descr="Tower Wood Outdoor Education Centre - Lancashire County Counci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6473" y="1777423"/>
            <a:ext cx="5996709" cy="342669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ower Wood Outdoor Education Centre - Lancashire County Counci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52811" y="1777423"/>
            <a:ext cx="5358534" cy="3429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4836525"/>
      </p:ext>
    </p:extLst>
  </p:cSld>
  <p:clrMapOvr>
    <a:masterClrMapping/>
  </p:clrMapOvr>
  <p:timing>
    <p:tnLst>
      <p:par>
        <p:cTn id="1" dur="indefinite" restart="never" nodeType="tmRoot"/>
      </p:par>
    </p:tn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Droplet</Template>
  <TotalTime>4632</TotalTime>
  <Words>763</Words>
  <Application>Microsoft Office PowerPoint</Application>
  <PresentationFormat>Widescreen</PresentationFormat>
  <Paragraphs>83</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Letters for Learners</vt:lpstr>
      <vt:lpstr>Tw Cen MT</vt:lpstr>
      <vt:lpstr>Droplet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Sledge</dc:creator>
  <cp:lastModifiedBy>J Hawitt</cp:lastModifiedBy>
  <cp:revision>53</cp:revision>
  <dcterms:created xsi:type="dcterms:W3CDTF">2022-04-25T14:12:15Z</dcterms:created>
  <dcterms:modified xsi:type="dcterms:W3CDTF">2026-09-09T13:33:18Z</dcterms:modified>
</cp:coreProperties>
</file>