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6" r:id="rId4"/>
  </p:sldMasterIdLst>
  <p:sldIdLst>
    <p:sldId id="256" r:id="rId5"/>
    <p:sldId id="261" r:id="rId6"/>
    <p:sldId id="268" r:id="rId7"/>
    <p:sldId id="257" r:id="rId8"/>
    <p:sldId id="258" r:id="rId9"/>
    <p:sldId id="259" r:id="rId10"/>
    <p:sldId id="267" r:id="rId11"/>
    <p:sldId id="265" r:id="rId12"/>
    <p:sldId id="264" r:id="rId13"/>
    <p:sldId id="263" r:id="rId14"/>
    <p:sldId id="270" r:id="rId15"/>
    <p:sldId id="271" r:id="rId16"/>
    <p:sldId id="276" r:id="rId17"/>
    <p:sldId id="277" r:id="rId18"/>
    <p:sldId id="272" r:id="rId19"/>
    <p:sldId id="273" r:id="rId20"/>
    <p:sldId id="283" r:id="rId21"/>
    <p:sldId id="279" r:id="rId22"/>
    <p:sldId id="280" r:id="rId23"/>
    <p:sldId id="281" r:id="rId24"/>
    <p:sldId id="282" r:id="rId25"/>
    <p:sldId id="274" r:id="rId26"/>
    <p:sldId id="284" r:id="rId27"/>
    <p:sldId id="275"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2642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1179453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2220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9/10/2026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2573576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73634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56312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443978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61BEF0D-F0BB-DE4B-95CE-6DB70DBA9567}" type="datetimeFigureOut">
              <a:rPr lang="en-US" smtClean="0"/>
              <a:pPr/>
              <a:t>9/10/2026</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02634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65901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84980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84585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7F1E4F-1CFF-5643-939E-217C01CDF565}"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6047013"/>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st-teresas-penwortham.lancs.sch.uk/st-ignatius/" TargetMode="External"/><Relationship Id="rId2" Type="http://schemas.openxmlformats.org/officeDocument/2006/relationships/hyperlink" Target="https://www.st-teresas-penwortham.lancs.sch.uk/st-augustine/"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99492" y="117805"/>
            <a:ext cx="8854132" cy="1515533"/>
          </a:xfrm>
        </p:spPr>
        <p:txBody>
          <a:bodyPr>
            <a:normAutofit fontScale="90000"/>
          </a:bodyPr>
          <a:lstStyle/>
          <a:p>
            <a:r>
              <a:rPr lang="en-GB" dirty="0"/>
              <a:t>Welcome to </a:t>
            </a:r>
            <a:r>
              <a:rPr lang="en-GB" dirty="0" smtClean="0"/>
              <a:t>6 Ignatius </a:t>
            </a:r>
            <a:endParaRPr lang="en-GB" dirty="0"/>
          </a:p>
        </p:txBody>
      </p:sp>
      <p:sp>
        <p:nvSpPr>
          <p:cNvPr id="3" name="Subtitle 2"/>
          <p:cNvSpPr>
            <a:spLocks noGrp="1"/>
          </p:cNvSpPr>
          <p:nvPr>
            <p:ph type="subTitle" idx="1"/>
          </p:nvPr>
        </p:nvSpPr>
        <p:spPr>
          <a:xfrm>
            <a:off x="2509518" y="2139908"/>
            <a:ext cx="6815669" cy="1351437"/>
          </a:xfrm>
        </p:spPr>
        <p:txBody>
          <a:bodyPr>
            <a:normAutofit fontScale="55000" lnSpcReduction="20000"/>
          </a:bodyPr>
          <a:lstStyle/>
          <a:p>
            <a:endParaRPr lang="en-US" dirty="0" smtClean="0"/>
          </a:p>
          <a:p>
            <a:r>
              <a:rPr lang="en-GB" sz="8000" dirty="0"/>
              <a:t/>
            </a:r>
            <a:br>
              <a:rPr lang="en-GB" sz="8000" dirty="0"/>
            </a:br>
            <a:endParaRPr lang="en-GB" sz="8000" dirty="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9931" b="15691"/>
          <a:stretch/>
        </p:blipFill>
        <p:spPr>
          <a:xfrm>
            <a:off x="1477818" y="1754248"/>
            <a:ext cx="9144000" cy="4414982"/>
          </a:xfrm>
          <a:prstGeom prst="rect">
            <a:avLst/>
          </a:prstGeom>
        </p:spPr>
      </p:pic>
    </p:spTree>
    <p:extLst>
      <p:ext uri="{BB962C8B-B14F-4D97-AF65-F5344CB8AC3E}">
        <p14:creationId xmlns:p14="http://schemas.microsoft.com/office/powerpoint/2010/main" val="32477363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Mornings in Y6</a:t>
            </a:r>
            <a:endParaRPr lang="en-GB" sz="5400" dirty="0"/>
          </a:p>
        </p:txBody>
      </p:sp>
      <p:sp>
        <p:nvSpPr>
          <p:cNvPr id="3" name="TextBox 2"/>
          <p:cNvSpPr txBox="1"/>
          <p:nvPr/>
        </p:nvSpPr>
        <p:spPr>
          <a:xfrm>
            <a:off x="1198715" y="2345438"/>
            <a:ext cx="9508373" cy="4093428"/>
          </a:xfrm>
          <a:prstGeom prst="rect">
            <a:avLst/>
          </a:prstGeom>
          <a:noFill/>
        </p:spPr>
        <p:txBody>
          <a:bodyPr wrap="square" rtlCol="0">
            <a:spAutoFit/>
          </a:bodyPr>
          <a:lstStyle/>
          <a:p>
            <a:pPr marL="342900" indent="-342900">
              <a:buFontTx/>
              <a:buChar char="-"/>
            </a:pPr>
            <a:r>
              <a:rPr lang="en-GB" sz="4000" dirty="0" smtClean="0"/>
              <a:t>Morning groupings </a:t>
            </a:r>
          </a:p>
          <a:p>
            <a:pPr marL="342900" indent="-342900">
              <a:buFontTx/>
              <a:buChar char="-"/>
            </a:pPr>
            <a:r>
              <a:rPr lang="en-GB" sz="4000" dirty="0" smtClean="0"/>
              <a:t>RE</a:t>
            </a:r>
          </a:p>
          <a:p>
            <a:pPr marL="342900" indent="-342900">
              <a:buFontTx/>
              <a:buChar char="-"/>
            </a:pPr>
            <a:r>
              <a:rPr lang="en-GB" sz="4000" dirty="0" smtClean="0"/>
              <a:t>Maths</a:t>
            </a:r>
          </a:p>
          <a:p>
            <a:pPr marL="342900" indent="-342900">
              <a:buFontTx/>
              <a:buChar char="-"/>
            </a:pPr>
            <a:r>
              <a:rPr lang="en-GB" sz="4000" dirty="0" smtClean="0"/>
              <a:t>English</a:t>
            </a:r>
          </a:p>
          <a:p>
            <a:pPr marL="342900" indent="-342900">
              <a:buFontTx/>
              <a:buChar char="-"/>
            </a:pPr>
            <a:r>
              <a:rPr lang="en-GB" sz="4000" dirty="0" smtClean="0"/>
              <a:t>Prayer &amp; Liturgy</a:t>
            </a:r>
          </a:p>
          <a:p>
            <a:pPr marL="342900" indent="-342900">
              <a:buFontTx/>
              <a:buChar char="-"/>
            </a:pPr>
            <a:r>
              <a:rPr lang="en-GB" sz="4000" dirty="0" smtClean="0"/>
              <a:t>PE (Thursday)</a:t>
            </a:r>
          </a:p>
          <a:p>
            <a:pPr marL="342900" indent="-342900">
              <a:buFontTx/>
              <a:buChar char="-"/>
            </a:pPr>
            <a:endParaRPr lang="en-GB" sz="2000" dirty="0"/>
          </a:p>
        </p:txBody>
      </p:sp>
    </p:spTree>
    <p:extLst>
      <p:ext uri="{BB962C8B-B14F-4D97-AF65-F5344CB8AC3E}">
        <p14:creationId xmlns:p14="http://schemas.microsoft.com/office/powerpoint/2010/main" val="5010174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Afternoons in Y6</a:t>
            </a:r>
            <a:endParaRPr lang="en-GB" sz="5400" dirty="0"/>
          </a:p>
        </p:txBody>
      </p:sp>
      <p:sp>
        <p:nvSpPr>
          <p:cNvPr id="3" name="Content Placeholder 2"/>
          <p:cNvSpPr>
            <a:spLocks noGrp="1"/>
          </p:cNvSpPr>
          <p:nvPr>
            <p:ph idx="1"/>
          </p:nvPr>
        </p:nvSpPr>
        <p:spPr>
          <a:xfrm>
            <a:off x="1097280" y="2021225"/>
            <a:ext cx="10058400" cy="4023360"/>
          </a:xfrm>
        </p:spPr>
        <p:txBody>
          <a:bodyPr>
            <a:normAutofit/>
          </a:bodyPr>
          <a:lstStyle/>
          <a:p>
            <a:r>
              <a:rPr lang="en-US" sz="4000" dirty="0" smtClean="0"/>
              <a:t>All of the Year 5 and Year 6 cohorts have been split into 3 equal sized teaching groups.</a:t>
            </a:r>
          </a:p>
          <a:p>
            <a:r>
              <a:rPr lang="en-US" sz="4000" dirty="0" smtClean="0"/>
              <a:t>Timetable – consistency </a:t>
            </a:r>
          </a:p>
          <a:p>
            <a:r>
              <a:rPr lang="en-US" sz="4000" dirty="0" smtClean="0"/>
              <a:t>Teaching teams merge</a:t>
            </a:r>
            <a:endParaRPr lang="en-GB" sz="4000" dirty="0"/>
          </a:p>
        </p:txBody>
      </p:sp>
    </p:spTree>
    <p:extLst>
      <p:ext uri="{BB962C8B-B14F-4D97-AF65-F5344CB8AC3E}">
        <p14:creationId xmlns:p14="http://schemas.microsoft.com/office/powerpoint/2010/main" val="6812885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60348"/>
            <a:ext cx="9601196" cy="1303867"/>
          </a:xfrm>
        </p:spPr>
        <p:txBody>
          <a:bodyPr>
            <a:normAutofit/>
          </a:bodyPr>
          <a:lstStyle/>
          <a:p>
            <a:r>
              <a:rPr lang="en-GB" sz="5400" dirty="0"/>
              <a:t>Seesaw app</a:t>
            </a:r>
          </a:p>
        </p:txBody>
      </p:sp>
      <p:sp>
        <p:nvSpPr>
          <p:cNvPr id="3" name="Content Placeholder 2"/>
          <p:cNvSpPr>
            <a:spLocks noGrp="1"/>
          </p:cNvSpPr>
          <p:nvPr>
            <p:ph idx="1"/>
          </p:nvPr>
        </p:nvSpPr>
        <p:spPr>
          <a:xfrm>
            <a:off x="305723" y="1974848"/>
            <a:ext cx="11665819" cy="4300824"/>
          </a:xfrm>
        </p:spPr>
        <p:txBody>
          <a:bodyPr>
            <a:normAutofit fontScale="77500" lnSpcReduction="20000"/>
          </a:bodyPr>
          <a:lstStyle/>
          <a:p>
            <a:r>
              <a:rPr lang="en-GB" sz="3800" dirty="0" smtClean="0">
                <a:solidFill>
                  <a:schemeClr val="tx1"/>
                </a:solidFill>
              </a:rPr>
              <a:t>We will reply to seesaws as soon as possible but please be aware that we may not read messages until lunchtime or after the school day.</a:t>
            </a:r>
          </a:p>
          <a:p>
            <a:endParaRPr lang="en-GB" sz="3800" dirty="0" smtClean="0">
              <a:solidFill>
                <a:schemeClr val="tx1"/>
              </a:solidFill>
            </a:endParaRPr>
          </a:p>
          <a:p>
            <a:r>
              <a:rPr lang="en-GB" sz="3800" dirty="0" smtClean="0">
                <a:solidFill>
                  <a:schemeClr val="tx1"/>
                </a:solidFill>
              </a:rPr>
              <a:t>If you have any urgent messages, </a:t>
            </a:r>
            <a:r>
              <a:rPr lang="en-GB" sz="3800" dirty="0">
                <a:solidFill>
                  <a:schemeClr val="tx1"/>
                </a:solidFill>
              </a:rPr>
              <a:t>please send straight to the </a:t>
            </a:r>
            <a:r>
              <a:rPr lang="en-GB" sz="3800" dirty="0" smtClean="0">
                <a:solidFill>
                  <a:schemeClr val="tx1"/>
                </a:solidFill>
              </a:rPr>
              <a:t>office who will pass on any information.</a:t>
            </a:r>
          </a:p>
          <a:p>
            <a:endParaRPr lang="en-GB" sz="3800" dirty="0" smtClean="0">
              <a:solidFill>
                <a:schemeClr val="tx1"/>
              </a:solidFill>
            </a:endParaRPr>
          </a:p>
          <a:p>
            <a:r>
              <a:rPr lang="en-GB" sz="3800" dirty="0" smtClean="0">
                <a:solidFill>
                  <a:schemeClr val="tx1"/>
                </a:solidFill>
              </a:rPr>
              <a:t>Homework messages will go on the seesaw group journal each week. Any photographs will also be uploaded to the journal.</a:t>
            </a:r>
          </a:p>
          <a:p>
            <a:endParaRPr lang="en-GB" sz="3800" dirty="0" smtClean="0">
              <a:solidFill>
                <a:schemeClr val="tx1"/>
              </a:solidFill>
            </a:endParaRPr>
          </a:p>
          <a:p>
            <a:r>
              <a:rPr lang="en-GB" sz="3800" dirty="0" smtClean="0">
                <a:solidFill>
                  <a:schemeClr val="tx1"/>
                </a:solidFill>
              </a:rPr>
              <a:t>If you have any issues with logging on, please let us know.</a:t>
            </a:r>
          </a:p>
          <a:p>
            <a:endParaRPr lang="en-GB" dirty="0">
              <a:solidFill>
                <a:schemeClr val="tx1"/>
              </a:solidFill>
            </a:endParaRPr>
          </a:p>
        </p:txBody>
      </p:sp>
      <p:pic>
        <p:nvPicPr>
          <p:cNvPr id="4" name="Picture 3"/>
          <p:cNvPicPr>
            <a:picLocks noChangeAspect="1"/>
          </p:cNvPicPr>
          <p:nvPr/>
        </p:nvPicPr>
        <p:blipFill>
          <a:blip r:embed="rId2"/>
          <a:stretch>
            <a:fillRect/>
          </a:stretch>
        </p:blipFill>
        <p:spPr>
          <a:xfrm>
            <a:off x="9752217" y="55031"/>
            <a:ext cx="2219325" cy="1714500"/>
          </a:xfrm>
          <a:prstGeom prst="rect">
            <a:avLst/>
          </a:prstGeom>
        </p:spPr>
      </p:pic>
    </p:spTree>
    <p:extLst>
      <p:ext uri="{BB962C8B-B14F-4D97-AF65-F5344CB8AC3E}">
        <p14:creationId xmlns:p14="http://schemas.microsoft.com/office/powerpoint/2010/main" val="8609845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t>Class </a:t>
            </a:r>
            <a:r>
              <a:rPr lang="en-GB" sz="5400" dirty="0" smtClean="0"/>
              <a:t>6 Ignatius Website </a:t>
            </a:r>
            <a:endParaRPr lang="en-GB" sz="5400" dirty="0"/>
          </a:p>
        </p:txBody>
      </p:sp>
      <p:sp>
        <p:nvSpPr>
          <p:cNvPr id="3" name="Content Placeholder 2"/>
          <p:cNvSpPr>
            <a:spLocks noGrp="1"/>
          </p:cNvSpPr>
          <p:nvPr>
            <p:ph idx="1"/>
          </p:nvPr>
        </p:nvSpPr>
        <p:spPr/>
        <p:txBody>
          <a:bodyPr/>
          <a:lstStyle/>
          <a:p>
            <a:r>
              <a:rPr lang="en-GB" sz="2800" dirty="0">
                <a:hlinkClick r:id="rId2"/>
              </a:rPr>
              <a:t>St. </a:t>
            </a:r>
            <a:r>
              <a:rPr lang="en-GB" sz="2800" dirty="0" smtClean="0">
                <a:hlinkClick r:id="rId2"/>
              </a:rPr>
              <a:t>Ignatius </a:t>
            </a:r>
            <a:r>
              <a:rPr lang="en-GB" sz="2800" dirty="0">
                <a:hlinkClick r:id="rId2"/>
              </a:rPr>
              <a:t>| St Teresa's Catholic Primary School </a:t>
            </a:r>
            <a:r>
              <a:rPr lang="en-GB" sz="2800" dirty="0"/>
              <a:t> </a:t>
            </a:r>
            <a:endParaRPr lang="en-GB" sz="2800" dirty="0" smtClean="0"/>
          </a:p>
          <a:p>
            <a:pPr marL="0" indent="0">
              <a:buNone/>
            </a:pPr>
            <a:r>
              <a:rPr lang="en-GB" sz="2800" dirty="0" smtClean="0">
                <a:hlinkClick r:id="rId3"/>
              </a:rPr>
              <a:t>https</a:t>
            </a:r>
            <a:r>
              <a:rPr lang="en-GB" sz="2800" dirty="0">
                <a:hlinkClick r:id="rId3"/>
              </a:rPr>
              <a:t>://www.st-teresas-penwortham.lancs.sch.uk/st-ignatius</a:t>
            </a:r>
            <a:r>
              <a:rPr lang="en-GB" sz="2800" dirty="0" smtClean="0">
                <a:hlinkClick r:id="rId3"/>
              </a:rPr>
              <a:t>/</a:t>
            </a:r>
            <a:r>
              <a:rPr lang="en-GB" sz="2800" dirty="0" smtClean="0"/>
              <a:t> </a:t>
            </a:r>
          </a:p>
          <a:p>
            <a:r>
              <a:rPr lang="en-GB" sz="2800" dirty="0" smtClean="0"/>
              <a:t>Information </a:t>
            </a:r>
            <a:r>
              <a:rPr lang="en-GB" sz="2800" dirty="0"/>
              <a:t>regarding the Curriculum will also be available on </a:t>
            </a:r>
            <a:r>
              <a:rPr lang="en-GB" sz="2800" dirty="0" smtClean="0"/>
              <a:t>there, such as curriculum maps and knowledge organisers. </a:t>
            </a:r>
            <a:r>
              <a:rPr lang="en-GB" sz="2800" dirty="0" smtClean="0">
                <a:sym typeface="Wingdings" panose="05000000000000000000" pitchFamily="2" charset="2"/>
              </a:rPr>
              <a:t></a:t>
            </a:r>
          </a:p>
          <a:p>
            <a:pPr marL="0" indent="0">
              <a:buNone/>
            </a:pPr>
            <a:r>
              <a:rPr lang="en-GB" dirty="0" smtClean="0">
                <a:sym typeface="Wingdings" panose="05000000000000000000" pitchFamily="2" charset="2"/>
              </a:rPr>
              <a:t> </a:t>
            </a:r>
            <a:endParaRPr lang="en-GB" dirty="0"/>
          </a:p>
        </p:txBody>
      </p:sp>
      <p:pic>
        <p:nvPicPr>
          <p:cNvPr id="4" name="Picture 3"/>
          <p:cNvPicPr>
            <a:picLocks noChangeAspect="1"/>
          </p:cNvPicPr>
          <p:nvPr/>
        </p:nvPicPr>
        <p:blipFill>
          <a:blip r:embed="rId4"/>
          <a:stretch>
            <a:fillRect/>
          </a:stretch>
        </p:blipFill>
        <p:spPr>
          <a:xfrm>
            <a:off x="9755003" y="128939"/>
            <a:ext cx="2095500" cy="2095500"/>
          </a:xfrm>
          <a:prstGeom prst="rect">
            <a:avLst/>
          </a:prstGeom>
        </p:spPr>
      </p:pic>
    </p:spTree>
    <p:extLst>
      <p:ext uri="{BB962C8B-B14F-4D97-AF65-F5344CB8AC3E}">
        <p14:creationId xmlns:p14="http://schemas.microsoft.com/office/powerpoint/2010/main" val="4782841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2072" y="203475"/>
            <a:ext cx="8462356" cy="1450757"/>
          </a:xfrm>
        </p:spPr>
        <p:txBody>
          <a:bodyPr>
            <a:normAutofit/>
          </a:bodyPr>
          <a:lstStyle/>
          <a:p>
            <a:r>
              <a:rPr lang="en-GB" sz="5400" dirty="0"/>
              <a:t>Homework – online platforms</a:t>
            </a:r>
            <a:r>
              <a:rPr lang="en-GB" dirty="0"/>
              <a:t/>
            </a:r>
            <a:br>
              <a:rPr lang="en-GB" dirty="0"/>
            </a:br>
            <a:endParaRPr lang="en-GB" sz="2700" dirty="0">
              <a:solidFill>
                <a:srgbClr val="FF0000"/>
              </a:solidFill>
            </a:endParaRPr>
          </a:p>
        </p:txBody>
      </p:sp>
      <p:pic>
        <p:nvPicPr>
          <p:cNvPr id="4" name="Picture 3"/>
          <p:cNvPicPr>
            <a:picLocks noChangeAspect="1"/>
          </p:cNvPicPr>
          <p:nvPr/>
        </p:nvPicPr>
        <p:blipFill>
          <a:blip r:embed="rId2"/>
          <a:stretch>
            <a:fillRect/>
          </a:stretch>
        </p:blipFill>
        <p:spPr>
          <a:xfrm>
            <a:off x="4422823" y="6201123"/>
            <a:ext cx="2707161" cy="621703"/>
          </a:xfrm>
          <a:prstGeom prst="rect">
            <a:avLst/>
          </a:prstGeom>
        </p:spPr>
      </p:pic>
      <p:pic>
        <p:nvPicPr>
          <p:cNvPr id="5" name="Picture 4"/>
          <p:cNvPicPr>
            <a:picLocks noChangeAspect="1"/>
          </p:cNvPicPr>
          <p:nvPr/>
        </p:nvPicPr>
        <p:blipFill rotWithShape="1">
          <a:blip r:embed="rId3"/>
          <a:srcRect l="10778" t="11696" r="69845" b="80268"/>
          <a:stretch/>
        </p:blipFill>
        <p:spPr>
          <a:xfrm>
            <a:off x="9366809" y="6164101"/>
            <a:ext cx="2825191" cy="658725"/>
          </a:xfrm>
          <a:prstGeom prst="rect">
            <a:avLst/>
          </a:prstGeom>
        </p:spPr>
      </p:pic>
      <p:pic>
        <p:nvPicPr>
          <p:cNvPr id="6" name="Picture 5"/>
          <p:cNvPicPr>
            <a:picLocks noChangeAspect="1"/>
          </p:cNvPicPr>
          <p:nvPr/>
        </p:nvPicPr>
        <p:blipFill>
          <a:blip r:embed="rId4"/>
          <a:stretch>
            <a:fillRect/>
          </a:stretch>
        </p:blipFill>
        <p:spPr>
          <a:xfrm>
            <a:off x="227327" y="157513"/>
            <a:ext cx="1091513" cy="1045928"/>
          </a:xfrm>
          <a:prstGeom prst="rect">
            <a:avLst/>
          </a:prstGeom>
        </p:spPr>
      </p:pic>
      <p:pic>
        <p:nvPicPr>
          <p:cNvPr id="7" name="Picture 6"/>
          <p:cNvPicPr>
            <a:picLocks noChangeAspect="1"/>
          </p:cNvPicPr>
          <p:nvPr/>
        </p:nvPicPr>
        <p:blipFill rotWithShape="1">
          <a:blip r:embed="rId5"/>
          <a:srcRect l="18408" t="10446" r="70849" b="80983"/>
          <a:stretch/>
        </p:blipFill>
        <p:spPr>
          <a:xfrm>
            <a:off x="12465" y="5967822"/>
            <a:ext cx="2100332" cy="942205"/>
          </a:xfrm>
          <a:prstGeom prst="rect">
            <a:avLst/>
          </a:prstGeom>
        </p:spPr>
      </p:pic>
      <p:pic>
        <p:nvPicPr>
          <p:cNvPr id="8" name="Picture 7"/>
          <p:cNvPicPr>
            <a:picLocks noChangeAspect="1"/>
          </p:cNvPicPr>
          <p:nvPr/>
        </p:nvPicPr>
        <p:blipFill rotWithShape="1">
          <a:blip r:embed="rId6"/>
          <a:srcRect l="85474" t="9375" r="4085" b="82590"/>
          <a:stretch/>
        </p:blipFill>
        <p:spPr>
          <a:xfrm>
            <a:off x="10194428" y="325859"/>
            <a:ext cx="1802462" cy="779912"/>
          </a:xfrm>
          <a:prstGeom prst="rect">
            <a:avLst/>
          </a:prstGeom>
        </p:spPr>
      </p:pic>
      <p:sp>
        <p:nvSpPr>
          <p:cNvPr id="3" name="Rectangle 2"/>
          <p:cNvSpPr/>
          <p:nvPr/>
        </p:nvSpPr>
        <p:spPr>
          <a:xfrm>
            <a:off x="387927" y="1883648"/>
            <a:ext cx="11608963" cy="4247317"/>
          </a:xfrm>
          <a:prstGeom prst="rect">
            <a:avLst/>
          </a:prstGeom>
        </p:spPr>
        <p:txBody>
          <a:bodyPr wrap="square">
            <a:spAutoFit/>
          </a:bodyPr>
          <a:lstStyle/>
          <a:p>
            <a:pPr marL="342900" indent="-342900">
              <a:buFont typeface="Arial" panose="020B0604020202020204" pitchFamily="34" charset="0"/>
              <a:buChar char="•"/>
            </a:pPr>
            <a:r>
              <a:rPr lang="en-GB" sz="2800" dirty="0"/>
              <a:t>We are monitoring these very closely - time out on Friday, if not complete. </a:t>
            </a:r>
            <a:endParaRPr lang="en-GB" sz="2800" dirty="0" smtClean="0"/>
          </a:p>
          <a:p>
            <a:pPr marL="342900" indent="-342900">
              <a:buFont typeface="Arial" panose="020B0604020202020204" pitchFamily="34" charset="0"/>
              <a:buChar char="•"/>
            </a:pPr>
            <a:r>
              <a:rPr lang="en-GB" sz="2800" dirty="0" smtClean="0"/>
              <a:t>Please </a:t>
            </a:r>
            <a:r>
              <a:rPr lang="en-GB" sz="2800" dirty="0"/>
              <a:t>let us know via seesaw if your child has trouble logging on or accessing the online homework</a:t>
            </a:r>
            <a:r>
              <a:rPr lang="en-GB" sz="2800" dirty="0" smtClean="0"/>
              <a:t>.</a:t>
            </a:r>
          </a:p>
          <a:p>
            <a:pPr marL="342900" indent="-342900">
              <a:buFont typeface="Arial" panose="020B0604020202020204" pitchFamily="34" charset="0"/>
              <a:buChar char="•"/>
            </a:pPr>
            <a:r>
              <a:rPr lang="en-GB" sz="2800" dirty="0" smtClean="0"/>
              <a:t>We can provide time during lunch times/break times for children to complete during the school day if they can’t complete at home</a:t>
            </a:r>
            <a:r>
              <a:rPr lang="en-GB" sz="2800" dirty="0"/>
              <a:t>. There will be a homework club run by Mrs Hawitt on a Thursday </a:t>
            </a:r>
            <a:r>
              <a:rPr lang="en-GB" sz="2800" dirty="0" smtClean="0"/>
              <a:t>lunchtime.</a:t>
            </a:r>
          </a:p>
          <a:p>
            <a:pPr marL="342900" indent="-342900">
              <a:buFont typeface="Arial" panose="020B0604020202020204" pitchFamily="34" charset="0"/>
              <a:buChar char="•"/>
            </a:pPr>
            <a:r>
              <a:rPr lang="en-GB" sz="2800" dirty="0" smtClean="0"/>
              <a:t>In addition to any set homework tasks, Reading Plus and TTRockstars are open for the children to use at any time. </a:t>
            </a:r>
          </a:p>
          <a:p>
            <a:pPr marL="342900" indent="-342900">
              <a:buFont typeface="Arial" panose="020B0604020202020204" pitchFamily="34" charset="0"/>
              <a:buChar char="•"/>
            </a:pPr>
            <a:r>
              <a:rPr lang="en-GB" sz="2800" dirty="0" smtClean="0"/>
              <a:t>All logins will be sent home in the Reading Records this week.</a:t>
            </a:r>
            <a:r>
              <a:rPr lang="en-GB" dirty="0">
                <a:solidFill>
                  <a:srgbClr val="FF0000"/>
                </a:solidFill>
              </a:rPr>
              <a:t/>
            </a:r>
            <a:br>
              <a:rPr lang="en-GB" dirty="0">
                <a:solidFill>
                  <a:srgbClr val="FF0000"/>
                </a:solidFill>
              </a:rPr>
            </a:br>
            <a:endParaRPr lang="en-GB" dirty="0"/>
          </a:p>
        </p:txBody>
      </p:sp>
    </p:spTree>
    <p:extLst>
      <p:ext uri="{BB962C8B-B14F-4D97-AF65-F5344CB8AC3E}">
        <p14:creationId xmlns:p14="http://schemas.microsoft.com/office/powerpoint/2010/main" val="33482651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t>Homework – </a:t>
            </a:r>
            <a:r>
              <a:rPr lang="en-GB" sz="5400" dirty="0" smtClean="0"/>
              <a:t>Reading</a:t>
            </a:r>
            <a:r>
              <a:rPr lang="en-GB" dirty="0"/>
              <a:t/>
            </a:r>
            <a:br>
              <a:rPr lang="en-GB" dirty="0"/>
            </a:br>
            <a:endParaRPr lang="en-GB" sz="2700" dirty="0">
              <a:solidFill>
                <a:srgbClr val="FF0000"/>
              </a:solidFill>
            </a:endParaRPr>
          </a:p>
        </p:txBody>
      </p:sp>
      <p:sp>
        <p:nvSpPr>
          <p:cNvPr id="3" name="Rectangle 2"/>
          <p:cNvSpPr/>
          <p:nvPr/>
        </p:nvSpPr>
        <p:spPr>
          <a:xfrm>
            <a:off x="267855" y="2385753"/>
            <a:ext cx="11227247" cy="4093428"/>
          </a:xfrm>
          <a:prstGeom prst="rect">
            <a:avLst/>
          </a:prstGeom>
        </p:spPr>
        <p:txBody>
          <a:bodyPr wrap="square">
            <a:spAutoFit/>
          </a:bodyPr>
          <a:lstStyle/>
          <a:p>
            <a:pPr marL="342900" indent="-342900">
              <a:buFont typeface="Arial" panose="020B0604020202020204" pitchFamily="34" charset="0"/>
              <a:buChar char="•"/>
            </a:pPr>
            <a:r>
              <a:rPr lang="en-GB" sz="2800" dirty="0" smtClean="0"/>
              <a:t>Reading is still very important in the upper juniors and we encourage the children to try and read daily at home – even if it’s just 5 or 10 minutes before bed.</a:t>
            </a:r>
          </a:p>
          <a:p>
            <a:pPr marL="342900" indent="-342900">
              <a:buFont typeface="Arial" panose="020B0604020202020204" pitchFamily="34" charset="0"/>
              <a:buChar char="•"/>
            </a:pPr>
            <a:r>
              <a:rPr lang="en-GB" sz="2800" dirty="0" smtClean="0"/>
              <a:t>If your child has a school reading book or library book, they can return it to school on any day of the week to change.  </a:t>
            </a:r>
          </a:p>
          <a:p>
            <a:pPr marL="342900" indent="-342900">
              <a:buFont typeface="Arial" panose="020B0604020202020204" pitchFamily="34" charset="0"/>
              <a:buChar char="•"/>
            </a:pPr>
            <a:r>
              <a:rPr lang="en-GB" sz="2800" dirty="0" smtClean="0"/>
              <a:t>Reading Records don’t need to be signed by parents as often as in previous years, but a quick signature or comment every now and then just lets us know that you are also keeping an eye on your child’s reading.</a:t>
            </a:r>
          </a:p>
          <a:p>
            <a:r>
              <a:rPr lang="en-GB" dirty="0">
                <a:solidFill>
                  <a:srgbClr val="FF0000"/>
                </a:solidFill>
              </a:rPr>
              <a:t/>
            </a:r>
            <a:br>
              <a:rPr lang="en-GB" dirty="0">
                <a:solidFill>
                  <a:srgbClr val="FF0000"/>
                </a:solidFill>
              </a:rPr>
            </a:br>
            <a:endParaRPr lang="en-GB" dirty="0"/>
          </a:p>
        </p:txBody>
      </p:sp>
    </p:spTree>
    <p:extLst>
      <p:ext uri="{BB962C8B-B14F-4D97-AF65-F5344CB8AC3E}">
        <p14:creationId xmlns:p14="http://schemas.microsoft.com/office/powerpoint/2010/main" val="30846489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1396" y="234910"/>
            <a:ext cx="10655132" cy="1303867"/>
          </a:xfrm>
        </p:spPr>
        <p:txBody>
          <a:bodyPr>
            <a:normAutofit/>
          </a:bodyPr>
          <a:lstStyle/>
          <a:p>
            <a:r>
              <a:rPr lang="en-GB" sz="5400" dirty="0"/>
              <a:t>Spellings</a:t>
            </a:r>
          </a:p>
        </p:txBody>
      </p:sp>
      <p:sp>
        <p:nvSpPr>
          <p:cNvPr id="3" name="Content Placeholder 2"/>
          <p:cNvSpPr>
            <a:spLocks noGrp="1"/>
          </p:cNvSpPr>
          <p:nvPr>
            <p:ph idx="1"/>
          </p:nvPr>
        </p:nvSpPr>
        <p:spPr>
          <a:xfrm>
            <a:off x="781397" y="2556932"/>
            <a:ext cx="10655131" cy="3660988"/>
          </a:xfrm>
        </p:spPr>
        <p:txBody>
          <a:bodyPr>
            <a:normAutofit/>
          </a:bodyPr>
          <a:lstStyle/>
          <a:p>
            <a:r>
              <a:rPr lang="en-GB" sz="2800" dirty="0" smtClean="0"/>
              <a:t>Children are given 10 spellings at the end of the week.  They will have a week to learn these in school before they are tested on the following Friday.</a:t>
            </a:r>
          </a:p>
          <a:p>
            <a:r>
              <a:rPr lang="en-GB" sz="2800" dirty="0" smtClean="0"/>
              <a:t>These words will be posted on seesaw on a Friday alongside the homework.  </a:t>
            </a:r>
          </a:p>
          <a:p>
            <a:r>
              <a:rPr lang="en-GB" sz="2800" dirty="0" smtClean="0"/>
              <a:t>The spelling pattern will be taught throughout the week.</a:t>
            </a:r>
            <a:endParaRPr lang="en-GB" sz="2800" dirty="0"/>
          </a:p>
        </p:txBody>
      </p:sp>
    </p:spTree>
    <p:extLst>
      <p:ext uri="{BB962C8B-B14F-4D97-AF65-F5344CB8AC3E}">
        <p14:creationId xmlns:p14="http://schemas.microsoft.com/office/powerpoint/2010/main" val="40209431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2545" y="247994"/>
            <a:ext cx="5340529" cy="1303867"/>
          </a:xfrm>
        </p:spPr>
        <p:txBody>
          <a:bodyPr>
            <a:normAutofit/>
          </a:bodyPr>
          <a:lstStyle/>
          <a:p>
            <a:r>
              <a:rPr lang="en-GB" sz="5400" dirty="0"/>
              <a:t>Spellings</a:t>
            </a:r>
          </a:p>
        </p:txBody>
      </p:sp>
      <p:sp>
        <p:nvSpPr>
          <p:cNvPr id="3" name="Content Placeholder 2"/>
          <p:cNvSpPr>
            <a:spLocks noGrp="1"/>
          </p:cNvSpPr>
          <p:nvPr>
            <p:ph idx="1"/>
          </p:nvPr>
        </p:nvSpPr>
        <p:spPr>
          <a:xfrm>
            <a:off x="6087291" y="2556932"/>
            <a:ext cx="5633654" cy="3318936"/>
          </a:xfrm>
        </p:spPr>
        <p:txBody>
          <a:bodyPr>
            <a:normAutofit/>
          </a:bodyPr>
          <a:lstStyle/>
          <a:p>
            <a:r>
              <a:rPr lang="en-GB" sz="2800" dirty="0"/>
              <a:t>The Year </a:t>
            </a:r>
            <a:r>
              <a:rPr lang="en-GB" sz="2800" dirty="0" smtClean="0"/>
              <a:t>6 </a:t>
            </a:r>
            <a:r>
              <a:rPr lang="en-GB" sz="2800" dirty="0"/>
              <a:t>word list </a:t>
            </a:r>
            <a:r>
              <a:rPr lang="en-GB" sz="2800" dirty="0" smtClean="0"/>
              <a:t>will be on </a:t>
            </a:r>
            <a:r>
              <a:rPr lang="en-GB" sz="2800" dirty="0"/>
              <a:t>our </a:t>
            </a:r>
            <a:r>
              <a:rPr lang="en-GB" sz="2800" dirty="0" smtClean="0"/>
              <a:t>class website</a:t>
            </a:r>
            <a:r>
              <a:rPr lang="en-GB" sz="2800" dirty="0"/>
              <a:t>. </a:t>
            </a:r>
            <a:endParaRPr lang="en-GB" sz="2800" dirty="0" smtClean="0"/>
          </a:p>
          <a:p>
            <a:r>
              <a:rPr lang="en-GB" sz="2800" dirty="0" smtClean="0"/>
              <a:t>We also have a document which outlines all the spelling patterns and examples of words.  This paper copy will be sent home this evening.</a:t>
            </a:r>
            <a:endParaRPr lang="en-GB" sz="2800" dirty="0"/>
          </a:p>
          <a:p>
            <a:pPr marL="0" indent="0">
              <a:buNone/>
            </a:pPr>
            <a:endParaRPr lang="en-GB" dirty="0"/>
          </a:p>
        </p:txBody>
      </p:sp>
      <p:pic>
        <p:nvPicPr>
          <p:cNvPr id="5" name="Picture 4"/>
          <p:cNvPicPr>
            <a:picLocks noChangeAspect="1"/>
          </p:cNvPicPr>
          <p:nvPr/>
        </p:nvPicPr>
        <p:blipFill>
          <a:blip r:embed="rId2"/>
          <a:stretch>
            <a:fillRect/>
          </a:stretch>
        </p:blipFill>
        <p:spPr>
          <a:xfrm>
            <a:off x="0" y="2188248"/>
            <a:ext cx="5994814" cy="4056304"/>
          </a:xfrm>
          <a:prstGeom prst="rect">
            <a:avLst/>
          </a:prstGeom>
        </p:spPr>
      </p:pic>
    </p:spTree>
    <p:extLst>
      <p:ext uri="{BB962C8B-B14F-4D97-AF65-F5344CB8AC3E}">
        <p14:creationId xmlns:p14="http://schemas.microsoft.com/office/powerpoint/2010/main" val="16175231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t>Year </a:t>
            </a:r>
            <a:r>
              <a:rPr lang="en-GB" sz="5400" dirty="0" smtClean="0"/>
              <a:t>6 SATS</a:t>
            </a:r>
            <a:endParaRPr lang="en-GB" sz="5400" dirty="0"/>
          </a:p>
        </p:txBody>
      </p:sp>
      <p:sp>
        <p:nvSpPr>
          <p:cNvPr id="3" name="Content Placeholder 2"/>
          <p:cNvSpPr>
            <a:spLocks noGrp="1"/>
          </p:cNvSpPr>
          <p:nvPr>
            <p:ph idx="1"/>
          </p:nvPr>
        </p:nvSpPr>
        <p:spPr/>
        <p:txBody>
          <a:bodyPr>
            <a:normAutofit/>
          </a:bodyPr>
          <a:lstStyle/>
          <a:p>
            <a:r>
              <a:rPr lang="en-US" sz="3200" dirty="0" smtClean="0"/>
              <a:t>SATs week is the week beginning Monday 10</a:t>
            </a:r>
            <a:r>
              <a:rPr lang="en-US" sz="3200" baseline="30000" dirty="0" smtClean="0"/>
              <a:t>th</a:t>
            </a:r>
            <a:r>
              <a:rPr lang="en-US" sz="3200" dirty="0" smtClean="0"/>
              <a:t> </a:t>
            </a:r>
            <a:r>
              <a:rPr lang="en-US" sz="3200" dirty="0"/>
              <a:t>M</a:t>
            </a:r>
            <a:r>
              <a:rPr lang="en-US" sz="3200" dirty="0" smtClean="0"/>
              <a:t>ay 2027.</a:t>
            </a:r>
            <a:endParaRPr lang="en-US" sz="3200" dirty="0"/>
          </a:p>
          <a:p>
            <a:r>
              <a:rPr lang="en-US" sz="3200" dirty="0" smtClean="0"/>
              <a:t>There will be a Year 6 parents meeting regarding SATS on Tuesday 12</a:t>
            </a:r>
            <a:r>
              <a:rPr lang="en-US" sz="3200" baseline="30000" dirty="0" smtClean="0"/>
              <a:t>th</a:t>
            </a:r>
            <a:r>
              <a:rPr lang="en-US" sz="3200" dirty="0" smtClean="0"/>
              <a:t> January. A letter will be sent nearer the time. </a:t>
            </a:r>
          </a:p>
          <a:p>
            <a:r>
              <a:rPr lang="en-US" sz="3200" dirty="0" smtClean="0"/>
              <a:t>As the year progresses, interventions will take place for the children who will benefit from them. </a:t>
            </a:r>
            <a:endParaRPr lang="en-GB" sz="3200" dirty="0"/>
          </a:p>
        </p:txBody>
      </p:sp>
    </p:spTree>
    <p:extLst>
      <p:ext uri="{BB962C8B-B14F-4D97-AF65-F5344CB8AC3E}">
        <p14:creationId xmlns:p14="http://schemas.microsoft.com/office/powerpoint/2010/main" val="5773148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Prayer and Liturgy</a:t>
            </a:r>
            <a:endParaRPr lang="en-GB" sz="5400" dirty="0"/>
          </a:p>
        </p:txBody>
      </p:sp>
      <p:sp>
        <p:nvSpPr>
          <p:cNvPr id="3" name="Content Placeholder 2"/>
          <p:cNvSpPr>
            <a:spLocks noGrp="1"/>
          </p:cNvSpPr>
          <p:nvPr>
            <p:ph idx="1"/>
          </p:nvPr>
        </p:nvSpPr>
        <p:spPr/>
        <p:txBody>
          <a:bodyPr>
            <a:normAutofit/>
          </a:bodyPr>
          <a:lstStyle/>
          <a:p>
            <a:r>
              <a:rPr lang="en-US" sz="2800" dirty="0" smtClean="0"/>
              <a:t>4-part worship, individual prayer, meditation, mass in church.</a:t>
            </a:r>
          </a:p>
          <a:p>
            <a:r>
              <a:rPr lang="en-US" sz="2800" dirty="0" smtClean="0"/>
              <a:t>Invitations for ‘Stay and Pray’ sessions will be sent out throughout the year. </a:t>
            </a:r>
          </a:p>
          <a:p>
            <a:r>
              <a:rPr lang="en-US" sz="2800" dirty="0" smtClean="0"/>
              <a:t>These sessions will last no longer than 10 minutes and will always be at either the beginning or the end of the day.</a:t>
            </a:r>
          </a:p>
          <a:p>
            <a:r>
              <a:rPr lang="en-US" sz="2800" dirty="0" smtClean="0"/>
              <a:t>Class mass – all welcome.</a:t>
            </a:r>
            <a:endParaRPr lang="en-GB" sz="2800" dirty="0"/>
          </a:p>
        </p:txBody>
      </p:sp>
    </p:spTree>
    <p:extLst>
      <p:ext uri="{BB962C8B-B14F-4D97-AF65-F5344CB8AC3E}">
        <p14:creationId xmlns:p14="http://schemas.microsoft.com/office/powerpoint/2010/main" val="22940327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Uniform</a:t>
            </a:r>
            <a:endParaRPr lang="en-GB" sz="5400" dirty="0"/>
          </a:p>
        </p:txBody>
      </p:sp>
      <p:sp>
        <p:nvSpPr>
          <p:cNvPr id="3" name="Content Placeholder 2"/>
          <p:cNvSpPr>
            <a:spLocks noGrp="1"/>
          </p:cNvSpPr>
          <p:nvPr>
            <p:ph idx="1"/>
          </p:nvPr>
        </p:nvSpPr>
        <p:spPr/>
        <p:txBody>
          <a:bodyPr>
            <a:normAutofit/>
          </a:bodyPr>
          <a:lstStyle/>
          <a:p>
            <a:r>
              <a:rPr lang="en-GB" sz="2800" dirty="0" smtClean="0"/>
              <a:t>Please ensure all uniform is clearly labelled with your child’s name</a:t>
            </a:r>
          </a:p>
          <a:p>
            <a:r>
              <a:rPr lang="en-GB" sz="2800" dirty="0" smtClean="0"/>
              <a:t>No earrings</a:t>
            </a:r>
          </a:p>
          <a:p>
            <a:r>
              <a:rPr lang="en-GB" sz="2800" dirty="0" smtClean="0"/>
              <a:t>Long hair to be tied back</a:t>
            </a:r>
          </a:p>
          <a:p>
            <a:r>
              <a:rPr lang="en-GB" sz="2800" dirty="0" smtClean="0"/>
              <a:t>PE kit (no branded items)</a:t>
            </a:r>
            <a:endParaRPr lang="en-GB" sz="2800" dirty="0"/>
          </a:p>
        </p:txBody>
      </p:sp>
    </p:spTree>
    <p:extLst>
      <p:ext uri="{BB962C8B-B14F-4D97-AF65-F5344CB8AC3E}">
        <p14:creationId xmlns:p14="http://schemas.microsoft.com/office/powerpoint/2010/main" val="26080970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dirty="0"/>
              <a:t>Mobile phones and smart watches</a:t>
            </a:r>
            <a:endParaRPr lang="en-GB" sz="5400" dirty="0"/>
          </a:p>
        </p:txBody>
      </p:sp>
      <p:sp>
        <p:nvSpPr>
          <p:cNvPr id="3" name="Content Placeholder 2"/>
          <p:cNvSpPr>
            <a:spLocks noGrp="1"/>
          </p:cNvSpPr>
          <p:nvPr>
            <p:ph idx="1"/>
          </p:nvPr>
        </p:nvSpPr>
        <p:spPr>
          <a:xfrm>
            <a:off x="195407" y="1905861"/>
            <a:ext cx="11862145" cy="4351338"/>
          </a:xfrm>
        </p:spPr>
        <p:txBody>
          <a:bodyPr>
            <a:noAutofit/>
          </a:bodyPr>
          <a:lstStyle/>
          <a:p>
            <a:r>
              <a:rPr lang="en-GB" sz="2800" dirty="0"/>
              <a:t>Pupils in Key Stage 2 may bring a mobile phone, smart watch or electronic device to school where this is needed before or after the school day. Before entering the school premises, all such devices must be switched off and handed to the class teacher, where they will be stored securely until the end of the school day.</a:t>
            </a:r>
          </a:p>
          <a:p>
            <a:r>
              <a:rPr lang="en-GB" sz="2800" dirty="0"/>
              <a:t>Smart watches capable of making calls, sending or receiving messages, accessing the internet, taking photographs, making recordings or tracking location are subject to the same requirements as mobile phones.</a:t>
            </a:r>
          </a:p>
          <a:p>
            <a:r>
              <a:rPr lang="en-GB" sz="2800" dirty="0"/>
              <a:t>While the school will take reasonable steps to ensure that devices are stored securely, they are brought onto the school site at the owner's risk and the school cannot accept responsibility for any loss, theft or damage.</a:t>
            </a:r>
          </a:p>
        </p:txBody>
      </p:sp>
      <p:pic>
        <p:nvPicPr>
          <p:cNvPr id="4" name="Picture 3">
            <a:extLst>
              <a:ext uri="{FF2B5EF4-FFF2-40B4-BE49-F238E27FC236}">
                <a16:creationId xmlns:a16="http://schemas.microsoft.com/office/drawing/2014/main" id="{85881473-60F6-4187-B61E-ABE05FA38749}"/>
              </a:ext>
            </a:extLst>
          </p:cNvPr>
          <p:cNvPicPr>
            <a:picLocks noChangeAspect="1"/>
          </p:cNvPicPr>
          <p:nvPr/>
        </p:nvPicPr>
        <p:blipFill>
          <a:blip r:embed="rId2"/>
          <a:stretch>
            <a:fillRect/>
          </a:stretch>
        </p:blipFill>
        <p:spPr>
          <a:xfrm rot="20274104">
            <a:off x="276921" y="133004"/>
            <a:ext cx="952652" cy="1257500"/>
          </a:xfrm>
          <a:prstGeom prst="rect">
            <a:avLst/>
          </a:prstGeom>
        </p:spPr>
      </p:pic>
      <p:pic>
        <p:nvPicPr>
          <p:cNvPr id="5" name="Picture 4">
            <a:extLst>
              <a:ext uri="{FF2B5EF4-FFF2-40B4-BE49-F238E27FC236}">
                <a16:creationId xmlns:a16="http://schemas.microsoft.com/office/drawing/2014/main" id="{6D4B20AC-1ED4-4D6B-884A-E4E8A92E573B}"/>
              </a:ext>
            </a:extLst>
          </p:cNvPr>
          <p:cNvPicPr>
            <a:picLocks noChangeAspect="1"/>
          </p:cNvPicPr>
          <p:nvPr/>
        </p:nvPicPr>
        <p:blipFill>
          <a:blip r:embed="rId3"/>
          <a:stretch>
            <a:fillRect/>
          </a:stretch>
        </p:blipFill>
        <p:spPr>
          <a:xfrm rot="1720963">
            <a:off x="10824399" y="301932"/>
            <a:ext cx="1058800" cy="1145168"/>
          </a:xfrm>
          <a:prstGeom prst="rect">
            <a:avLst/>
          </a:prstGeom>
        </p:spPr>
      </p:pic>
    </p:spTree>
    <p:extLst>
      <p:ext uri="{BB962C8B-B14F-4D97-AF65-F5344CB8AC3E}">
        <p14:creationId xmlns:p14="http://schemas.microsoft.com/office/powerpoint/2010/main" val="16031113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dirty="0"/>
              <a:t>Mobile phones and smart watches</a:t>
            </a:r>
            <a:endParaRPr lang="en-GB" sz="5400" dirty="0"/>
          </a:p>
        </p:txBody>
      </p:sp>
      <p:sp>
        <p:nvSpPr>
          <p:cNvPr id="3" name="Content Placeholder 2"/>
          <p:cNvSpPr>
            <a:spLocks noGrp="1"/>
          </p:cNvSpPr>
          <p:nvPr>
            <p:ph idx="1"/>
          </p:nvPr>
        </p:nvSpPr>
        <p:spPr>
          <a:xfrm>
            <a:off x="333997" y="2263775"/>
            <a:ext cx="11019803" cy="4351338"/>
          </a:xfrm>
        </p:spPr>
        <p:txBody>
          <a:bodyPr>
            <a:normAutofit/>
          </a:bodyPr>
          <a:lstStyle/>
          <a:p>
            <a:pPr marL="0" indent="0">
              <a:buNone/>
            </a:pPr>
            <a:r>
              <a:rPr lang="en-GB" sz="2800" b="1" dirty="0"/>
              <a:t>Exceptions </a:t>
            </a:r>
            <a:endParaRPr lang="en-GB" sz="2800" dirty="0"/>
          </a:p>
          <a:p>
            <a:r>
              <a:rPr lang="en-GB" sz="2800" dirty="0"/>
              <a:t>Where a parent or carer believes there is a genuine need for their child to have access to a mobile phone, smart watch or other electronic communication device during the school day, they should submit a written request to the Headteacher outlining the reasons for this request.</a:t>
            </a:r>
          </a:p>
          <a:p>
            <a:r>
              <a:rPr lang="en-GB" sz="2800" dirty="0"/>
              <a:t>The Headteacher will consider each request on an individual basis and will determine whether an exception to this policy is appropriate. Any agreed arrangements will be documented and reviewed as necessary.</a:t>
            </a:r>
          </a:p>
        </p:txBody>
      </p:sp>
      <p:pic>
        <p:nvPicPr>
          <p:cNvPr id="4" name="Picture 3">
            <a:extLst>
              <a:ext uri="{FF2B5EF4-FFF2-40B4-BE49-F238E27FC236}">
                <a16:creationId xmlns:a16="http://schemas.microsoft.com/office/drawing/2014/main" id="{85881473-60F6-4187-B61E-ABE05FA38749}"/>
              </a:ext>
            </a:extLst>
          </p:cNvPr>
          <p:cNvPicPr>
            <a:picLocks noChangeAspect="1"/>
          </p:cNvPicPr>
          <p:nvPr/>
        </p:nvPicPr>
        <p:blipFill>
          <a:blip r:embed="rId2"/>
          <a:stretch>
            <a:fillRect/>
          </a:stretch>
        </p:blipFill>
        <p:spPr>
          <a:xfrm rot="20274104">
            <a:off x="361449" y="251105"/>
            <a:ext cx="952652" cy="1257500"/>
          </a:xfrm>
          <a:prstGeom prst="rect">
            <a:avLst/>
          </a:prstGeom>
        </p:spPr>
      </p:pic>
      <p:pic>
        <p:nvPicPr>
          <p:cNvPr id="5" name="Picture 4">
            <a:extLst>
              <a:ext uri="{FF2B5EF4-FFF2-40B4-BE49-F238E27FC236}">
                <a16:creationId xmlns:a16="http://schemas.microsoft.com/office/drawing/2014/main" id="{6D4B20AC-1ED4-4D6B-884A-E4E8A92E573B}"/>
              </a:ext>
            </a:extLst>
          </p:cNvPr>
          <p:cNvPicPr>
            <a:picLocks noChangeAspect="1"/>
          </p:cNvPicPr>
          <p:nvPr/>
        </p:nvPicPr>
        <p:blipFill>
          <a:blip r:embed="rId3"/>
          <a:stretch>
            <a:fillRect/>
          </a:stretch>
        </p:blipFill>
        <p:spPr>
          <a:xfrm rot="1720963">
            <a:off x="10824398" y="183829"/>
            <a:ext cx="1058800" cy="1145168"/>
          </a:xfrm>
          <a:prstGeom prst="rect">
            <a:avLst/>
          </a:prstGeom>
        </p:spPr>
      </p:pic>
    </p:spTree>
    <p:extLst>
      <p:ext uri="{BB962C8B-B14F-4D97-AF65-F5344CB8AC3E}">
        <p14:creationId xmlns:p14="http://schemas.microsoft.com/office/powerpoint/2010/main" val="21347158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Behaviour</a:t>
            </a:r>
            <a:endParaRPr lang="en-GB" sz="5400" dirty="0"/>
          </a:p>
        </p:txBody>
      </p:sp>
      <p:sp>
        <p:nvSpPr>
          <p:cNvPr id="3" name="Content Placeholder 2"/>
          <p:cNvSpPr>
            <a:spLocks noGrp="1"/>
          </p:cNvSpPr>
          <p:nvPr>
            <p:ph idx="1"/>
          </p:nvPr>
        </p:nvSpPr>
        <p:spPr/>
        <p:txBody>
          <a:bodyPr>
            <a:normAutofit/>
          </a:bodyPr>
          <a:lstStyle/>
          <a:p>
            <a:r>
              <a:rPr lang="en-GB" sz="3200" dirty="0" smtClean="0"/>
              <a:t>High expectations for behaviour</a:t>
            </a:r>
          </a:p>
          <a:p>
            <a:r>
              <a:rPr lang="en-GB" sz="3200" dirty="0" smtClean="0"/>
              <a:t>Four behaviour values</a:t>
            </a:r>
          </a:p>
          <a:p>
            <a:r>
              <a:rPr lang="en-GB" sz="3200" dirty="0" smtClean="0"/>
              <a:t>Traffic light system </a:t>
            </a:r>
          </a:p>
          <a:p>
            <a:r>
              <a:rPr lang="en-GB" sz="3200" dirty="0" smtClean="0"/>
              <a:t>Communication with parents</a:t>
            </a:r>
            <a:endParaRPr lang="en-GB" sz="3200" dirty="0"/>
          </a:p>
        </p:txBody>
      </p:sp>
    </p:spTree>
    <p:extLst>
      <p:ext uri="{BB962C8B-B14F-4D97-AF65-F5344CB8AC3E}">
        <p14:creationId xmlns:p14="http://schemas.microsoft.com/office/powerpoint/2010/main" val="31818568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Class Governor</a:t>
            </a:r>
            <a:endParaRPr lang="en-GB" sz="5400" dirty="0"/>
          </a:p>
        </p:txBody>
      </p:sp>
      <p:sp>
        <p:nvSpPr>
          <p:cNvPr id="3" name="Content Placeholder 2"/>
          <p:cNvSpPr>
            <a:spLocks noGrp="1"/>
          </p:cNvSpPr>
          <p:nvPr>
            <p:ph idx="1"/>
          </p:nvPr>
        </p:nvSpPr>
        <p:spPr/>
        <p:txBody>
          <a:bodyPr>
            <a:normAutofit/>
          </a:bodyPr>
          <a:lstStyle/>
          <a:p>
            <a:r>
              <a:rPr lang="en-GB" sz="3200" dirty="0" smtClean="0"/>
              <a:t>Our class governor this year is Mrs Jones.</a:t>
            </a:r>
          </a:p>
          <a:p>
            <a:r>
              <a:rPr lang="en-GB" sz="3200" dirty="0" smtClean="0"/>
              <a:t>Our governor will visit us throughout the year and will be invited to special events.</a:t>
            </a:r>
            <a:endParaRPr lang="en-GB" sz="3200" dirty="0"/>
          </a:p>
        </p:txBody>
      </p:sp>
    </p:spTree>
    <p:extLst>
      <p:ext uri="{BB962C8B-B14F-4D97-AF65-F5344CB8AC3E}">
        <p14:creationId xmlns:p14="http://schemas.microsoft.com/office/powerpoint/2010/main" val="40189789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41B074B-A9C3-4E66-A894-43E17EE796DA}"/>
              </a:ext>
            </a:extLst>
          </p:cNvPr>
          <p:cNvSpPr/>
          <p:nvPr/>
        </p:nvSpPr>
        <p:spPr>
          <a:xfrm>
            <a:off x="0" y="126899"/>
            <a:ext cx="12011661" cy="6647974"/>
          </a:xfrm>
          <a:prstGeom prst="rect">
            <a:avLst/>
          </a:prstGeom>
        </p:spPr>
        <p:txBody>
          <a:bodyPr wrap="square">
            <a:spAutoFit/>
          </a:bodyPr>
          <a:lstStyle/>
          <a:p>
            <a:pPr algn="ctr"/>
            <a:r>
              <a:rPr lang="en-US" sz="3600" dirty="0"/>
              <a:t>Supporting Allergy Safety at St Teresa’s </a:t>
            </a:r>
          </a:p>
          <a:p>
            <a:pPr algn="ctr"/>
            <a:r>
              <a:rPr lang="en-US" sz="3600" dirty="0"/>
              <a:t>Anaphylaxis and Asthma</a:t>
            </a:r>
          </a:p>
          <a:p>
            <a:endParaRPr lang="en-US" dirty="0"/>
          </a:p>
          <a:p>
            <a:r>
              <a:rPr lang="en-US" sz="2300" dirty="0"/>
              <a:t>We have pupils in school with a wide range of allergies, including some children with severe, life-threatening allergies. Everyone in our school community can help us create a safe and inclusive environment for all pupils.</a:t>
            </a:r>
          </a:p>
          <a:p>
            <a:endParaRPr lang="en-US" sz="2300" dirty="0"/>
          </a:p>
          <a:p>
            <a:r>
              <a:rPr lang="en-US" sz="2300" dirty="0"/>
              <a:t>How Parents Can Help</a:t>
            </a:r>
          </a:p>
          <a:p>
            <a:endParaRPr lang="en-US" sz="2300" dirty="0"/>
          </a:p>
          <a:p>
            <a:r>
              <a:rPr lang="en-US" sz="2300" dirty="0" smtClean="0"/>
              <a:t>Please </a:t>
            </a:r>
            <a:r>
              <a:rPr lang="en-US" sz="2300" dirty="0"/>
              <a:t>remind your child </a:t>
            </a:r>
            <a:r>
              <a:rPr lang="en-US" sz="2300" b="1" dirty="0"/>
              <a:t>never to share food, drinks</a:t>
            </a:r>
            <a:r>
              <a:rPr lang="en-US" sz="2300" dirty="0"/>
              <a:t>, lunchbox items or breaktime snacks with other children. Sharing food can place children with allergies at significant risk.</a:t>
            </a:r>
          </a:p>
          <a:p>
            <a:r>
              <a:rPr lang="en-US" sz="2300" dirty="0"/>
              <a:t/>
            </a:r>
            <a:br>
              <a:rPr lang="en-US" sz="2300" dirty="0"/>
            </a:br>
            <a:r>
              <a:rPr lang="en-US" sz="2300" b="1" dirty="0" smtClean="0"/>
              <a:t>Choose </a:t>
            </a:r>
            <a:r>
              <a:rPr lang="en-US" sz="2300" b="1" dirty="0"/>
              <a:t>healthy breaktime snacks </a:t>
            </a:r>
            <a:r>
              <a:rPr lang="en-US" sz="2300" dirty="0"/>
              <a:t>that are low in sugar and support healthy eating.</a:t>
            </a:r>
          </a:p>
          <a:p>
            <a:endParaRPr lang="en-US" sz="2300" dirty="0"/>
          </a:p>
          <a:p>
            <a:r>
              <a:rPr lang="en-US" sz="2300" dirty="0" smtClean="0"/>
              <a:t>Please </a:t>
            </a:r>
            <a:r>
              <a:rPr lang="en-US" sz="2300" b="1" dirty="0"/>
              <a:t>avoid sending products containing nuts whenever possible</a:t>
            </a:r>
            <a:r>
              <a:rPr lang="en-US" sz="2300" dirty="0"/>
              <a:t>. While we cannot guarantee an allergen-free environment, reducing the presence of nuts helps minimise risk for pupils with severe allergies.</a:t>
            </a:r>
          </a:p>
        </p:txBody>
      </p:sp>
    </p:spTree>
    <p:extLst>
      <p:ext uri="{BB962C8B-B14F-4D97-AF65-F5344CB8AC3E}">
        <p14:creationId xmlns:p14="http://schemas.microsoft.com/office/powerpoint/2010/main" val="32793647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FA7511-0CC1-4A11-9684-24BA2A4C3D39}"/>
              </a:ext>
            </a:extLst>
          </p:cNvPr>
          <p:cNvSpPr/>
          <p:nvPr/>
        </p:nvSpPr>
        <p:spPr>
          <a:xfrm>
            <a:off x="228600" y="607536"/>
            <a:ext cx="11734800" cy="5386090"/>
          </a:xfrm>
          <a:prstGeom prst="rect">
            <a:avLst/>
          </a:prstGeom>
        </p:spPr>
        <p:txBody>
          <a:bodyPr wrap="square">
            <a:spAutoFit/>
          </a:bodyPr>
          <a:lstStyle/>
          <a:p>
            <a:r>
              <a:rPr lang="en-US" sz="3200" dirty="0"/>
              <a:t>If Your Child Has an Allergy</a:t>
            </a:r>
          </a:p>
          <a:p>
            <a:endParaRPr lang="en-US" sz="2400" dirty="0"/>
          </a:p>
          <a:p>
            <a:r>
              <a:rPr lang="en-US" sz="2400" dirty="0"/>
              <a:t>Parents and carers are asked to:</a:t>
            </a:r>
          </a:p>
          <a:p>
            <a:endParaRPr lang="en-US" sz="2400" dirty="0"/>
          </a:p>
          <a:p>
            <a:r>
              <a:rPr lang="en-US" sz="2400" dirty="0"/>
              <a:t>✅ </a:t>
            </a:r>
            <a:r>
              <a:rPr lang="en-US" sz="2400" b="1" dirty="0"/>
              <a:t>Inform the school of any diagnosed allergy</a:t>
            </a:r>
            <a:r>
              <a:rPr lang="en-US" sz="2400" dirty="0"/>
              <a:t>, including previous serious allergic reactions, any history of anaphylaxis and details of prescribed medication.</a:t>
            </a:r>
          </a:p>
          <a:p>
            <a:endParaRPr lang="en-US" sz="2400" dirty="0"/>
          </a:p>
          <a:p>
            <a:r>
              <a:rPr lang="en-US" sz="2400" dirty="0"/>
              <a:t>✅ Provide copies of relevant medical documentation, </a:t>
            </a:r>
            <a:r>
              <a:rPr lang="en-US" sz="2400" b="1" dirty="0"/>
              <a:t>Allergy Action Plans </a:t>
            </a:r>
            <a:r>
              <a:rPr lang="en-US" sz="2400" dirty="0"/>
              <a:t>and advice from healthcare professionals.</a:t>
            </a:r>
          </a:p>
          <a:p>
            <a:endParaRPr lang="en-US" sz="2400" dirty="0"/>
          </a:p>
          <a:p>
            <a:r>
              <a:rPr lang="en-US" sz="2400" dirty="0"/>
              <a:t>✅ Ensure all </a:t>
            </a:r>
            <a:r>
              <a:rPr lang="en-US" sz="2400" b="1" dirty="0"/>
              <a:t>required medication </a:t>
            </a:r>
            <a:r>
              <a:rPr lang="en-US" sz="2400" dirty="0"/>
              <a:t>is supplied, in date and replaced before expiry.</a:t>
            </a:r>
          </a:p>
          <a:p>
            <a:endParaRPr lang="en-US" sz="2400" dirty="0"/>
          </a:p>
          <a:p>
            <a:r>
              <a:rPr lang="en-US" sz="2400" dirty="0"/>
              <a:t>✅ Keep the school informed of any </a:t>
            </a:r>
            <a:r>
              <a:rPr lang="en-US" sz="2400" b="1" dirty="0"/>
              <a:t>changes</a:t>
            </a:r>
            <a:r>
              <a:rPr lang="en-US" sz="2400" dirty="0"/>
              <a:t> to their child's allergy, treatment or management plan.</a:t>
            </a:r>
          </a:p>
        </p:txBody>
      </p:sp>
    </p:spTree>
    <p:extLst>
      <p:ext uri="{BB962C8B-B14F-4D97-AF65-F5344CB8AC3E}">
        <p14:creationId xmlns:p14="http://schemas.microsoft.com/office/powerpoint/2010/main" val="38517524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BA43D03-390B-47B4-9E74-2B4A59E17225}"/>
              </a:ext>
            </a:extLst>
          </p:cNvPr>
          <p:cNvSpPr/>
          <p:nvPr/>
        </p:nvSpPr>
        <p:spPr>
          <a:xfrm>
            <a:off x="314960" y="450116"/>
            <a:ext cx="11562080" cy="6124754"/>
          </a:xfrm>
          <a:prstGeom prst="rect">
            <a:avLst/>
          </a:prstGeom>
        </p:spPr>
        <p:txBody>
          <a:bodyPr wrap="square">
            <a:spAutoFit/>
          </a:bodyPr>
          <a:lstStyle/>
          <a:p>
            <a:r>
              <a:rPr lang="en-US" sz="3200" dirty="0"/>
              <a:t>If your Child has Asthma</a:t>
            </a:r>
          </a:p>
          <a:p>
            <a:endParaRPr lang="en-US" sz="2400" dirty="0"/>
          </a:p>
          <a:p>
            <a:r>
              <a:rPr lang="en-US" sz="2400" dirty="0"/>
              <a:t>Parents and carers are asked to:</a:t>
            </a:r>
          </a:p>
          <a:p>
            <a:endParaRPr lang="en-US" sz="2400" dirty="0"/>
          </a:p>
          <a:p>
            <a:pPr marL="342900" indent="-342900">
              <a:buFont typeface="Arial" panose="020B0604020202020204" pitchFamily="34" charset="0"/>
              <a:buChar char="•"/>
            </a:pPr>
            <a:r>
              <a:rPr lang="en-US" sz="2400" b="1" dirty="0"/>
              <a:t>Inform the school if their child has asthma </a:t>
            </a:r>
            <a:r>
              <a:rPr lang="en-US" sz="2400" dirty="0"/>
              <a:t>and provide up-to-date information about their condition, triggers and symptoms.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Provide a </a:t>
            </a:r>
            <a:r>
              <a:rPr lang="en-US" sz="2400" b="1" dirty="0"/>
              <a:t>copy of the child's Asthma Action Plan, </a:t>
            </a:r>
            <a:r>
              <a:rPr lang="en-US" sz="2400" dirty="0"/>
              <a:t>issued by the relevant healthcare professional.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Ensure their child has a </a:t>
            </a:r>
            <a:r>
              <a:rPr lang="en-US" sz="2400" b="1" dirty="0"/>
              <a:t>prescribed reliever inhaler </a:t>
            </a:r>
            <a:r>
              <a:rPr lang="en-US" sz="2400" dirty="0"/>
              <a:t>available at school. The inhaler must be in medical packaging with the child’s name and dosage.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Keep the school informed of any </a:t>
            </a:r>
            <a:r>
              <a:rPr lang="en-US" sz="2400" b="1" dirty="0"/>
              <a:t>changes</a:t>
            </a:r>
            <a:r>
              <a:rPr lang="en-US" sz="2400" dirty="0"/>
              <a:t> to medication, treatment, triggers or management plans and provide a new Asthma Action Plan for these changes. </a:t>
            </a:r>
          </a:p>
          <a:p>
            <a:endParaRPr lang="en-US" sz="2400" dirty="0">
              <a:solidFill>
                <a:srgbClr val="0070C0"/>
              </a:solidFill>
            </a:endParaRPr>
          </a:p>
        </p:txBody>
      </p:sp>
    </p:spTree>
    <p:extLst>
      <p:ext uri="{BB962C8B-B14F-4D97-AF65-F5344CB8AC3E}">
        <p14:creationId xmlns:p14="http://schemas.microsoft.com/office/powerpoint/2010/main" val="13157548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92C8170E-52AA-4727-9C1F-E032EB91EB3B}"/>
              </a:ext>
            </a:extLst>
          </p:cNvPr>
          <p:cNvGraphicFramePr>
            <a:graphicFrameLocks noGrp="1"/>
          </p:cNvGraphicFramePr>
          <p:nvPr>
            <p:extLst>
              <p:ext uri="{D42A27DB-BD31-4B8C-83A1-F6EECF244321}">
                <p14:modId xmlns:p14="http://schemas.microsoft.com/office/powerpoint/2010/main" val="3628063263"/>
              </p:ext>
            </p:extLst>
          </p:nvPr>
        </p:nvGraphicFramePr>
        <p:xfrm>
          <a:off x="350959" y="166588"/>
          <a:ext cx="11632322" cy="6524824"/>
        </p:xfrm>
        <a:graphic>
          <a:graphicData uri="http://schemas.openxmlformats.org/drawingml/2006/table">
            <a:tbl>
              <a:tblPr/>
              <a:tblGrid>
                <a:gridCol w="11632322">
                  <a:extLst>
                    <a:ext uri="{9D8B030D-6E8A-4147-A177-3AD203B41FA5}">
                      <a16:colId xmlns:a16="http://schemas.microsoft.com/office/drawing/2014/main" val="3750048373"/>
                    </a:ext>
                  </a:extLst>
                </a:gridCol>
              </a:tblGrid>
              <a:tr h="3952782">
                <a:tc>
                  <a:txBody>
                    <a:bodyPr/>
                    <a:lstStyle/>
                    <a:p>
                      <a:pPr fontAlgn="t"/>
                      <a:r>
                        <a:rPr lang="en-US" sz="3200" b="1" i="0" dirty="0">
                          <a:solidFill>
                            <a:schemeClr val="tx1"/>
                          </a:solidFill>
                          <a:effectLst/>
                          <a:latin typeface="+mn-lt"/>
                        </a:rPr>
                        <a:t>Spare Emergency Medication in School</a:t>
                      </a:r>
                    </a:p>
                    <a:p>
                      <a:pPr fontAlgn="t"/>
                      <a:endParaRPr lang="en-US" sz="1800" b="1" i="0" dirty="0">
                        <a:solidFill>
                          <a:schemeClr val="tx1"/>
                        </a:solidFill>
                        <a:effectLst/>
                        <a:latin typeface="+mn-lt"/>
                      </a:endParaRPr>
                    </a:p>
                    <a:p>
                      <a:pPr fontAlgn="t"/>
                      <a:r>
                        <a:rPr lang="en-US" sz="2400" b="1" i="0" dirty="0">
                          <a:solidFill>
                            <a:schemeClr val="tx1"/>
                          </a:solidFill>
                          <a:effectLst/>
                          <a:latin typeface="+mn-lt"/>
                        </a:rPr>
                        <a:t>Spare Adrenaline Auto-Injectors (AAIs)</a:t>
                      </a:r>
                    </a:p>
                    <a:p>
                      <a:pPr fontAlgn="t"/>
                      <a:endParaRPr lang="en-US" sz="2400" b="0" i="0" dirty="0">
                        <a:solidFill>
                          <a:schemeClr val="tx1"/>
                        </a:solidFill>
                        <a:effectLst/>
                        <a:latin typeface="+mn-lt"/>
                      </a:endParaRPr>
                    </a:p>
                    <a:p>
                      <a:pPr fontAlgn="t"/>
                      <a:r>
                        <a:rPr lang="en-US" sz="2400" b="0" i="0" dirty="0">
                          <a:solidFill>
                            <a:schemeClr val="tx1"/>
                          </a:solidFill>
                          <a:effectLst/>
                          <a:latin typeface="+mn-lt"/>
                        </a:rPr>
                        <a:t>In line with Department for Education guidance, St Teresa's now holds </a:t>
                      </a:r>
                      <a:r>
                        <a:rPr lang="en-US" sz="2400" b="1" i="0" dirty="0">
                          <a:solidFill>
                            <a:schemeClr val="tx1"/>
                          </a:solidFill>
                          <a:effectLst/>
                          <a:latin typeface="+mn-lt"/>
                        </a:rPr>
                        <a:t>spare Adrenaline Auto-Injectors (AAIs)</a:t>
                      </a:r>
                      <a:r>
                        <a:rPr lang="en-US" sz="2400" b="0" i="0" dirty="0">
                          <a:solidFill>
                            <a:schemeClr val="tx1"/>
                          </a:solidFill>
                          <a:effectLst/>
                          <a:latin typeface="+mn-lt"/>
                        </a:rPr>
                        <a:t> for emergency use. These may be used for:</a:t>
                      </a:r>
                    </a:p>
                    <a:p>
                      <a:pPr fontAlgn="t"/>
                      <a:endParaRPr lang="en-US" sz="2400" b="0" i="0" dirty="0">
                        <a:solidFill>
                          <a:schemeClr val="tx1"/>
                        </a:solidFill>
                        <a:effectLst/>
                        <a:latin typeface="+mn-lt"/>
                      </a:endParaRPr>
                    </a:p>
                    <a:p>
                      <a:pPr fontAlgn="t">
                        <a:buFont typeface="Arial" panose="020B0604020202020204" pitchFamily="34" charset="0"/>
                        <a:buChar char="•"/>
                      </a:pPr>
                      <a:r>
                        <a:rPr lang="en-US" sz="2400" b="0" i="0" dirty="0">
                          <a:solidFill>
                            <a:schemeClr val="tx1"/>
                          </a:solidFill>
                          <a:effectLst/>
                          <a:latin typeface="+mn-lt"/>
                        </a:rPr>
                        <a:t>Anyone experiencing </a:t>
                      </a:r>
                      <a:r>
                        <a:rPr lang="en-US" sz="2400" b="1" i="0" dirty="0">
                          <a:solidFill>
                            <a:schemeClr val="tx1"/>
                          </a:solidFill>
                          <a:effectLst/>
                          <a:latin typeface="+mn-lt"/>
                        </a:rPr>
                        <a:t>anaphylaxis</a:t>
                      </a:r>
                      <a:r>
                        <a:rPr lang="en-US" sz="2400" b="0" i="0" dirty="0">
                          <a:solidFill>
                            <a:schemeClr val="tx1"/>
                          </a:solidFill>
                          <a:effectLst/>
                          <a:latin typeface="+mn-lt"/>
                        </a:rPr>
                        <a:t> who has not previously been prescribed adrenaline.</a:t>
                      </a:r>
                    </a:p>
                    <a:p>
                      <a:pPr fontAlgn="t">
                        <a:buFont typeface="Arial" panose="020B0604020202020204" pitchFamily="34" charset="0"/>
                        <a:buChar char="•"/>
                      </a:pPr>
                      <a:endParaRPr lang="en-US" sz="2400" b="0" i="0" dirty="0">
                        <a:solidFill>
                          <a:schemeClr val="tx1"/>
                        </a:solidFill>
                        <a:effectLst/>
                        <a:latin typeface="+mn-lt"/>
                      </a:endParaRPr>
                    </a:p>
                    <a:p>
                      <a:pPr fontAlgn="t">
                        <a:buFont typeface="Arial" panose="020B0604020202020204" pitchFamily="34" charset="0"/>
                        <a:buChar char="•"/>
                      </a:pPr>
                      <a:r>
                        <a:rPr lang="en-US" sz="2400" b="0" i="0" dirty="0">
                          <a:solidFill>
                            <a:schemeClr val="tx1"/>
                          </a:solidFill>
                          <a:effectLst/>
                          <a:latin typeface="+mn-lt"/>
                        </a:rPr>
                        <a:t>A pupil whose own adrenaline medication is unavailable, has misfired, or where an additional dose is urgently required. </a:t>
                      </a:r>
                    </a:p>
                    <a:p>
                      <a:pPr fontAlgn="t">
                        <a:buFont typeface="Arial" panose="020B0604020202020204" pitchFamily="34" charset="0"/>
                        <a:buChar char="•"/>
                      </a:pPr>
                      <a:endParaRPr lang="en-US" sz="2400" b="0" i="0" dirty="0">
                        <a:solidFill>
                          <a:schemeClr val="tx1"/>
                        </a:solidFill>
                        <a:effectLst/>
                        <a:latin typeface="+mn-lt"/>
                      </a:endParaRPr>
                    </a:p>
                    <a:p>
                      <a:pPr fontAlgn="t">
                        <a:buFont typeface="Arial" panose="020B0604020202020204" pitchFamily="34" charset="0"/>
                        <a:buChar char="•"/>
                      </a:pPr>
                      <a:r>
                        <a:rPr lang="en-US" sz="2400" b="0" i="0" dirty="0" smtClean="0">
                          <a:solidFill>
                            <a:schemeClr val="tx1"/>
                          </a:solidFill>
                          <a:effectLst/>
                          <a:latin typeface="+mn-lt"/>
                        </a:rPr>
                        <a:t>The </a:t>
                      </a:r>
                      <a:r>
                        <a:rPr lang="en-US" sz="2400" b="0" i="0" dirty="0">
                          <a:solidFill>
                            <a:schemeClr val="tx1"/>
                          </a:solidFill>
                          <a:effectLst/>
                          <a:latin typeface="+mn-lt"/>
                        </a:rPr>
                        <a:t>school office will be seeking </a:t>
                      </a:r>
                      <a:r>
                        <a:rPr lang="en-US" sz="2400" b="1" i="0" dirty="0">
                          <a:solidFill>
                            <a:schemeClr val="tx1"/>
                          </a:solidFill>
                          <a:effectLst/>
                          <a:latin typeface="+mn-lt"/>
                        </a:rPr>
                        <a:t>parental consent</a:t>
                      </a:r>
                      <a:r>
                        <a:rPr lang="en-US" sz="2400" b="0" i="0" dirty="0">
                          <a:solidFill>
                            <a:schemeClr val="tx1"/>
                          </a:solidFill>
                          <a:effectLst/>
                          <a:latin typeface="+mn-lt"/>
                        </a:rPr>
                        <a:t> to administer a spare AAI to your child in a life-threatening emergency. While emergency treatment can be given without prior consent if needed to save life, obtaining consent in advance helps to avoid delays in treatment. </a:t>
                      </a:r>
                      <a:endParaRPr lang="en-US" sz="2400" b="0" i="0" u="none" strike="noStrike" dirty="0">
                        <a:solidFill>
                          <a:schemeClr val="tx1"/>
                        </a:solidFill>
                        <a:effectLst/>
                        <a:latin typeface="+mn-lt"/>
                      </a:endParaRPr>
                    </a:p>
                    <a:p>
                      <a:pPr fontAlgn="t">
                        <a:buFont typeface="Arial" panose="020B0604020202020204" pitchFamily="34" charset="0"/>
                        <a:buNone/>
                      </a:pPr>
                      <a:endParaRPr lang="en-US" sz="2400" b="0" i="0" u="none" strike="noStrike" dirty="0">
                        <a:solidFill>
                          <a:srgbClr val="0070C0"/>
                        </a:solidFill>
                        <a:effectLst/>
                        <a:latin typeface="+mn-lt"/>
                      </a:endParaRPr>
                    </a:p>
                  </a:txBody>
                  <a:tcPr marL="54392" marR="54392" marT="27196" marB="27196">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044665"/>
                  </a:ext>
                </a:extLst>
              </a:tr>
              <a:tr h="217567">
                <a:tc>
                  <a:txBody>
                    <a:bodyPr/>
                    <a:lstStyle/>
                    <a:p>
                      <a:endParaRPr lang="en-GB" sz="1100" dirty="0"/>
                    </a:p>
                  </a:txBody>
                  <a:tcPr marL="54392" marR="54392" marT="27196" marB="27196">
                    <a:lnL w="12700" cmpd="sng">
                      <a:noFill/>
                      <a:prstDash val="solid"/>
                    </a:lnL>
                    <a:lnR w="12700" cmpd="sng">
                      <a:noFill/>
                      <a:prstDash val="solid"/>
                    </a:lnR>
                    <a:lnT w="6350" cap="flat" cmpd="sng" algn="ctr">
                      <a:no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797799272"/>
                  </a:ext>
                </a:extLst>
              </a:tr>
            </a:tbl>
          </a:graphicData>
        </a:graphic>
      </p:graphicFrame>
    </p:spTree>
    <p:extLst>
      <p:ext uri="{BB962C8B-B14F-4D97-AF65-F5344CB8AC3E}">
        <p14:creationId xmlns:p14="http://schemas.microsoft.com/office/powerpoint/2010/main" val="1955643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208BEF-63F7-4558-88F5-77ED2E940D68}"/>
              </a:ext>
            </a:extLst>
          </p:cNvPr>
          <p:cNvSpPr/>
          <p:nvPr/>
        </p:nvSpPr>
        <p:spPr>
          <a:xfrm>
            <a:off x="152400" y="173841"/>
            <a:ext cx="11694160" cy="6247864"/>
          </a:xfrm>
          <a:prstGeom prst="rect">
            <a:avLst/>
          </a:prstGeom>
        </p:spPr>
        <p:txBody>
          <a:bodyPr wrap="square">
            <a:spAutoFit/>
          </a:bodyPr>
          <a:lstStyle/>
          <a:p>
            <a:pPr fontAlgn="t"/>
            <a:r>
              <a:rPr lang="en-US" sz="2400" dirty="0">
                <a:solidFill>
                  <a:srgbClr val="0070C0"/>
                </a:solidFill>
              </a:rPr>
              <a:t> </a:t>
            </a:r>
            <a:r>
              <a:rPr lang="en-US" sz="3200" b="1" dirty="0"/>
              <a:t>Spare Emergency Asthma Inhaler</a:t>
            </a:r>
          </a:p>
          <a:p>
            <a:pPr fontAlgn="t"/>
            <a:endParaRPr lang="en-US" sz="3200" dirty="0"/>
          </a:p>
          <a:p>
            <a:pPr fontAlgn="t"/>
            <a:r>
              <a:rPr lang="en-US" sz="2400" dirty="0"/>
              <a:t>Asthma is the most common long-term medical condition in childhood, and many children at risk of anaphylaxis also have asthma. </a:t>
            </a:r>
          </a:p>
          <a:p>
            <a:pPr fontAlgn="t"/>
            <a:endParaRPr lang="en-US" sz="2400" dirty="0"/>
          </a:p>
          <a:p>
            <a:pPr fontAlgn="t"/>
            <a:r>
              <a:rPr lang="en-US" sz="2400" dirty="0"/>
              <a:t>In line with Department of Health guidance, the school has a </a:t>
            </a:r>
            <a:r>
              <a:rPr lang="en-US" sz="2400" b="1" dirty="0"/>
              <a:t>spare Salbutamol reliever inhaler and spacer</a:t>
            </a:r>
            <a:r>
              <a:rPr lang="en-US" sz="2400" dirty="0"/>
              <a:t> for use in emergencies when a pupil's prescribed inhaler is not available. </a:t>
            </a:r>
          </a:p>
          <a:p>
            <a:pPr fontAlgn="t"/>
            <a:endParaRPr lang="en-US" sz="2400" dirty="0"/>
          </a:p>
          <a:p>
            <a:pPr fontAlgn="t"/>
            <a:r>
              <a:rPr lang="en-US" sz="2400" dirty="0" smtClean="0"/>
              <a:t>A </a:t>
            </a:r>
            <a:r>
              <a:rPr lang="en-US" sz="2400" dirty="0"/>
              <a:t>spare emergency inhaler can </a:t>
            </a:r>
            <a:r>
              <a:rPr lang="en-US" sz="2400" b="1" dirty="0"/>
              <a:t>only be used for pupils who have already been prescribed a reliever inhaler by a healthcare professional</a:t>
            </a:r>
            <a:r>
              <a:rPr lang="en-US" sz="2400" dirty="0"/>
              <a:t> </a:t>
            </a:r>
            <a:r>
              <a:rPr lang="en-US" sz="2400" b="1" dirty="0"/>
              <a:t>and where parental consent has been obtained.</a:t>
            </a:r>
            <a:r>
              <a:rPr lang="en-US" sz="2400" dirty="0"/>
              <a:t> </a:t>
            </a:r>
          </a:p>
          <a:p>
            <a:pPr fontAlgn="t"/>
            <a:endParaRPr lang="en-US" sz="2400" dirty="0"/>
          </a:p>
          <a:p>
            <a:pPr fontAlgn="t"/>
            <a:r>
              <a:rPr lang="en-US" sz="2400" dirty="0" smtClean="0"/>
              <a:t>If </a:t>
            </a:r>
            <a:r>
              <a:rPr lang="en-US" sz="2400" dirty="0"/>
              <a:t>the school is aware that your child has asthma, the school office will ask for your permission to use the emergency inhaler should an emergency arise.</a:t>
            </a:r>
          </a:p>
          <a:p>
            <a:pPr fontAlgn="t"/>
            <a:endParaRPr lang="en-US" sz="2400" dirty="0"/>
          </a:p>
          <a:p>
            <a:pPr fontAlgn="t"/>
            <a:r>
              <a:rPr lang="en-US" sz="2400" b="1" dirty="0"/>
              <a:t>If you have any concerns, please speak to your child’s class teacher.  </a:t>
            </a:r>
          </a:p>
        </p:txBody>
      </p:sp>
    </p:spTree>
    <p:extLst>
      <p:ext uri="{BB962C8B-B14F-4D97-AF65-F5344CB8AC3E}">
        <p14:creationId xmlns:p14="http://schemas.microsoft.com/office/powerpoint/2010/main" val="15061369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Home time arrangements</a:t>
            </a:r>
            <a:endParaRPr lang="en-GB" dirty="0"/>
          </a:p>
        </p:txBody>
      </p:sp>
      <p:sp>
        <p:nvSpPr>
          <p:cNvPr id="3" name="Content Placeholder 2"/>
          <p:cNvSpPr>
            <a:spLocks noGrp="1"/>
          </p:cNvSpPr>
          <p:nvPr>
            <p:ph idx="1"/>
          </p:nvPr>
        </p:nvSpPr>
        <p:spPr>
          <a:xfrm>
            <a:off x="120074" y="2032001"/>
            <a:ext cx="11979562" cy="4128956"/>
          </a:xfrm>
        </p:spPr>
        <p:txBody>
          <a:bodyPr>
            <a:noAutofit/>
          </a:bodyPr>
          <a:lstStyle/>
          <a:p>
            <a:r>
              <a:rPr lang="en-GB" sz="3200" dirty="0" smtClean="0"/>
              <a:t>If you have a message about home time for the same day, please contact the office as we may not see any seesaw messages.</a:t>
            </a:r>
          </a:p>
          <a:p>
            <a:endParaRPr lang="en-GB" sz="3200" dirty="0"/>
          </a:p>
          <a:p>
            <a:r>
              <a:rPr lang="en-GB" sz="3200" dirty="0" smtClean="0"/>
              <a:t>If your child is walking or cycling hom</a:t>
            </a:r>
            <a:r>
              <a:rPr lang="en-GB" sz="3200" dirty="0" smtClean="0"/>
              <a:t>e without an adult, please let the office know.  It is important that we know how the children are getting home for safeguarding reasons.</a:t>
            </a:r>
            <a:endParaRPr lang="en-GB" sz="3200" dirty="0"/>
          </a:p>
        </p:txBody>
      </p:sp>
    </p:spTree>
    <p:extLst>
      <p:ext uri="{BB962C8B-B14F-4D97-AF65-F5344CB8AC3E}">
        <p14:creationId xmlns:p14="http://schemas.microsoft.com/office/powerpoint/2010/main" val="9404393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Dates</a:t>
            </a:r>
            <a:endParaRPr lang="en-GB" dirty="0"/>
          </a:p>
        </p:txBody>
      </p:sp>
      <p:sp>
        <p:nvSpPr>
          <p:cNvPr id="3" name="Content Placeholder 2"/>
          <p:cNvSpPr>
            <a:spLocks noGrp="1"/>
          </p:cNvSpPr>
          <p:nvPr>
            <p:ph idx="1"/>
          </p:nvPr>
        </p:nvSpPr>
        <p:spPr>
          <a:xfrm>
            <a:off x="120074" y="2032001"/>
            <a:ext cx="11979562" cy="4128956"/>
          </a:xfrm>
        </p:spPr>
        <p:txBody>
          <a:bodyPr>
            <a:noAutofit/>
          </a:bodyPr>
          <a:lstStyle/>
          <a:p>
            <a:r>
              <a:rPr lang="en-GB" sz="2800" dirty="0" smtClean="0"/>
              <a:t>Wednesday 16</a:t>
            </a:r>
            <a:r>
              <a:rPr lang="en-GB" sz="2800" baseline="30000" dirty="0" smtClean="0"/>
              <a:t>th</a:t>
            </a:r>
            <a:r>
              <a:rPr lang="en-GB" sz="2800" dirty="0" smtClean="0"/>
              <a:t> September 6pm (at All Hallows) – All Hallows Y5 and Y6 presentation</a:t>
            </a:r>
          </a:p>
          <a:p>
            <a:r>
              <a:rPr lang="en-GB" sz="2800" dirty="0" smtClean="0"/>
              <a:t>Mon 28</a:t>
            </a:r>
            <a:r>
              <a:rPr lang="en-GB" sz="2800" baseline="30000" dirty="0" smtClean="0"/>
              <a:t>th</a:t>
            </a:r>
            <a:r>
              <a:rPr lang="en-GB" sz="2800" dirty="0" smtClean="0"/>
              <a:t> </a:t>
            </a:r>
            <a:r>
              <a:rPr lang="en-GB" sz="2800" dirty="0"/>
              <a:t>– </a:t>
            </a:r>
            <a:r>
              <a:rPr lang="en-GB" sz="2800" dirty="0" smtClean="0"/>
              <a:t>30</a:t>
            </a:r>
            <a:r>
              <a:rPr lang="en-GB" sz="2800" baseline="30000" dirty="0" smtClean="0"/>
              <a:t>th</a:t>
            </a:r>
            <a:r>
              <a:rPr lang="en-GB" sz="2800" dirty="0" smtClean="0"/>
              <a:t> September- </a:t>
            </a:r>
            <a:r>
              <a:rPr lang="en-GB" sz="2800" dirty="0"/>
              <a:t>Y6 Residential to Tower Wood </a:t>
            </a:r>
          </a:p>
          <a:p>
            <a:r>
              <a:rPr lang="en-GB" sz="2800" dirty="0" smtClean="0"/>
              <a:t>Thursday 8</a:t>
            </a:r>
            <a:r>
              <a:rPr lang="en-GB" sz="2800" baseline="30000" dirty="0" smtClean="0"/>
              <a:t>th</a:t>
            </a:r>
            <a:r>
              <a:rPr lang="en-GB" sz="2800" dirty="0" smtClean="0"/>
              <a:t> October – Y6 Taster Day at All Hallows (more details to follow in a letter)</a:t>
            </a:r>
          </a:p>
          <a:p>
            <a:r>
              <a:rPr lang="en-GB" sz="2800" dirty="0" smtClean="0"/>
              <a:t>Tuesday 12</a:t>
            </a:r>
            <a:r>
              <a:rPr lang="en-GB" sz="2800" baseline="30000" dirty="0" smtClean="0"/>
              <a:t>th</a:t>
            </a:r>
            <a:r>
              <a:rPr lang="en-GB" sz="2800" dirty="0" smtClean="0"/>
              <a:t> January 5pm – SATs meeting for parents (in school)</a:t>
            </a:r>
          </a:p>
          <a:p>
            <a:r>
              <a:rPr lang="en-GB" sz="2800" dirty="0" smtClean="0"/>
              <a:t>Week beginning 10</a:t>
            </a:r>
            <a:r>
              <a:rPr lang="en-GB" sz="2800" baseline="30000" dirty="0" smtClean="0"/>
              <a:t>th</a:t>
            </a:r>
            <a:r>
              <a:rPr lang="en-GB" sz="2800" dirty="0" smtClean="0"/>
              <a:t> May – SATs week (Mon-Thurs)</a:t>
            </a:r>
          </a:p>
          <a:p>
            <a:r>
              <a:rPr lang="en-GB" sz="2800" dirty="0" smtClean="0"/>
              <a:t>Friday 16</a:t>
            </a:r>
            <a:r>
              <a:rPr lang="en-GB" sz="2800" baseline="30000" dirty="0" smtClean="0"/>
              <a:t>th</a:t>
            </a:r>
            <a:r>
              <a:rPr lang="en-GB" sz="2800" dirty="0" smtClean="0"/>
              <a:t> July 9:15am – Leavers’ assembly</a:t>
            </a:r>
            <a:endParaRPr lang="en-GB" sz="2800" dirty="0"/>
          </a:p>
        </p:txBody>
      </p:sp>
    </p:spTree>
    <p:extLst>
      <p:ext uri="{BB962C8B-B14F-4D97-AF65-F5344CB8AC3E}">
        <p14:creationId xmlns:p14="http://schemas.microsoft.com/office/powerpoint/2010/main" val="32686835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Q &amp; A</a:t>
            </a:r>
            <a:endParaRPr lang="en-GB" sz="5400" dirty="0"/>
          </a:p>
        </p:txBody>
      </p:sp>
      <p:sp>
        <p:nvSpPr>
          <p:cNvPr id="3" name="Content Placeholder 2"/>
          <p:cNvSpPr>
            <a:spLocks noGrp="1"/>
          </p:cNvSpPr>
          <p:nvPr>
            <p:ph idx="1"/>
          </p:nvPr>
        </p:nvSpPr>
        <p:spPr/>
        <p:txBody>
          <a:bodyPr>
            <a:normAutofit/>
          </a:bodyPr>
          <a:lstStyle/>
          <a:p>
            <a:r>
              <a:rPr lang="en-GB" sz="3600" dirty="0" smtClean="0"/>
              <a:t>Any questions?</a:t>
            </a:r>
            <a:endParaRPr lang="en-GB" sz="3600" dirty="0"/>
          </a:p>
        </p:txBody>
      </p:sp>
    </p:spTree>
    <p:extLst>
      <p:ext uri="{BB962C8B-B14F-4D97-AF65-F5344CB8AC3E}">
        <p14:creationId xmlns:p14="http://schemas.microsoft.com/office/powerpoint/2010/main" val="4071217387"/>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A071CCB97D524D97D6050C9EFC5209" ma:contentTypeVersion="17" ma:contentTypeDescription="Create a new document." ma:contentTypeScope="" ma:versionID="3eee09714cc3af8660ee8a3f0dee633c">
  <xsd:schema xmlns:xsd="http://www.w3.org/2001/XMLSchema" xmlns:xs="http://www.w3.org/2001/XMLSchema" xmlns:p="http://schemas.microsoft.com/office/2006/metadata/properties" xmlns:ns2="f9666749-19a1-4808-b0f7-7459cd9c45a2" xmlns:ns3="7a70f878-84dd-4cbf-aaad-88ccd4d8a145" targetNamespace="http://schemas.microsoft.com/office/2006/metadata/properties" ma:root="true" ma:fieldsID="1adba52abe4eb0d14a3deae32a3cc68a" ns2:_="" ns3:_="">
    <xsd:import namespace="f9666749-19a1-4808-b0f7-7459cd9c45a2"/>
    <xsd:import namespace="7a70f878-84dd-4cbf-aaad-88ccd4d8a145"/>
    <xsd:element name="properties">
      <xsd:complexType>
        <xsd:sequence>
          <xsd:element name="documentManagement">
            <xsd:complexType>
              <xsd:all>
                <xsd:element ref="ns2:SharedWithUsers" minOccurs="0"/>
                <xsd:element ref="ns2:SharedWithDetails" minOccurs="0"/>
                <xsd:element ref="ns2:SharingHintHash" minOccurs="0"/>
                <xsd:element ref="ns3:MediaServiceMetadata" minOccurs="0"/>
                <xsd:element ref="ns3:MediaServiceFastMetadata" minOccurs="0"/>
                <xsd:element ref="ns3:MediaServiceDateTaken" minOccurs="0"/>
                <xsd:element ref="ns3:MediaServiceAutoTags" minOccurs="0"/>
                <xsd:element ref="ns3:MediaServiceAutoKeyPoints" minOccurs="0"/>
                <xsd:element ref="ns3:MediaServiceKeyPoints" minOccurs="0"/>
                <xsd:element ref="ns3:MediaServiceLocation" minOccurs="0"/>
                <xsd:element ref="ns3:MediaServiceGenerationTime" minOccurs="0"/>
                <xsd:element ref="ns3:MediaServiceEventHashCode" minOccurs="0"/>
                <xsd:element ref="ns3:MediaServiceOCR" minOccurs="0"/>
                <xsd:element ref="ns3:lcf76f155ced4ddcb4097134ff3c332f" minOccurs="0"/>
                <xsd:element ref="ns2:TaxCatchAll"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666749-19a1-4808-b0f7-7459cd9c45a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element name="TaxCatchAll" ma:index="23" nillable="true" ma:displayName="Taxonomy Catch All Column" ma:hidden="true" ma:list="{824b518d-3660-46e5-bf91-30c9724d782a}" ma:internalName="TaxCatchAll" ma:showField="CatchAllData" ma:web="f9666749-19a1-4808-b0f7-7459cd9c45a2">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a70f878-84dd-4cbf-aaad-88ccd4d8a145"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ba0c2bc-270a-45cc-9d56-5ae580de54d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9666749-19a1-4808-b0f7-7459cd9c45a2" xsi:nil="true"/>
    <lcf76f155ced4ddcb4097134ff3c332f xmlns="7a70f878-84dd-4cbf-aaad-88ccd4d8a145">
      <Terms xmlns="http://schemas.microsoft.com/office/infopath/2007/PartnerControls"/>
    </lcf76f155ced4ddcb4097134ff3c332f>
    <SharedWithUsers xmlns="f9666749-19a1-4808-b0f7-7459cd9c45a2">
      <UserInfo>
        <DisplayName>Lauren Sledge</DisplayName>
        <AccountId>375</AccountId>
        <AccountType/>
      </UserInfo>
      <UserInfo>
        <DisplayName>Hawitt, Julie</DisplayName>
        <AccountId>110</AccountId>
        <AccountType/>
      </UserInfo>
      <UserInfo>
        <DisplayName>Smalldon, Annie</DisplayName>
        <AccountId>123</AccountId>
        <AccountType/>
      </UserInfo>
    </SharedWithUsers>
  </documentManagement>
</p:properties>
</file>

<file path=customXml/itemProps1.xml><?xml version="1.0" encoding="utf-8"?>
<ds:datastoreItem xmlns:ds="http://schemas.openxmlformats.org/officeDocument/2006/customXml" ds:itemID="{35A68E00-2A82-45E5-9530-71C1945775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666749-19a1-4808-b0f7-7459cd9c45a2"/>
    <ds:schemaRef ds:uri="7a70f878-84dd-4cbf-aaad-88ccd4d8a14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4EBDAF1-B5C3-4559-AF83-F541D515378E}">
  <ds:schemaRefs>
    <ds:schemaRef ds:uri="http://schemas.microsoft.com/sharepoint/v3/contenttype/forms"/>
  </ds:schemaRefs>
</ds:datastoreItem>
</file>

<file path=customXml/itemProps3.xml><?xml version="1.0" encoding="utf-8"?>
<ds:datastoreItem xmlns:ds="http://schemas.openxmlformats.org/officeDocument/2006/customXml" ds:itemID="{235A8C57-E008-4918-86F9-F76E793F65F6}">
  <ds:schemaRefs>
    <ds:schemaRef ds:uri="http://schemas.microsoft.com/office/2006/documentManagement/types"/>
    <ds:schemaRef ds:uri="7a70f878-84dd-4cbf-aaad-88ccd4d8a145"/>
    <ds:schemaRef ds:uri="http://purl.org/dc/elements/1.1/"/>
    <ds:schemaRef ds:uri="http://schemas.microsoft.com/office/2006/metadata/properties"/>
    <ds:schemaRef ds:uri="f9666749-19a1-4808-b0f7-7459cd9c45a2"/>
    <ds:schemaRef ds:uri="http://schemas.openxmlformats.org/package/2006/metadata/core-properties"/>
    <ds:schemaRef ds:uri="http://purl.org/dc/term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Retrospect</Template>
  <TotalTime>1981</TotalTime>
  <Words>1568</Words>
  <Application>Microsoft Office PowerPoint</Application>
  <PresentationFormat>Widescreen</PresentationFormat>
  <Paragraphs>143</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Wingdings</vt:lpstr>
      <vt:lpstr>Retrospect</vt:lpstr>
      <vt:lpstr>Welcome to 6 Ignatius </vt:lpstr>
      <vt:lpstr>Mornings in Y6</vt:lpstr>
      <vt:lpstr>Afternoons in Y6</vt:lpstr>
      <vt:lpstr>Seesaw app</vt:lpstr>
      <vt:lpstr>Class 6 Ignatius Website </vt:lpstr>
      <vt:lpstr>Homework – online platforms </vt:lpstr>
      <vt:lpstr>Homework – Reading </vt:lpstr>
      <vt:lpstr>Spellings</vt:lpstr>
      <vt:lpstr>Spellings</vt:lpstr>
      <vt:lpstr>Year 6 SATS</vt:lpstr>
      <vt:lpstr>Prayer and Liturgy</vt:lpstr>
      <vt:lpstr>Uniform</vt:lpstr>
      <vt:lpstr>Mobile phones and smart watches</vt:lpstr>
      <vt:lpstr>Mobile phones and smart watches</vt:lpstr>
      <vt:lpstr>Behaviour</vt:lpstr>
      <vt:lpstr>Class Governor</vt:lpstr>
      <vt:lpstr>PowerPoint Presentation</vt:lpstr>
      <vt:lpstr>PowerPoint Presentation</vt:lpstr>
      <vt:lpstr>PowerPoint Presentation</vt:lpstr>
      <vt:lpstr>PowerPoint Presentation</vt:lpstr>
      <vt:lpstr>PowerPoint Presentation</vt:lpstr>
      <vt:lpstr>Home time arrangements</vt:lpstr>
      <vt:lpstr>Key Dates</vt:lpstr>
      <vt:lpstr>Q &amp; A</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5 Augustine</dc:title>
  <dc:creator>Teacher</dc:creator>
  <cp:lastModifiedBy>J Hawitt</cp:lastModifiedBy>
  <cp:revision>54</cp:revision>
  <dcterms:created xsi:type="dcterms:W3CDTF">2023-10-05T11:28:22Z</dcterms:created>
  <dcterms:modified xsi:type="dcterms:W3CDTF">2026-09-10T14:26:25Z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0x010100D4A071CCB97D524D97D6050C9EFC5209</vt:lpwstr>
  </property>
</Properties>
</file>